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329" r:id="rId5"/>
    <p:sldId id="325" r:id="rId6"/>
    <p:sldId id="285" r:id="rId7"/>
    <p:sldId id="771" r:id="rId8"/>
    <p:sldId id="773" r:id="rId9"/>
    <p:sldId id="772" r:id="rId10"/>
    <p:sldId id="774" r:id="rId11"/>
    <p:sldId id="775" r:id="rId12"/>
    <p:sldId id="286" r:id="rId13"/>
    <p:sldId id="324" r:id="rId14"/>
    <p:sldId id="421" r:id="rId15"/>
    <p:sldId id="404" r:id="rId16"/>
    <p:sldId id="763" r:id="rId17"/>
    <p:sldId id="447" r:id="rId18"/>
    <p:sldId id="398" r:id="rId19"/>
    <p:sldId id="759" r:id="rId20"/>
    <p:sldId id="765" r:id="rId21"/>
    <p:sldId id="760" r:id="rId22"/>
    <p:sldId id="764" r:id="rId23"/>
    <p:sldId id="766" r:id="rId24"/>
    <p:sldId id="767" r:id="rId25"/>
    <p:sldId id="761" r:id="rId26"/>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224" userDrawn="1">
          <p15:clr>
            <a:srgbClr val="A4A3A4"/>
          </p15:clr>
        </p15:guide>
        <p15:guide id="4"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4E2215-ABFC-73C5-F898-EEB1CBE77A2C}" name="Antoine VOYER" initials="AV" userId="S::antoine.voyer@kyu.fr::1202eedd-98f4-4b8c-8fbf-c337e1ae59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0F1"/>
    <a:srgbClr val="FFFFFF"/>
    <a:srgbClr val="FCF6EE"/>
    <a:srgbClr val="FAEEDE"/>
    <a:srgbClr val="EEE9F3"/>
    <a:srgbClr val="FAECED"/>
    <a:srgbClr val="F6DADD"/>
    <a:srgbClr val="F2F2F2"/>
    <a:srgbClr val="F4C0C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EC580-3930-4E72-8ED7-BDCFF315F318}" v="9" dt="2022-06-20T13:16:35.247"/>
    <p1510:client id="{7F49C38C-7481-421D-BF4B-C5F9DAF1C632}" v="26" dt="2022-06-20T10:04:09.0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196" y="546"/>
      </p:cViewPr>
      <p:guideLst>
        <p:guide orient="horz" pos="4224"/>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5274B4A-0C2C-412E-806D-49358F5DBC40}"/>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810E443-8470-4FE4-8C08-393A7AC9CD71}"/>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91D98BA0-E3F4-4E4D-90E0-3EA18566BBCE}" type="datetimeFigureOut">
              <a:rPr lang="fr-FR" smtClean="0"/>
              <a:t>20/06/2022</a:t>
            </a:fld>
            <a:endParaRPr lang="fr-FR"/>
          </a:p>
        </p:txBody>
      </p:sp>
      <p:sp>
        <p:nvSpPr>
          <p:cNvPr id="4" name="Espace réservé du pied de page 3">
            <a:extLst>
              <a:ext uri="{FF2B5EF4-FFF2-40B4-BE49-F238E27FC236}">
                <a16:creationId xmlns:a16="http://schemas.microsoft.com/office/drawing/2014/main" id="{8A0193E7-E6A3-4EFF-9D06-19B827A6FDB2}"/>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29F6B82-2825-4203-8E6D-6CB47C0066C8}"/>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F2FD0BBC-C9CC-42E8-B841-5199503A220D}" type="slidenum">
              <a:rPr lang="fr-FR" smtClean="0"/>
              <a:t>‹N°›</a:t>
            </a:fld>
            <a:endParaRPr lang="fr-FR"/>
          </a:p>
        </p:txBody>
      </p:sp>
    </p:spTree>
    <p:extLst>
      <p:ext uri="{BB962C8B-B14F-4D97-AF65-F5344CB8AC3E}">
        <p14:creationId xmlns:p14="http://schemas.microsoft.com/office/powerpoint/2010/main" val="1480720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E19A0FE-3F64-4C5C-9970-6D706937C9DF}" type="datetimeFigureOut">
              <a:rPr lang="fr-FR" smtClean="0"/>
              <a:t>20/06/2022</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F1694ED5-4A8E-4CA0-88D6-4777C69F51F9}" type="slidenum">
              <a:rPr lang="fr-FR" smtClean="0"/>
              <a:t>‹N°›</a:t>
            </a:fld>
            <a:endParaRPr lang="fr-FR"/>
          </a:p>
        </p:txBody>
      </p:sp>
    </p:spTree>
    <p:extLst>
      <p:ext uri="{BB962C8B-B14F-4D97-AF65-F5344CB8AC3E}">
        <p14:creationId xmlns:p14="http://schemas.microsoft.com/office/powerpoint/2010/main" val="182814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1694ED5-4A8E-4CA0-88D6-4777C69F51F9}" type="slidenum">
              <a:rPr lang="fr-FR" smtClean="0"/>
              <a:t>3</a:t>
            </a:fld>
            <a:endParaRPr lang="fr-FR"/>
          </a:p>
        </p:txBody>
      </p:sp>
    </p:spTree>
    <p:extLst>
      <p:ext uri="{BB962C8B-B14F-4D97-AF65-F5344CB8AC3E}">
        <p14:creationId xmlns:p14="http://schemas.microsoft.com/office/powerpoint/2010/main" val="405318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1" y="2163889"/>
            <a:ext cx="5754539" cy="1223905"/>
          </a:xfrm>
        </p:spPr>
        <p:txBody>
          <a:bodyPr bIns="0" anchor="b"/>
          <a:lstStyle>
            <a:lvl1pPr algn="l">
              <a:lnSpc>
                <a:spcPct val="90000"/>
              </a:lnSpc>
              <a:defRPr sz="2800" b="1">
                <a:solidFill>
                  <a:schemeClr val="bg1"/>
                </a:solidFill>
                <a:latin typeface="+mj-lt"/>
              </a:defRPr>
            </a:lvl1pPr>
          </a:lstStyle>
          <a:p>
            <a:r>
              <a:rPr lang="fr-FR"/>
              <a:t>&lt;INTITULE_COURT&gt;</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1" y="3581644"/>
            <a:ext cx="5754539" cy="2408422"/>
          </a:xfrm>
        </p:spPr>
        <p:txBody>
          <a:bodyPr tIns="0"/>
          <a:lstStyle>
            <a:lvl1pPr marL="0" indent="0" algn="l">
              <a:lnSpc>
                <a:spcPct val="90000"/>
              </a:lnSpc>
              <a:buNone/>
              <a:defRPr sz="2000" b="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&lt;INTITULE_LONG_ETUDE&gt;</a:t>
            </a:r>
          </a:p>
        </p:txBody>
      </p:sp>
      <p:cxnSp>
        <p:nvCxnSpPr>
          <p:cNvPr id="24" name="Connecteur droit 23">
            <a:extLst>
              <a:ext uri="{FF2B5EF4-FFF2-40B4-BE49-F238E27FC236}">
                <a16:creationId xmlns:a16="http://schemas.microsoft.com/office/drawing/2014/main" id="{19CC819E-8387-45DE-81C8-2B8CE134680F}"/>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Espace réservé du pied de page 4">
            <a:extLst>
              <a:ext uri="{FF2B5EF4-FFF2-40B4-BE49-F238E27FC236}">
                <a16:creationId xmlns:a16="http://schemas.microsoft.com/office/drawing/2014/main" id="{F23686DD-B14C-4A53-B7FC-C38594CE9936}"/>
              </a:ext>
            </a:extLst>
          </p:cNvPr>
          <p:cNvSpPr>
            <a:spLocks noGrp="1"/>
          </p:cNvSpPr>
          <p:nvPr>
            <p:ph type="ftr" sz="quarter" idx="11"/>
          </p:nvPr>
        </p:nvSpPr>
        <p:spPr>
          <a:xfrm>
            <a:off x="341460" y="6375015"/>
            <a:ext cx="5754539" cy="268382"/>
          </a:xfrm>
          <a:prstGeom prst="rect">
            <a:avLst/>
          </a:prstGeom>
        </p:spPr>
        <p:txBody>
          <a:bodyPr/>
          <a:lstStyle>
            <a:lvl1pPr marL="0" algn="l" defTabSz="914400" rtl="0" eaLnBrk="1" latinLnBrk="0" hangingPunct="1">
              <a:defRPr lang="fr-FR" sz="750" b="0" kern="1200" spc="-20" baseline="0" smtClean="0">
                <a:solidFill>
                  <a:schemeClr val="bg1"/>
                </a:solidFill>
                <a:latin typeface="+mn-lt"/>
                <a:ea typeface="+mn-ea"/>
                <a:cs typeface="+mn-cs"/>
              </a:defRPr>
            </a:lvl1pPr>
          </a:lstStyle>
          <a:p>
            <a:r>
              <a:rPr lang="fr-FR"/>
              <a:t>KYU pour l’OPIIEC - 2022</a:t>
            </a:r>
          </a:p>
        </p:txBody>
      </p:sp>
      <p:grpSp>
        <p:nvGrpSpPr>
          <p:cNvPr id="31" name="Groupe 30">
            <a:extLst>
              <a:ext uri="{FF2B5EF4-FFF2-40B4-BE49-F238E27FC236}">
                <a16:creationId xmlns:a16="http://schemas.microsoft.com/office/drawing/2014/main" id="{27010452-B15C-4C8E-94D5-80FC35444B18}"/>
              </a:ext>
            </a:extLst>
          </p:cNvPr>
          <p:cNvGrpSpPr/>
          <p:nvPr userDrawn="1"/>
        </p:nvGrpSpPr>
        <p:grpSpPr>
          <a:xfrm>
            <a:off x="450246" y="608956"/>
            <a:ext cx="3726772" cy="1090367"/>
            <a:chOff x="10666180" y="6267035"/>
            <a:chExt cx="1073965" cy="314217"/>
          </a:xfrm>
        </p:grpSpPr>
        <p:sp>
          <p:nvSpPr>
            <p:cNvPr id="32" name="Forme libre : forme 31">
              <a:extLst>
                <a:ext uri="{FF2B5EF4-FFF2-40B4-BE49-F238E27FC236}">
                  <a16:creationId xmlns:a16="http://schemas.microsoft.com/office/drawing/2014/main" id="{4A9D4156-6639-44D0-8368-07401AA2C0F2}"/>
                </a:ext>
              </a:extLst>
            </p:cNvPr>
            <p:cNvSpPr/>
            <p:nvPr/>
          </p:nvSpPr>
          <p:spPr>
            <a:xfrm>
              <a:off x="10666180" y="6267035"/>
              <a:ext cx="314234" cy="314217"/>
            </a:xfrm>
            <a:custGeom>
              <a:avLst/>
              <a:gdLst>
                <a:gd name="connsiteX0" fmla="*/ 366245 w 732490"/>
                <a:gd name="connsiteY0" fmla="*/ 732449 h 732449"/>
                <a:gd name="connsiteX1" fmla="*/ 0 w 732490"/>
                <a:gd name="connsiteY1" fmla="*/ 366204 h 732449"/>
                <a:gd name="connsiteX2" fmla="*/ 25579 w 732490"/>
                <a:gd name="connsiteY2" fmla="*/ 231435 h 732449"/>
                <a:gd name="connsiteX3" fmla="*/ 56771 w 732490"/>
                <a:gd name="connsiteY3" fmla="*/ 217933 h 732449"/>
                <a:gd name="connsiteX4" fmla="*/ 70272 w 732490"/>
                <a:gd name="connsiteY4" fmla="*/ 249125 h 732449"/>
                <a:gd name="connsiteX5" fmla="*/ 48068 w 732490"/>
                <a:gd name="connsiteY5" fmla="*/ 366204 h 732449"/>
                <a:gd name="connsiteX6" fmla="*/ 366205 w 732490"/>
                <a:gd name="connsiteY6" fmla="*/ 684341 h 732449"/>
                <a:gd name="connsiteX7" fmla="*/ 684341 w 732490"/>
                <a:gd name="connsiteY7" fmla="*/ 366204 h 732449"/>
                <a:gd name="connsiteX8" fmla="*/ 366205 w 732490"/>
                <a:gd name="connsiteY8" fmla="*/ 48068 h 732449"/>
                <a:gd name="connsiteX9" fmla="*/ 342170 w 732490"/>
                <a:gd name="connsiteY9" fmla="*/ 24034 h 732449"/>
                <a:gd name="connsiteX10" fmla="*/ 366245 w 732490"/>
                <a:gd name="connsiteY10" fmla="*/ 0 h 732449"/>
                <a:gd name="connsiteX11" fmla="*/ 732490 w 732490"/>
                <a:gd name="connsiteY11" fmla="*/ 366204 h 732449"/>
                <a:gd name="connsiteX12" fmla="*/ 366245 w 732490"/>
                <a:gd name="connsiteY12" fmla="*/ 732449 h 73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490" h="732449">
                  <a:moveTo>
                    <a:pt x="366245" y="732449"/>
                  </a:moveTo>
                  <a:cubicBezTo>
                    <a:pt x="164294" y="732449"/>
                    <a:pt x="0" y="568156"/>
                    <a:pt x="0" y="366204"/>
                  </a:cubicBezTo>
                  <a:cubicBezTo>
                    <a:pt x="0" y="319682"/>
                    <a:pt x="8621" y="274338"/>
                    <a:pt x="25579" y="231435"/>
                  </a:cubicBezTo>
                  <a:cubicBezTo>
                    <a:pt x="30459" y="219072"/>
                    <a:pt x="44449" y="213053"/>
                    <a:pt x="56771" y="217933"/>
                  </a:cubicBezTo>
                  <a:cubicBezTo>
                    <a:pt x="69134" y="222813"/>
                    <a:pt x="75152" y="236803"/>
                    <a:pt x="70272" y="249125"/>
                  </a:cubicBezTo>
                  <a:cubicBezTo>
                    <a:pt x="55510" y="286375"/>
                    <a:pt x="48068" y="325782"/>
                    <a:pt x="48068" y="366204"/>
                  </a:cubicBezTo>
                  <a:cubicBezTo>
                    <a:pt x="48068" y="541641"/>
                    <a:pt x="190768" y="684341"/>
                    <a:pt x="366205" y="684341"/>
                  </a:cubicBezTo>
                  <a:cubicBezTo>
                    <a:pt x="541641" y="684341"/>
                    <a:pt x="684341" y="541641"/>
                    <a:pt x="684341" y="366204"/>
                  </a:cubicBezTo>
                  <a:cubicBezTo>
                    <a:pt x="684341" y="190768"/>
                    <a:pt x="541641" y="48068"/>
                    <a:pt x="366205" y="48068"/>
                  </a:cubicBezTo>
                  <a:cubicBezTo>
                    <a:pt x="352907" y="48068"/>
                    <a:pt x="342170" y="37291"/>
                    <a:pt x="342170" y="24034"/>
                  </a:cubicBezTo>
                  <a:cubicBezTo>
                    <a:pt x="342170" y="10777"/>
                    <a:pt x="352947" y="0"/>
                    <a:pt x="366245" y="0"/>
                  </a:cubicBezTo>
                  <a:cubicBezTo>
                    <a:pt x="568197" y="0"/>
                    <a:pt x="732490" y="164294"/>
                    <a:pt x="732490" y="366204"/>
                  </a:cubicBezTo>
                  <a:cubicBezTo>
                    <a:pt x="732450" y="568156"/>
                    <a:pt x="568156" y="732449"/>
                    <a:pt x="366245" y="732449"/>
                  </a:cubicBezTo>
                  <a:close/>
                </a:path>
              </a:pathLst>
            </a:custGeom>
            <a:solidFill>
              <a:srgbClr val="755490"/>
            </a:solidFill>
            <a:ln w="4067" cap="flat">
              <a:noFill/>
              <a:prstDash val="solid"/>
              <a:miter/>
            </a:ln>
          </p:spPr>
          <p:txBody>
            <a:bodyPr rtlCol="0" anchor="ctr"/>
            <a:lstStyle/>
            <a:p>
              <a:endParaRPr lang="fr-FR"/>
            </a:p>
          </p:txBody>
        </p:sp>
        <p:sp>
          <p:nvSpPr>
            <p:cNvPr id="38" name="Forme libre : forme 37">
              <a:extLst>
                <a:ext uri="{FF2B5EF4-FFF2-40B4-BE49-F238E27FC236}">
                  <a16:creationId xmlns:a16="http://schemas.microsoft.com/office/drawing/2014/main" id="{0EF3E2A4-80AA-4CF8-B2C8-C1DF5B0EFF2B}"/>
                </a:ext>
              </a:extLst>
            </p:cNvPr>
            <p:cNvSpPr/>
            <p:nvPr/>
          </p:nvSpPr>
          <p:spPr>
            <a:xfrm>
              <a:off x="10686766" y="6287621"/>
              <a:ext cx="273027" cy="273027"/>
            </a:xfrm>
            <a:custGeom>
              <a:avLst/>
              <a:gdLst>
                <a:gd name="connsiteX0" fmla="*/ 318218 w 636435"/>
                <a:gd name="connsiteY0" fmla="*/ 636435 h 636435"/>
                <a:gd name="connsiteX1" fmla="*/ 0 w 636435"/>
                <a:gd name="connsiteY1" fmla="*/ 318218 h 636435"/>
                <a:gd name="connsiteX2" fmla="*/ 83164 w 636435"/>
                <a:gd name="connsiteY2" fmla="*/ 103741 h 636435"/>
                <a:gd name="connsiteX3" fmla="*/ 117120 w 636435"/>
                <a:gd name="connsiteY3" fmla="*/ 102196 h 636435"/>
                <a:gd name="connsiteX4" fmla="*/ 118666 w 636435"/>
                <a:gd name="connsiteY4" fmla="*/ 136152 h 636435"/>
                <a:gd name="connsiteX5" fmla="*/ 48109 w 636435"/>
                <a:gd name="connsiteY5" fmla="*/ 318218 h 636435"/>
                <a:gd name="connsiteX6" fmla="*/ 318218 w 636435"/>
                <a:gd name="connsiteY6" fmla="*/ 588326 h 636435"/>
                <a:gd name="connsiteX7" fmla="*/ 588327 w 636435"/>
                <a:gd name="connsiteY7" fmla="*/ 318218 h 636435"/>
                <a:gd name="connsiteX8" fmla="*/ 318218 w 636435"/>
                <a:gd name="connsiteY8" fmla="*/ 48068 h 636435"/>
                <a:gd name="connsiteX9" fmla="*/ 294184 w 636435"/>
                <a:gd name="connsiteY9" fmla="*/ 24034 h 636435"/>
                <a:gd name="connsiteX10" fmla="*/ 318218 w 636435"/>
                <a:gd name="connsiteY10" fmla="*/ 0 h 636435"/>
                <a:gd name="connsiteX11" fmla="*/ 636435 w 636435"/>
                <a:gd name="connsiteY11" fmla="*/ 318218 h 636435"/>
                <a:gd name="connsiteX12" fmla="*/ 318218 w 636435"/>
                <a:gd name="connsiteY12" fmla="*/ 636435 h 6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435" h="636435">
                  <a:moveTo>
                    <a:pt x="318218" y="636435"/>
                  </a:moveTo>
                  <a:cubicBezTo>
                    <a:pt x="142740" y="636435"/>
                    <a:pt x="0" y="493695"/>
                    <a:pt x="0" y="318218"/>
                  </a:cubicBezTo>
                  <a:cubicBezTo>
                    <a:pt x="0" y="238633"/>
                    <a:pt x="29524" y="162464"/>
                    <a:pt x="83164" y="103741"/>
                  </a:cubicBezTo>
                  <a:cubicBezTo>
                    <a:pt x="92110" y="93940"/>
                    <a:pt x="107320" y="93249"/>
                    <a:pt x="117120" y="102196"/>
                  </a:cubicBezTo>
                  <a:cubicBezTo>
                    <a:pt x="126921" y="111142"/>
                    <a:pt x="127612" y="126352"/>
                    <a:pt x="118666" y="136152"/>
                  </a:cubicBezTo>
                  <a:cubicBezTo>
                    <a:pt x="73160" y="186010"/>
                    <a:pt x="48109" y="250670"/>
                    <a:pt x="48109" y="318218"/>
                  </a:cubicBezTo>
                  <a:cubicBezTo>
                    <a:pt x="48109" y="467180"/>
                    <a:pt x="169296" y="588326"/>
                    <a:pt x="318218" y="588326"/>
                  </a:cubicBezTo>
                  <a:cubicBezTo>
                    <a:pt x="467140" y="588326"/>
                    <a:pt x="588327" y="467139"/>
                    <a:pt x="588327" y="318218"/>
                  </a:cubicBezTo>
                  <a:cubicBezTo>
                    <a:pt x="588327" y="169296"/>
                    <a:pt x="467140" y="48068"/>
                    <a:pt x="318218" y="48068"/>
                  </a:cubicBezTo>
                  <a:cubicBezTo>
                    <a:pt x="304920" y="48068"/>
                    <a:pt x="294184" y="37291"/>
                    <a:pt x="294184" y="24034"/>
                  </a:cubicBezTo>
                  <a:cubicBezTo>
                    <a:pt x="294184" y="10777"/>
                    <a:pt x="304960" y="0"/>
                    <a:pt x="318218" y="0"/>
                  </a:cubicBezTo>
                  <a:cubicBezTo>
                    <a:pt x="493695" y="0"/>
                    <a:pt x="636435" y="142740"/>
                    <a:pt x="636435" y="318218"/>
                  </a:cubicBezTo>
                  <a:cubicBezTo>
                    <a:pt x="636435" y="493695"/>
                    <a:pt x="493695" y="636435"/>
                    <a:pt x="318218" y="636435"/>
                  </a:cubicBezTo>
                  <a:close/>
                </a:path>
              </a:pathLst>
            </a:custGeom>
            <a:solidFill>
              <a:srgbClr val="BA3837"/>
            </a:solidFill>
            <a:ln w="4067"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7C88F169-D949-4126-ADC5-EF9080413FFB}"/>
                </a:ext>
              </a:extLst>
            </p:cNvPr>
            <p:cNvSpPr/>
            <p:nvPr/>
          </p:nvSpPr>
          <p:spPr>
            <a:xfrm>
              <a:off x="10707247" y="6308102"/>
              <a:ext cx="232082" cy="232082"/>
            </a:xfrm>
            <a:custGeom>
              <a:avLst/>
              <a:gdLst>
                <a:gd name="connsiteX0" fmla="*/ 270516 w 540990"/>
                <a:gd name="connsiteY0" fmla="*/ 540990 h 540990"/>
                <a:gd name="connsiteX1" fmla="*/ 0 w 540990"/>
                <a:gd name="connsiteY1" fmla="*/ 270475 h 540990"/>
                <a:gd name="connsiteX2" fmla="*/ 124481 w 540990"/>
                <a:gd name="connsiteY2" fmla="*/ 42741 h 540990"/>
                <a:gd name="connsiteX3" fmla="*/ 157706 w 540990"/>
                <a:gd name="connsiteY3" fmla="*/ 49979 h 540990"/>
                <a:gd name="connsiteX4" fmla="*/ 150467 w 540990"/>
                <a:gd name="connsiteY4" fmla="*/ 83204 h 540990"/>
                <a:gd name="connsiteX5" fmla="*/ 48068 w 540990"/>
                <a:gd name="connsiteY5" fmla="*/ 270475 h 540990"/>
                <a:gd name="connsiteX6" fmla="*/ 270475 w 540990"/>
                <a:gd name="connsiteY6" fmla="*/ 492881 h 540990"/>
                <a:gd name="connsiteX7" fmla="*/ 492882 w 540990"/>
                <a:gd name="connsiteY7" fmla="*/ 270475 h 540990"/>
                <a:gd name="connsiteX8" fmla="*/ 270475 w 540990"/>
                <a:gd name="connsiteY8" fmla="*/ 48068 h 540990"/>
                <a:gd name="connsiteX9" fmla="*/ 246441 w 540990"/>
                <a:gd name="connsiteY9" fmla="*/ 24034 h 540990"/>
                <a:gd name="connsiteX10" fmla="*/ 270475 w 540990"/>
                <a:gd name="connsiteY10" fmla="*/ 0 h 540990"/>
                <a:gd name="connsiteX11" fmla="*/ 540991 w 540990"/>
                <a:gd name="connsiteY11" fmla="*/ 270515 h 540990"/>
                <a:gd name="connsiteX12" fmla="*/ 270516 w 540990"/>
                <a:gd name="connsiteY12" fmla="*/ 540990 h 5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990" h="540990">
                  <a:moveTo>
                    <a:pt x="270516" y="540990"/>
                  </a:moveTo>
                  <a:cubicBezTo>
                    <a:pt x="121350" y="540990"/>
                    <a:pt x="0" y="419641"/>
                    <a:pt x="0" y="270475"/>
                  </a:cubicBezTo>
                  <a:cubicBezTo>
                    <a:pt x="0" y="177917"/>
                    <a:pt x="46523" y="92802"/>
                    <a:pt x="124481" y="42741"/>
                  </a:cubicBezTo>
                  <a:cubicBezTo>
                    <a:pt x="135664" y="35583"/>
                    <a:pt x="150549" y="38796"/>
                    <a:pt x="157706" y="49979"/>
                  </a:cubicBezTo>
                  <a:cubicBezTo>
                    <a:pt x="164863" y="61163"/>
                    <a:pt x="161651" y="76006"/>
                    <a:pt x="150467" y="83204"/>
                  </a:cubicBezTo>
                  <a:cubicBezTo>
                    <a:pt x="86336" y="124400"/>
                    <a:pt x="48068" y="194387"/>
                    <a:pt x="48068" y="270475"/>
                  </a:cubicBezTo>
                  <a:cubicBezTo>
                    <a:pt x="48068" y="393126"/>
                    <a:pt x="147865" y="492881"/>
                    <a:pt x="270475" y="492881"/>
                  </a:cubicBezTo>
                  <a:cubicBezTo>
                    <a:pt x="393126" y="492881"/>
                    <a:pt x="492882" y="393126"/>
                    <a:pt x="492882" y="270475"/>
                  </a:cubicBezTo>
                  <a:cubicBezTo>
                    <a:pt x="492882" y="147824"/>
                    <a:pt x="393085" y="48068"/>
                    <a:pt x="270475" y="48068"/>
                  </a:cubicBezTo>
                  <a:cubicBezTo>
                    <a:pt x="257177" y="48068"/>
                    <a:pt x="246441" y="37291"/>
                    <a:pt x="246441" y="24034"/>
                  </a:cubicBezTo>
                  <a:cubicBezTo>
                    <a:pt x="246441" y="10777"/>
                    <a:pt x="257218" y="0"/>
                    <a:pt x="270475" y="0"/>
                  </a:cubicBezTo>
                  <a:cubicBezTo>
                    <a:pt x="419641" y="0"/>
                    <a:pt x="540991" y="121350"/>
                    <a:pt x="540991" y="270515"/>
                  </a:cubicBezTo>
                  <a:cubicBezTo>
                    <a:pt x="540991" y="419681"/>
                    <a:pt x="419641" y="540990"/>
                    <a:pt x="270516" y="540990"/>
                  </a:cubicBezTo>
                  <a:close/>
                </a:path>
              </a:pathLst>
            </a:custGeom>
            <a:solidFill>
              <a:srgbClr val="8A1F29"/>
            </a:solidFill>
            <a:ln w="4067" cap="flat">
              <a:noFill/>
              <a:prstDash val="solid"/>
              <a:miter/>
            </a:ln>
          </p:spPr>
          <p:txBody>
            <a:bodyPr rtlCol="0" anchor="ctr"/>
            <a:lstStyle/>
            <a:p>
              <a:endParaRPr lang="fr-FR"/>
            </a:p>
          </p:txBody>
        </p:sp>
        <p:sp>
          <p:nvSpPr>
            <p:cNvPr id="40" name="Forme libre : forme 39">
              <a:extLst>
                <a:ext uri="{FF2B5EF4-FFF2-40B4-BE49-F238E27FC236}">
                  <a16:creationId xmlns:a16="http://schemas.microsoft.com/office/drawing/2014/main" id="{5068CC55-D254-4907-8520-E7BA0E139175}"/>
                </a:ext>
              </a:extLst>
            </p:cNvPr>
            <p:cNvSpPr/>
            <p:nvPr/>
          </p:nvSpPr>
          <p:spPr>
            <a:xfrm>
              <a:off x="10727920" y="6328776"/>
              <a:ext cx="190752" cy="190753"/>
            </a:xfrm>
            <a:custGeom>
              <a:avLst/>
              <a:gdLst>
                <a:gd name="connsiteX0" fmla="*/ 222325 w 444650"/>
                <a:gd name="connsiteY0" fmla="*/ 444651 h 444650"/>
                <a:gd name="connsiteX1" fmla="*/ 0 w 444650"/>
                <a:gd name="connsiteY1" fmla="*/ 222325 h 444650"/>
                <a:gd name="connsiteX2" fmla="*/ 24034 w 444650"/>
                <a:gd name="connsiteY2" fmla="*/ 198291 h 444650"/>
                <a:gd name="connsiteX3" fmla="*/ 48068 w 444650"/>
                <a:gd name="connsiteY3" fmla="*/ 222325 h 444650"/>
                <a:gd name="connsiteX4" fmla="*/ 222325 w 444650"/>
                <a:gd name="connsiteY4" fmla="*/ 396582 h 444650"/>
                <a:gd name="connsiteX5" fmla="*/ 396583 w 444650"/>
                <a:gd name="connsiteY5" fmla="*/ 222325 h 444650"/>
                <a:gd name="connsiteX6" fmla="*/ 222325 w 444650"/>
                <a:gd name="connsiteY6" fmla="*/ 48068 h 444650"/>
                <a:gd name="connsiteX7" fmla="*/ 198291 w 444650"/>
                <a:gd name="connsiteY7" fmla="*/ 24034 h 444650"/>
                <a:gd name="connsiteX8" fmla="*/ 222325 w 444650"/>
                <a:gd name="connsiteY8" fmla="*/ 0 h 444650"/>
                <a:gd name="connsiteX9" fmla="*/ 444651 w 444650"/>
                <a:gd name="connsiteY9" fmla="*/ 222325 h 444650"/>
                <a:gd name="connsiteX10" fmla="*/ 222325 w 444650"/>
                <a:gd name="connsiteY10" fmla="*/ 444651 h 4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650" h="444650">
                  <a:moveTo>
                    <a:pt x="222325" y="444651"/>
                  </a:moveTo>
                  <a:cubicBezTo>
                    <a:pt x="99715" y="444651"/>
                    <a:pt x="0" y="344895"/>
                    <a:pt x="0" y="222325"/>
                  </a:cubicBezTo>
                  <a:cubicBezTo>
                    <a:pt x="0" y="209027"/>
                    <a:pt x="10777" y="198291"/>
                    <a:pt x="24034" y="198291"/>
                  </a:cubicBezTo>
                  <a:cubicBezTo>
                    <a:pt x="37291" y="198291"/>
                    <a:pt x="48068" y="209068"/>
                    <a:pt x="48068" y="222325"/>
                  </a:cubicBezTo>
                  <a:cubicBezTo>
                    <a:pt x="48068" y="318421"/>
                    <a:pt x="126230" y="396582"/>
                    <a:pt x="222325" y="396582"/>
                  </a:cubicBezTo>
                  <a:cubicBezTo>
                    <a:pt x="318421" y="396582"/>
                    <a:pt x="396583" y="318421"/>
                    <a:pt x="396583" y="222325"/>
                  </a:cubicBezTo>
                  <a:cubicBezTo>
                    <a:pt x="396583" y="126230"/>
                    <a:pt x="318421" y="48068"/>
                    <a:pt x="222325" y="48068"/>
                  </a:cubicBezTo>
                  <a:cubicBezTo>
                    <a:pt x="209027" y="48068"/>
                    <a:pt x="198291" y="37291"/>
                    <a:pt x="198291" y="24034"/>
                  </a:cubicBezTo>
                  <a:cubicBezTo>
                    <a:pt x="198291" y="10736"/>
                    <a:pt x="209068" y="0"/>
                    <a:pt x="222325" y="0"/>
                  </a:cubicBezTo>
                  <a:cubicBezTo>
                    <a:pt x="344936" y="0"/>
                    <a:pt x="444651" y="99756"/>
                    <a:pt x="444651" y="222325"/>
                  </a:cubicBezTo>
                  <a:cubicBezTo>
                    <a:pt x="444651" y="344895"/>
                    <a:pt x="344895" y="444651"/>
                    <a:pt x="222325" y="444651"/>
                  </a:cubicBezTo>
                  <a:close/>
                </a:path>
              </a:pathLst>
            </a:custGeom>
            <a:solidFill>
              <a:srgbClr val="DC911B"/>
            </a:solidFill>
            <a:ln w="4067" cap="flat">
              <a:noFill/>
              <a:prstDash val="solid"/>
              <a:miter/>
            </a:ln>
          </p:spPr>
          <p:txBody>
            <a:bodyPr rtlCol="0" anchor="ctr"/>
            <a:lstStyle/>
            <a:p>
              <a:endParaRPr lang="fr-FR"/>
            </a:p>
          </p:txBody>
        </p:sp>
        <p:sp>
          <p:nvSpPr>
            <p:cNvPr id="41" name="Forme libre : forme 40">
              <a:extLst>
                <a:ext uri="{FF2B5EF4-FFF2-40B4-BE49-F238E27FC236}">
                  <a16:creationId xmlns:a16="http://schemas.microsoft.com/office/drawing/2014/main" id="{1E0F2DAB-7255-4852-B24B-4C1932063370}"/>
                </a:ext>
              </a:extLst>
            </p:cNvPr>
            <p:cNvSpPr/>
            <p:nvPr/>
          </p:nvSpPr>
          <p:spPr>
            <a:xfrm>
              <a:off x="11021586" y="6347495"/>
              <a:ext cx="718559" cy="152616"/>
            </a:xfrm>
            <a:custGeom>
              <a:avLst/>
              <a:gdLst>
                <a:gd name="connsiteX0" fmla="*/ 78934 w 1674984"/>
                <a:gd name="connsiteY0" fmla="*/ 177633 h 355753"/>
                <a:gd name="connsiteX1" fmla="*/ 177592 w 1674984"/>
                <a:gd name="connsiteY1" fmla="*/ 74136 h 355753"/>
                <a:gd name="connsiteX2" fmla="*/ 275762 w 1674984"/>
                <a:gd name="connsiteY2" fmla="*/ 177633 h 355753"/>
                <a:gd name="connsiteX3" fmla="*/ 177592 w 1674984"/>
                <a:gd name="connsiteY3" fmla="*/ 280641 h 355753"/>
                <a:gd name="connsiteX4" fmla="*/ 78934 w 1674984"/>
                <a:gd name="connsiteY4" fmla="*/ 177633 h 355753"/>
                <a:gd name="connsiteX5" fmla="*/ 0 w 1674984"/>
                <a:gd name="connsiteY5" fmla="*/ 178120 h 355753"/>
                <a:gd name="connsiteX6" fmla="*/ 177592 w 1674984"/>
                <a:gd name="connsiteY6" fmla="*/ 355753 h 355753"/>
                <a:gd name="connsiteX7" fmla="*/ 354696 w 1674984"/>
                <a:gd name="connsiteY7" fmla="*/ 178120 h 355753"/>
                <a:gd name="connsiteX8" fmla="*/ 177592 w 1674984"/>
                <a:gd name="connsiteY8" fmla="*/ 41 h 355753"/>
                <a:gd name="connsiteX9" fmla="*/ 0 w 1674984"/>
                <a:gd name="connsiteY9" fmla="*/ 178120 h 355753"/>
                <a:gd name="connsiteX10" fmla="*/ 500080 w 1674984"/>
                <a:gd name="connsiteY10" fmla="*/ 160308 h 355753"/>
                <a:gd name="connsiteX11" fmla="*/ 500080 w 1674984"/>
                <a:gd name="connsiteY11" fmla="*/ 73200 h 355753"/>
                <a:gd name="connsiteX12" fmla="*/ 544366 w 1674984"/>
                <a:gd name="connsiteY12" fmla="*/ 73200 h 355753"/>
                <a:gd name="connsiteX13" fmla="*/ 593003 w 1674984"/>
                <a:gd name="connsiteY13" fmla="*/ 116998 h 355753"/>
                <a:gd name="connsiteX14" fmla="*/ 544366 w 1674984"/>
                <a:gd name="connsiteY14" fmla="*/ 160308 h 355753"/>
                <a:gd name="connsiteX15" fmla="*/ 500080 w 1674984"/>
                <a:gd name="connsiteY15" fmla="*/ 160308 h 355753"/>
                <a:gd name="connsiteX16" fmla="*/ 552052 w 1674984"/>
                <a:gd name="connsiteY16" fmla="*/ 225782 h 355753"/>
                <a:gd name="connsiteX17" fmla="*/ 669010 w 1674984"/>
                <a:gd name="connsiteY17" fmla="*/ 116510 h 355753"/>
                <a:gd name="connsiteX18" fmla="*/ 552052 w 1674984"/>
                <a:gd name="connsiteY18" fmla="*/ 7239 h 355753"/>
                <a:gd name="connsiteX19" fmla="*/ 423545 w 1674984"/>
                <a:gd name="connsiteY19" fmla="*/ 7239 h 355753"/>
                <a:gd name="connsiteX20" fmla="*/ 423545 w 1674984"/>
                <a:gd name="connsiteY20" fmla="*/ 348514 h 355753"/>
                <a:gd name="connsiteX21" fmla="*/ 499592 w 1674984"/>
                <a:gd name="connsiteY21" fmla="*/ 348514 h 355753"/>
                <a:gd name="connsiteX22" fmla="*/ 499592 w 1674984"/>
                <a:gd name="connsiteY22" fmla="*/ 225782 h 355753"/>
                <a:gd name="connsiteX23" fmla="*/ 552052 w 1674984"/>
                <a:gd name="connsiteY23" fmla="*/ 225782 h 355753"/>
                <a:gd name="connsiteX24" fmla="*/ 807643 w 1674984"/>
                <a:gd name="connsiteY24" fmla="*/ 7239 h 355753"/>
                <a:gd name="connsiteX25" fmla="*/ 730620 w 1674984"/>
                <a:gd name="connsiteY25" fmla="*/ 7239 h 355753"/>
                <a:gd name="connsiteX26" fmla="*/ 730620 w 1674984"/>
                <a:gd name="connsiteY26" fmla="*/ 348474 h 355753"/>
                <a:gd name="connsiteX27" fmla="*/ 807643 w 1674984"/>
                <a:gd name="connsiteY27" fmla="*/ 348474 h 355753"/>
                <a:gd name="connsiteX28" fmla="*/ 807643 w 1674984"/>
                <a:gd name="connsiteY28" fmla="*/ 7239 h 355753"/>
                <a:gd name="connsiteX29" fmla="*/ 972750 w 1674984"/>
                <a:gd name="connsiteY29" fmla="*/ 7239 h 355753"/>
                <a:gd name="connsiteX30" fmla="*/ 895727 w 1674984"/>
                <a:gd name="connsiteY30" fmla="*/ 7239 h 355753"/>
                <a:gd name="connsiteX31" fmla="*/ 895727 w 1674984"/>
                <a:gd name="connsiteY31" fmla="*/ 348474 h 355753"/>
                <a:gd name="connsiteX32" fmla="*/ 972750 w 1674984"/>
                <a:gd name="connsiteY32" fmla="*/ 348474 h 355753"/>
                <a:gd name="connsiteX33" fmla="*/ 972750 w 1674984"/>
                <a:gd name="connsiteY33" fmla="*/ 7239 h 355753"/>
                <a:gd name="connsiteX34" fmla="*/ 1277385 w 1674984"/>
                <a:gd name="connsiteY34" fmla="*/ 348514 h 355753"/>
                <a:gd name="connsiteX35" fmla="*/ 1277385 w 1674984"/>
                <a:gd name="connsiteY35" fmla="*/ 276331 h 355753"/>
                <a:gd name="connsiteX36" fmla="*/ 1136840 w 1674984"/>
                <a:gd name="connsiteY36" fmla="*/ 276331 h 355753"/>
                <a:gd name="connsiteX37" fmla="*/ 1136840 w 1674984"/>
                <a:gd name="connsiteY37" fmla="*/ 210857 h 355753"/>
                <a:gd name="connsiteX38" fmla="*/ 1263924 w 1674984"/>
                <a:gd name="connsiteY38" fmla="*/ 210857 h 355753"/>
                <a:gd name="connsiteX39" fmla="*/ 1263924 w 1674984"/>
                <a:gd name="connsiteY39" fmla="*/ 143920 h 355753"/>
                <a:gd name="connsiteX40" fmla="*/ 1136840 w 1674984"/>
                <a:gd name="connsiteY40" fmla="*/ 143920 h 355753"/>
                <a:gd name="connsiteX41" fmla="*/ 1136840 w 1674984"/>
                <a:gd name="connsiteY41" fmla="*/ 78975 h 355753"/>
                <a:gd name="connsiteX42" fmla="*/ 1276897 w 1674984"/>
                <a:gd name="connsiteY42" fmla="*/ 78975 h 355753"/>
                <a:gd name="connsiteX43" fmla="*/ 1276897 w 1674984"/>
                <a:gd name="connsiteY43" fmla="*/ 7239 h 355753"/>
                <a:gd name="connsiteX44" fmla="*/ 1060794 w 1674984"/>
                <a:gd name="connsiteY44" fmla="*/ 7239 h 355753"/>
                <a:gd name="connsiteX45" fmla="*/ 1060794 w 1674984"/>
                <a:gd name="connsiteY45" fmla="*/ 348514 h 355753"/>
                <a:gd name="connsiteX46" fmla="*/ 1277385 w 1674984"/>
                <a:gd name="connsiteY46" fmla="*/ 348514 h 355753"/>
                <a:gd name="connsiteX47" fmla="*/ 1512765 w 1674984"/>
                <a:gd name="connsiteY47" fmla="*/ 355712 h 355753"/>
                <a:gd name="connsiteX48" fmla="*/ 1674984 w 1674984"/>
                <a:gd name="connsiteY48" fmla="*/ 236355 h 355753"/>
                <a:gd name="connsiteX49" fmla="*/ 1602313 w 1674984"/>
                <a:gd name="connsiteY49" fmla="*/ 215656 h 355753"/>
                <a:gd name="connsiteX50" fmla="*/ 1512805 w 1674984"/>
                <a:gd name="connsiteY50" fmla="*/ 279665 h 355753"/>
                <a:gd name="connsiteX51" fmla="*/ 1414595 w 1674984"/>
                <a:gd name="connsiteY51" fmla="*/ 178568 h 355753"/>
                <a:gd name="connsiteX52" fmla="*/ 1511829 w 1674984"/>
                <a:gd name="connsiteY52" fmla="*/ 74136 h 355753"/>
                <a:gd name="connsiteX53" fmla="*/ 1598937 w 1674984"/>
                <a:gd name="connsiteY53" fmla="*/ 137657 h 355753"/>
                <a:gd name="connsiteX54" fmla="*/ 1670633 w 1674984"/>
                <a:gd name="connsiteY54" fmla="*/ 115046 h 355753"/>
                <a:gd name="connsiteX55" fmla="*/ 1511788 w 1674984"/>
                <a:gd name="connsiteY55" fmla="*/ 0 h 355753"/>
                <a:gd name="connsiteX56" fmla="*/ 1335620 w 1674984"/>
                <a:gd name="connsiteY56" fmla="*/ 178568 h 355753"/>
                <a:gd name="connsiteX57" fmla="*/ 1512765 w 1674984"/>
                <a:gd name="connsiteY57" fmla="*/ 355712 h 3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4984" h="355753">
                  <a:moveTo>
                    <a:pt x="78934" y="177633"/>
                  </a:moveTo>
                  <a:cubicBezTo>
                    <a:pt x="78934" y="106425"/>
                    <a:pt x="129971" y="74136"/>
                    <a:pt x="177592" y="74136"/>
                  </a:cubicBezTo>
                  <a:cubicBezTo>
                    <a:pt x="224765" y="74136"/>
                    <a:pt x="275762" y="106384"/>
                    <a:pt x="275762" y="177633"/>
                  </a:cubicBezTo>
                  <a:cubicBezTo>
                    <a:pt x="275762" y="248881"/>
                    <a:pt x="224725" y="280641"/>
                    <a:pt x="177592" y="280641"/>
                  </a:cubicBezTo>
                  <a:cubicBezTo>
                    <a:pt x="129971" y="280641"/>
                    <a:pt x="78934" y="248881"/>
                    <a:pt x="78934" y="177633"/>
                  </a:cubicBezTo>
                  <a:moveTo>
                    <a:pt x="0" y="178120"/>
                  </a:moveTo>
                  <a:cubicBezTo>
                    <a:pt x="0" y="285928"/>
                    <a:pt x="81334" y="355753"/>
                    <a:pt x="177592" y="355753"/>
                  </a:cubicBezTo>
                  <a:cubicBezTo>
                    <a:pt x="273362" y="355753"/>
                    <a:pt x="354696" y="285969"/>
                    <a:pt x="354696" y="178120"/>
                  </a:cubicBezTo>
                  <a:cubicBezTo>
                    <a:pt x="354696" y="69825"/>
                    <a:pt x="273362" y="41"/>
                    <a:pt x="177592" y="41"/>
                  </a:cubicBezTo>
                  <a:cubicBezTo>
                    <a:pt x="81334" y="41"/>
                    <a:pt x="0" y="69825"/>
                    <a:pt x="0" y="178120"/>
                  </a:cubicBezTo>
                  <a:moveTo>
                    <a:pt x="500080" y="160308"/>
                  </a:moveTo>
                  <a:lnTo>
                    <a:pt x="500080" y="73200"/>
                  </a:lnTo>
                  <a:lnTo>
                    <a:pt x="544366" y="73200"/>
                  </a:lnTo>
                  <a:cubicBezTo>
                    <a:pt x="573239" y="73200"/>
                    <a:pt x="593003" y="89548"/>
                    <a:pt x="593003" y="116998"/>
                  </a:cubicBezTo>
                  <a:cubicBezTo>
                    <a:pt x="593003" y="143472"/>
                    <a:pt x="573280" y="160308"/>
                    <a:pt x="544366" y="160308"/>
                  </a:cubicBezTo>
                  <a:lnTo>
                    <a:pt x="500080" y="160308"/>
                  </a:lnTo>
                  <a:close/>
                  <a:moveTo>
                    <a:pt x="552052" y="225782"/>
                  </a:moveTo>
                  <a:cubicBezTo>
                    <a:pt x="621348" y="225782"/>
                    <a:pt x="669010" y="181008"/>
                    <a:pt x="669010" y="116510"/>
                  </a:cubicBezTo>
                  <a:cubicBezTo>
                    <a:pt x="669010" y="52989"/>
                    <a:pt x="621348" y="7239"/>
                    <a:pt x="552052" y="7239"/>
                  </a:cubicBezTo>
                  <a:lnTo>
                    <a:pt x="423545" y="7239"/>
                  </a:lnTo>
                  <a:lnTo>
                    <a:pt x="423545" y="348514"/>
                  </a:lnTo>
                  <a:lnTo>
                    <a:pt x="499592" y="348514"/>
                  </a:lnTo>
                  <a:lnTo>
                    <a:pt x="499592" y="225782"/>
                  </a:lnTo>
                  <a:lnTo>
                    <a:pt x="552052" y="225782"/>
                  </a:lnTo>
                  <a:close/>
                  <a:moveTo>
                    <a:pt x="807643" y="7239"/>
                  </a:moveTo>
                  <a:lnTo>
                    <a:pt x="730620" y="7239"/>
                  </a:lnTo>
                  <a:lnTo>
                    <a:pt x="730620" y="348474"/>
                  </a:lnTo>
                  <a:lnTo>
                    <a:pt x="807643" y="348474"/>
                  </a:lnTo>
                  <a:lnTo>
                    <a:pt x="807643" y="7239"/>
                  </a:lnTo>
                  <a:close/>
                  <a:moveTo>
                    <a:pt x="972750" y="7239"/>
                  </a:moveTo>
                  <a:lnTo>
                    <a:pt x="895727" y="7239"/>
                  </a:lnTo>
                  <a:lnTo>
                    <a:pt x="895727" y="348474"/>
                  </a:lnTo>
                  <a:lnTo>
                    <a:pt x="972750" y="348474"/>
                  </a:lnTo>
                  <a:lnTo>
                    <a:pt x="972750" y="7239"/>
                  </a:lnTo>
                  <a:close/>
                  <a:moveTo>
                    <a:pt x="1277385" y="348514"/>
                  </a:moveTo>
                  <a:lnTo>
                    <a:pt x="1277385" y="276331"/>
                  </a:lnTo>
                  <a:lnTo>
                    <a:pt x="1136840" y="276331"/>
                  </a:lnTo>
                  <a:lnTo>
                    <a:pt x="1136840" y="210857"/>
                  </a:lnTo>
                  <a:lnTo>
                    <a:pt x="1263924" y="210857"/>
                  </a:lnTo>
                  <a:lnTo>
                    <a:pt x="1263924" y="143920"/>
                  </a:lnTo>
                  <a:lnTo>
                    <a:pt x="1136840" y="143920"/>
                  </a:lnTo>
                  <a:lnTo>
                    <a:pt x="1136840" y="78975"/>
                  </a:lnTo>
                  <a:lnTo>
                    <a:pt x="1276897" y="78975"/>
                  </a:lnTo>
                  <a:lnTo>
                    <a:pt x="1276897" y="7239"/>
                  </a:lnTo>
                  <a:lnTo>
                    <a:pt x="1060794" y="7239"/>
                  </a:lnTo>
                  <a:lnTo>
                    <a:pt x="1060794" y="348514"/>
                  </a:lnTo>
                  <a:lnTo>
                    <a:pt x="1277385" y="348514"/>
                  </a:lnTo>
                  <a:close/>
                  <a:moveTo>
                    <a:pt x="1512765" y="355712"/>
                  </a:moveTo>
                  <a:cubicBezTo>
                    <a:pt x="1618661" y="355712"/>
                    <a:pt x="1663882" y="283529"/>
                    <a:pt x="1674984" y="236355"/>
                  </a:cubicBezTo>
                  <a:lnTo>
                    <a:pt x="1602313" y="215656"/>
                  </a:lnTo>
                  <a:cubicBezTo>
                    <a:pt x="1595562" y="240219"/>
                    <a:pt x="1571975" y="279665"/>
                    <a:pt x="1512805" y="279665"/>
                  </a:cubicBezTo>
                  <a:cubicBezTo>
                    <a:pt x="1461768" y="279665"/>
                    <a:pt x="1414595" y="242577"/>
                    <a:pt x="1414595" y="178568"/>
                  </a:cubicBezTo>
                  <a:cubicBezTo>
                    <a:pt x="1414595" y="106832"/>
                    <a:pt x="1466079" y="74136"/>
                    <a:pt x="1511829" y="74136"/>
                  </a:cubicBezTo>
                  <a:cubicBezTo>
                    <a:pt x="1571975" y="74136"/>
                    <a:pt x="1593651" y="114070"/>
                    <a:pt x="1598937" y="137657"/>
                  </a:cubicBezTo>
                  <a:lnTo>
                    <a:pt x="1670633" y="115046"/>
                  </a:lnTo>
                  <a:cubicBezTo>
                    <a:pt x="1659572" y="65962"/>
                    <a:pt x="1614309" y="0"/>
                    <a:pt x="1511788" y="0"/>
                  </a:cubicBezTo>
                  <a:cubicBezTo>
                    <a:pt x="1416506" y="0"/>
                    <a:pt x="1335620" y="72184"/>
                    <a:pt x="1335620" y="178568"/>
                  </a:cubicBezTo>
                  <a:cubicBezTo>
                    <a:pt x="1335620" y="284993"/>
                    <a:pt x="1414554" y="355712"/>
                    <a:pt x="1512765" y="355712"/>
                  </a:cubicBezTo>
                </a:path>
              </a:pathLst>
            </a:custGeom>
            <a:solidFill>
              <a:schemeClr val="bg1"/>
            </a:solidFill>
            <a:ln w="4067" cap="flat">
              <a:noFill/>
              <a:prstDash val="solid"/>
              <a:miter/>
            </a:ln>
          </p:spPr>
          <p:txBody>
            <a:bodyPr rtlCol="0" anchor="ctr"/>
            <a:lstStyle/>
            <a:p>
              <a:endParaRPr lang="fr-FR"/>
            </a:p>
          </p:txBody>
        </p:sp>
      </p:grpSp>
      <p:sp>
        <p:nvSpPr>
          <p:cNvPr id="19" name="Espace réservé pour une image  12">
            <a:extLst>
              <a:ext uri="{FF2B5EF4-FFF2-40B4-BE49-F238E27FC236}">
                <a16:creationId xmlns:a16="http://schemas.microsoft.com/office/drawing/2014/main" id="{A09B7698-438E-4711-9F69-9DC4FFB21278}"/>
              </a:ext>
            </a:extLst>
          </p:cNvPr>
          <p:cNvSpPr>
            <a:spLocks noGrp="1"/>
          </p:cNvSpPr>
          <p:nvPr>
            <p:ph type="pic" sz="quarter" idx="24" hasCustomPrompt="1"/>
          </p:nvPr>
        </p:nvSpPr>
        <p:spPr>
          <a:xfrm>
            <a:off x="6656388" y="580692"/>
            <a:ext cx="5061858" cy="5409363"/>
          </a:xfrm>
          <a:solidFill>
            <a:schemeClr val="bg2"/>
          </a:solidFill>
        </p:spPr>
        <p:txBody>
          <a:bodyPr lIns="0" tIns="0" rIns="0" bIns="0" anchor="ctr"/>
          <a:lstStyle>
            <a:lvl1pPr marL="0" indent="0" algn="ctr">
              <a:buNone/>
              <a:defRPr sz="500" i="1"/>
            </a:lvl1pPr>
          </a:lstStyle>
          <a:p>
            <a:r>
              <a:rPr lang="fr-FR"/>
              <a:t>logo</a:t>
            </a:r>
          </a:p>
        </p:txBody>
      </p:sp>
    </p:spTree>
    <p:extLst>
      <p:ext uri="{BB962C8B-B14F-4D97-AF65-F5344CB8AC3E}">
        <p14:creationId xmlns:p14="http://schemas.microsoft.com/office/powerpoint/2010/main" val="2412597802"/>
      </p:ext>
    </p:extLst>
  </p:cSld>
  <p:clrMapOvr>
    <a:masterClrMapping/>
  </p:clrMapOvr>
  <p:extLst>
    <p:ext uri="{DCECCB84-F9BA-43D5-87BE-67443E8EF086}">
      <p15:sldGuideLst xmlns:p15="http://schemas.microsoft.com/office/powerpoint/2012/main">
        <p15:guide id="1" pos="6244">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lide Etudes et consei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1F531-7BD5-4A6C-ABF6-B1435F2C83D8}"/>
              </a:ext>
            </a:extLst>
          </p:cNvPr>
          <p:cNvSpPr>
            <a:spLocks noGrp="1"/>
          </p:cNvSpPr>
          <p:nvPr>
            <p:ph type="title"/>
          </p:nvPr>
        </p:nvSpPr>
        <p:spPr>
          <a:xfrm>
            <a:off x="2800680" y="205718"/>
            <a:ext cx="7920128" cy="360000"/>
          </a:xfrm>
        </p:spPr>
        <p:txBody>
          <a:bodyPr>
            <a:noAutofit/>
          </a:bodyPr>
          <a:lstStyle>
            <a:lvl1pPr>
              <a:defRPr>
                <a:solidFill>
                  <a:schemeClr val="accent3"/>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CCDE8BB0-3971-46EE-A3B3-7F77F1B60DA4}"/>
              </a:ext>
            </a:extLst>
          </p:cNvPr>
          <p:cNvSpPr>
            <a:spLocks noGrp="1"/>
          </p:cNvSpPr>
          <p:nvPr>
            <p:ph idx="1"/>
          </p:nvPr>
        </p:nvSpPr>
        <p:spPr/>
        <p:txBody>
          <a:bodyPr/>
          <a:lstStyle>
            <a:lvl1pPr>
              <a:defRPr>
                <a:solidFill>
                  <a:schemeClr val="accent3"/>
                </a:solidFill>
              </a:defRPr>
            </a:lvl1pPr>
            <a:lvl2pPr>
              <a:defRPr>
                <a:solidFill>
                  <a:schemeClr val="accent3"/>
                </a:solidFill>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D8766CD5-A973-4097-85E4-6DFA0D5A612E}"/>
              </a:ext>
            </a:extLst>
          </p:cNvPr>
          <p:cNvSpPr>
            <a:spLocks noGrp="1"/>
          </p:cNvSpPr>
          <p:nvPr>
            <p:ph type="ftr" sz="quarter" idx="11"/>
          </p:nvPr>
        </p:nvSpPr>
        <p:spPr>
          <a:xfrm>
            <a:off x="720929" y="6258088"/>
            <a:ext cx="7044669" cy="365125"/>
          </a:xfrm>
          <a:prstGeom prst="rect">
            <a:avLst/>
          </a:prstGeom>
        </p:spPr>
        <p:txBody>
          <a:bodyPr/>
          <a:lstStyle>
            <a:lvl1pPr>
              <a:defRPr/>
            </a:lvl1pPr>
          </a:lstStyle>
          <a:p>
            <a:r>
              <a:rPr lang="fr-FR"/>
              <a:t>&lt;NOM_PRESTATAIRE&gt; pour l’OPIIEC - &lt;DATE&gt;</a:t>
            </a:r>
            <a:br>
              <a:rPr lang="fr-FR"/>
            </a:br>
            <a:r>
              <a:rPr lang="fr-FR"/>
              <a:t>&lt;INTITULE_LONG_ETUDE&gt;</a:t>
            </a:r>
          </a:p>
        </p:txBody>
      </p:sp>
      <p:sp>
        <p:nvSpPr>
          <p:cNvPr id="6" name="Espace réservé du numéro de diapositive 5">
            <a:extLst>
              <a:ext uri="{FF2B5EF4-FFF2-40B4-BE49-F238E27FC236}">
                <a16:creationId xmlns:a16="http://schemas.microsoft.com/office/drawing/2014/main" id="{B5981D03-1773-42BD-A5F2-248A9BC98EE1}"/>
              </a:ext>
            </a:extLst>
          </p:cNvPr>
          <p:cNvSpPr>
            <a:spLocks noGrp="1"/>
          </p:cNvSpPr>
          <p:nvPr>
            <p:ph type="sldNum" sz="quarter" idx="12"/>
          </p:nvPr>
        </p:nvSpPr>
        <p:spPr>
          <a:xfrm>
            <a:off x="0" y="205718"/>
            <a:ext cx="682924" cy="360000"/>
          </a:xfrm>
        </p:spPr>
        <p:txBody>
          <a:bodyPr>
            <a:noAutofit/>
          </a:bodyPr>
          <a:lstStyle>
            <a:lvl1pPr>
              <a:defRPr>
                <a:solidFill>
                  <a:schemeClr val="accent3"/>
                </a:solidFill>
              </a:defRPr>
            </a:lvl1pPr>
          </a:lstStyle>
          <a:p>
            <a:fld id="{A43914CE-9F6A-4F7F-8362-260763EB4F65}" type="slidenum">
              <a:rPr lang="fr-FR" smtClean="0"/>
              <a:pPr/>
              <a:t>‹N°›</a:t>
            </a:fld>
            <a:endParaRPr lang="fr-FR"/>
          </a:p>
        </p:txBody>
      </p:sp>
      <p:sp>
        <p:nvSpPr>
          <p:cNvPr id="7" name="ZoneTexte 6">
            <a:extLst>
              <a:ext uri="{FF2B5EF4-FFF2-40B4-BE49-F238E27FC236}">
                <a16:creationId xmlns:a16="http://schemas.microsoft.com/office/drawing/2014/main" id="{398C193B-DD13-446F-AC48-07CC84993694}"/>
              </a:ext>
            </a:extLst>
          </p:cNvPr>
          <p:cNvSpPr txBox="1"/>
          <p:nvPr userDrawn="1"/>
        </p:nvSpPr>
        <p:spPr>
          <a:xfrm>
            <a:off x="767148" y="205718"/>
            <a:ext cx="1976046" cy="360000"/>
          </a:xfrm>
          <a:prstGeom prst="rect">
            <a:avLst/>
          </a:prstGeom>
          <a:noFill/>
        </p:spPr>
        <p:txBody>
          <a:bodyPr wrap="none" rtlCol="0">
            <a:noAutofit/>
          </a:bodyPr>
          <a:lstStyle/>
          <a:p>
            <a:r>
              <a:rPr lang="fr-FR" sz="1600" b="1" cap="all" baseline="0">
                <a:solidFill>
                  <a:schemeClr val="accent3"/>
                </a:solidFill>
              </a:rPr>
              <a:t>études conseil</a:t>
            </a:r>
          </a:p>
        </p:txBody>
      </p:sp>
      <p:cxnSp>
        <p:nvCxnSpPr>
          <p:cNvPr id="8" name="Connecteur droit 7">
            <a:extLst>
              <a:ext uri="{FF2B5EF4-FFF2-40B4-BE49-F238E27FC236}">
                <a16:creationId xmlns:a16="http://schemas.microsoft.com/office/drawing/2014/main" id="{004D37BD-F0A1-4BD1-97D0-0C5B93E5D5B8}"/>
              </a:ext>
            </a:extLst>
          </p:cNvPr>
          <p:cNvCxnSpPr>
            <a:cxnSpLocks/>
          </p:cNvCxnSpPr>
          <p:nvPr userDrawn="1"/>
        </p:nvCxnSpPr>
        <p:spPr>
          <a:xfrm flipV="1">
            <a:off x="720929" y="284598"/>
            <a:ext cx="0" cy="198000"/>
          </a:xfrm>
          <a:prstGeom prst="line">
            <a:avLst/>
          </a:prstGeom>
          <a:ln w="22225" cap="flat">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69453B8-ABEB-4139-A002-E1298EC01E8C}"/>
              </a:ext>
            </a:extLst>
          </p:cNvPr>
          <p:cNvCxnSpPr>
            <a:cxnSpLocks/>
          </p:cNvCxnSpPr>
          <p:nvPr userDrawn="1"/>
        </p:nvCxnSpPr>
        <p:spPr>
          <a:xfrm flipV="1">
            <a:off x="2757255" y="284598"/>
            <a:ext cx="0" cy="198000"/>
          </a:xfrm>
          <a:prstGeom prst="line">
            <a:avLst/>
          </a:prstGeom>
          <a:ln w="22225"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63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Evenement">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1" y="639889"/>
            <a:ext cx="11376000" cy="739155"/>
          </a:xfrm>
        </p:spPr>
        <p:txBody>
          <a:bodyPr bIns="0" anchor="b"/>
          <a:lstStyle>
            <a:lvl1pPr algn="l">
              <a:defRPr sz="3600" b="1">
                <a:solidFill>
                  <a:schemeClr val="bg1"/>
                </a:solidFill>
                <a:latin typeface="+mj-lt"/>
              </a:defRPr>
            </a:lvl1pPr>
          </a:lstStyle>
          <a:p>
            <a:r>
              <a:rPr lang="fr-FR"/>
              <a:t>TITRE</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1" y="1341462"/>
            <a:ext cx="7505363" cy="1655762"/>
          </a:xfrm>
        </p:spPr>
        <p:txBody>
          <a:bodyPr tIns="0"/>
          <a:lstStyle>
            <a:lvl1pPr marL="0" indent="0" algn="l">
              <a:buNone/>
              <a:defRPr sz="34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5" name="Espace réservé du pied de page 4">
            <a:extLst>
              <a:ext uri="{FF2B5EF4-FFF2-40B4-BE49-F238E27FC236}">
                <a16:creationId xmlns:a16="http://schemas.microsoft.com/office/drawing/2014/main" id="{A4B19352-FA2A-4705-883C-0CBCEFDCAF6F}"/>
              </a:ext>
            </a:extLst>
          </p:cNvPr>
          <p:cNvSpPr>
            <a:spLocks noGrp="1"/>
          </p:cNvSpPr>
          <p:nvPr>
            <p:ph type="ftr" sz="quarter" idx="11"/>
          </p:nvPr>
        </p:nvSpPr>
        <p:spPr>
          <a:xfrm>
            <a:off x="341461" y="6258088"/>
            <a:ext cx="7424137" cy="365125"/>
          </a:xfrm>
          <a:prstGeom prst="rect">
            <a:avLst/>
          </a:prstGeom>
        </p:spPr>
        <p:txBody>
          <a:bodyPr/>
          <a:lstStyle>
            <a:lvl1pPr>
              <a:defRPr>
                <a:solidFill>
                  <a:schemeClr val="accent4">
                    <a:lumMod val="60000"/>
                    <a:lumOff val="40000"/>
                  </a:schemeClr>
                </a:solidFill>
              </a:defRPr>
            </a:lvl1pPr>
          </a:lstStyle>
          <a:p>
            <a:r>
              <a:rPr lang="fr-FR"/>
              <a:t>&lt;NOM_PRESTATAIRE&gt; pour l’OPIIEC - &lt;DATE&gt;</a:t>
            </a:r>
            <a:br>
              <a:rPr lang="fr-FR"/>
            </a:br>
            <a:r>
              <a:rPr lang="fr-FR"/>
              <a:t>&lt;INTITULE_LONG_ETUDE&gt;</a:t>
            </a:r>
          </a:p>
        </p:txBody>
      </p:sp>
      <p:sp>
        <p:nvSpPr>
          <p:cNvPr id="6" name="Espace réservé du numéro de diapositive 5">
            <a:extLst>
              <a:ext uri="{FF2B5EF4-FFF2-40B4-BE49-F238E27FC236}">
                <a16:creationId xmlns:a16="http://schemas.microsoft.com/office/drawing/2014/main" id="{EBA3E4D2-A9D4-44A7-B9C1-04606FA8F1B5}"/>
              </a:ext>
            </a:extLst>
          </p:cNvPr>
          <p:cNvSpPr>
            <a:spLocks noGrp="1"/>
          </p:cNvSpPr>
          <p:nvPr>
            <p:ph type="sldNum" sz="quarter" idx="12"/>
          </p:nvPr>
        </p:nvSpPr>
        <p:spPr/>
        <p:txBody>
          <a:bodyPr/>
          <a:lstStyle>
            <a:lvl1pPr>
              <a:defRPr>
                <a:solidFill>
                  <a:schemeClr val="bg1"/>
                </a:solidFill>
              </a:defRPr>
            </a:lvl1pPr>
          </a:lstStyle>
          <a:p>
            <a:fld id="{A43914CE-9F6A-4F7F-8362-260763EB4F65}" type="slidenum">
              <a:rPr lang="fr-FR" smtClean="0"/>
              <a:pPr/>
              <a:t>‹N°›</a:t>
            </a:fld>
            <a:endParaRPr lang="fr-FR"/>
          </a:p>
        </p:txBody>
      </p:sp>
      <p:cxnSp>
        <p:nvCxnSpPr>
          <p:cNvPr id="9" name="Connecteur droit 8">
            <a:extLst>
              <a:ext uri="{FF2B5EF4-FFF2-40B4-BE49-F238E27FC236}">
                <a16:creationId xmlns:a16="http://schemas.microsoft.com/office/drawing/2014/main" id="{6D3DCC53-2A48-42D0-8365-DE359EC4F75B}"/>
              </a:ext>
            </a:extLst>
          </p:cNvPr>
          <p:cNvCxnSpPr>
            <a:cxnSpLocks/>
          </p:cNvCxnSpPr>
          <p:nvPr userDrawn="1"/>
        </p:nvCxnSpPr>
        <p:spPr>
          <a:xfrm flipV="1">
            <a:off x="720929" y="284598"/>
            <a:ext cx="0" cy="198000"/>
          </a:xfrm>
          <a:prstGeom prst="line">
            <a:avLst/>
          </a:prstGeom>
          <a:ln w="222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5BB740B-EFD7-423C-847F-B5B66CF9B1B0}"/>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D7C2E22A-75E7-49D2-8173-3149853713B4}"/>
              </a:ext>
            </a:extLst>
          </p:cNvPr>
          <p:cNvGrpSpPr>
            <a:grpSpLocks noChangeAspect="1"/>
          </p:cNvGrpSpPr>
          <p:nvPr userDrawn="1"/>
        </p:nvGrpSpPr>
        <p:grpSpPr>
          <a:xfrm>
            <a:off x="10659213" y="6263004"/>
            <a:ext cx="1082793" cy="316800"/>
            <a:chOff x="5099048" y="4737651"/>
            <a:chExt cx="2957180" cy="865201"/>
          </a:xfrm>
        </p:grpSpPr>
        <p:sp>
          <p:nvSpPr>
            <p:cNvPr id="16" name="Forme libre : forme 15">
              <a:extLst>
                <a:ext uri="{FF2B5EF4-FFF2-40B4-BE49-F238E27FC236}">
                  <a16:creationId xmlns:a16="http://schemas.microsoft.com/office/drawing/2014/main" id="{9ED60ED4-088E-4AE2-ADED-A87E33F0BB84}"/>
                </a:ext>
              </a:extLst>
            </p:cNvPr>
            <p:cNvSpPr/>
            <p:nvPr/>
          </p:nvSpPr>
          <p:spPr>
            <a:xfrm>
              <a:off x="5099048" y="4737651"/>
              <a:ext cx="865249" cy="865201"/>
            </a:xfrm>
            <a:custGeom>
              <a:avLst/>
              <a:gdLst>
                <a:gd name="connsiteX0" fmla="*/ 432625 w 865249"/>
                <a:gd name="connsiteY0" fmla="*/ 865201 h 865201"/>
                <a:gd name="connsiteX1" fmla="*/ 0 w 865249"/>
                <a:gd name="connsiteY1" fmla="*/ 432577 h 865201"/>
                <a:gd name="connsiteX2" fmla="*/ 30216 w 865249"/>
                <a:gd name="connsiteY2" fmla="*/ 273381 h 865201"/>
                <a:gd name="connsiteX3" fmla="*/ 67060 w 865249"/>
                <a:gd name="connsiteY3" fmla="*/ 257432 h 865201"/>
                <a:gd name="connsiteX4" fmla="*/ 83009 w 865249"/>
                <a:gd name="connsiteY4" fmla="*/ 294277 h 865201"/>
                <a:gd name="connsiteX5" fmla="*/ 56780 w 865249"/>
                <a:gd name="connsiteY5" fmla="*/ 432577 h 865201"/>
                <a:gd name="connsiteX6" fmla="*/ 432577 w 865249"/>
                <a:gd name="connsiteY6" fmla="*/ 808373 h 865201"/>
                <a:gd name="connsiteX7" fmla="*/ 808373 w 865249"/>
                <a:gd name="connsiteY7" fmla="*/ 432577 h 865201"/>
                <a:gd name="connsiteX8" fmla="*/ 432577 w 865249"/>
                <a:gd name="connsiteY8" fmla="*/ 56780 h 865201"/>
                <a:gd name="connsiteX9" fmla="*/ 404186 w 865249"/>
                <a:gd name="connsiteY9" fmla="*/ 28390 h 865201"/>
                <a:gd name="connsiteX10" fmla="*/ 432625 w 865249"/>
                <a:gd name="connsiteY10" fmla="*/ 0 h 865201"/>
                <a:gd name="connsiteX11" fmla="*/ 865249 w 865249"/>
                <a:gd name="connsiteY11" fmla="*/ 432577 h 865201"/>
                <a:gd name="connsiteX12" fmla="*/ 432625 w 865249"/>
                <a:gd name="connsiteY12" fmla="*/ 865201 h 8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249" h="865201">
                  <a:moveTo>
                    <a:pt x="432625" y="865201"/>
                  </a:moveTo>
                  <a:cubicBezTo>
                    <a:pt x="194071" y="865201"/>
                    <a:pt x="0" y="671130"/>
                    <a:pt x="0" y="432577"/>
                  </a:cubicBezTo>
                  <a:cubicBezTo>
                    <a:pt x="0" y="377622"/>
                    <a:pt x="10184" y="324060"/>
                    <a:pt x="30216" y="273381"/>
                  </a:cubicBezTo>
                  <a:cubicBezTo>
                    <a:pt x="35980" y="258777"/>
                    <a:pt x="52505" y="251668"/>
                    <a:pt x="67060" y="257432"/>
                  </a:cubicBezTo>
                  <a:cubicBezTo>
                    <a:pt x="81664" y="263197"/>
                    <a:pt x="88773" y="279722"/>
                    <a:pt x="83009" y="294277"/>
                  </a:cubicBezTo>
                  <a:cubicBezTo>
                    <a:pt x="65571" y="338279"/>
                    <a:pt x="56780" y="384828"/>
                    <a:pt x="56780" y="432577"/>
                  </a:cubicBezTo>
                  <a:cubicBezTo>
                    <a:pt x="56780" y="639810"/>
                    <a:pt x="225343" y="808373"/>
                    <a:pt x="432577" y="808373"/>
                  </a:cubicBezTo>
                  <a:cubicBezTo>
                    <a:pt x="639810" y="808373"/>
                    <a:pt x="808373" y="639810"/>
                    <a:pt x="808373" y="432577"/>
                  </a:cubicBezTo>
                  <a:cubicBezTo>
                    <a:pt x="808373" y="225343"/>
                    <a:pt x="639810" y="56780"/>
                    <a:pt x="432577" y="56780"/>
                  </a:cubicBezTo>
                  <a:cubicBezTo>
                    <a:pt x="416868" y="56780"/>
                    <a:pt x="404186" y="44050"/>
                    <a:pt x="404186" y="28390"/>
                  </a:cubicBezTo>
                  <a:cubicBezTo>
                    <a:pt x="404186" y="12730"/>
                    <a:pt x="416916" y="0"/>
                    <a:pt x="432625" y="0"/>
                  </a:cubicBezTo>
                  <a:cubicBezTo>
                    <a:pt x="671178" y="0"/>
                    <a:pt x="865249" y="194071"/>
                    <a:pt x="865249" y="432577"/>
                  </a:cubicBezTo>
                  <a:cubicBezTo>
                    <a:pt x="865201" y="671130"/>
                    <a:pt x="671130" y="865201"/>
                    <a:pt x="432625" y="865201"/>
                  </a:cubicBezTo>
                  <a:close/>
                </a:path>
              </a:pathLst>
            </a:custGeom>
            <a:solidFill>
              <a:srgbClr val="FFFFFF"/>
            </a:solidFill>
            <a:ln w="4793"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E134A91-1652-41C3-94A0-07EB4E7248AA}"/>
                </a:ext>
              </a:extLst>
            </p:cNvPr>
            <p:cNvSpPr/>
            <p:nvPr/>
          </p:nvSpPr>
          <p:spPr>
            <a:xfrm>
              <a:off x="5155732" y="4794335"/>
              <a:ext cx="751784" cy="751785"/>
            </a:xfrm>
            <a:custGeom>
              <a:avLst/>
              <a:gdLst>
                <a:gd name="connsiteX0" fmla="*/ 375892 w 751784"/>
                <a:gd name="connsiteY0" fmla="*/ 751785 h 751785"/>
                <a:gd name="connsiteX1" fmla="*/ 0 w 751784"/>
                <a:gd name="connsiteY1" fmla="*/ 375893 h 751785"/>
                <a:gd name="connsiteX2" fmla="*/ 98236 w 751784"/>
                <a:gd name="connsiteY2" fmla="*/ 122543 h 751785"/>
                <a:gd name="connsiteX3" fmla="*/ 138348 w 751784"/>
                <a:gd name="connsiteY3" fmla="*/ 120718 h 751785"/>
                <a:gd name="connsiteX4" fmla="*/ 140173 w 751784"/>
                <a:gd name="connsiteY4" fmla="*/ 160829 h 751785"/>
                <a:gd name="connsiteX5" fmla="*/ 56828 w 751784"/>
                <a:gd name="connsiteY5" fmla="*/ 375893 h 751785"/>
                <a:gd name="connsiteX6" fmla="*/ 375892 w 751784"/>
                <a:gd name="connsiteY6" fmla="*/ 694957 h 751785"/>
                <a:gd name="connsiteX7" fmla="*/ 694957 w 751784"/>
                <a:gd name="connsiteY7" fmla="*/ 375893 h 751785"/>
                <a:gd name="connsiteX8" fmla="*/ 375892 w 751784"/>
                <a:gd name="connsiteY8" fmla="*/ 56780 h 751785"/>
                <a:gd name="connsiteX9" fmla="*/ 347502 w 751784"/>
                <a:gd name="connsiteY9" fmla="*/ 28390 h 751785"/>
                <a:gd name="connsiteX10" fmla="*/ 375892 w 751784"/>
                <a:gd name="connsiteY10" fmla="*/ 0 h 751785"/>
                <a:gd name="connsiteX11" fmla="*/ 751785 w 751784"/>
                <a:gd name="connsiteY11" fmla="*/ 375893 h 751785"/>
                <a:gd name="connsiteX12" fmla="*/ 375892 w 751784"/>
                <a:gd name="connsiteY12" fmla="*/ 751785 h 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784" h="751785">
                  <a:moveTo>
                    <a:pt x="375892" y="751785"/>
                  </a:moveTo>
                  <a:cubicBezTo>
                    <a:pt x="168611" y="751785"/>
                    <a:pt x="0" y="583174"/>
                    <a:pt x="0" y="375893"/>
                  </a:cubicBezTo>
                  <a:cubicBezTo>
                    <a:pt x="0" y="281883"/>
                    <a:pt x="34875" y="191909"/>
                    <a:pt x="98236" y="122543"/>
                  </a:cubicBezTo>
                  <a:cubicBezTo>
                    <a:pt x="108805" y="110966"/>
                    <a:pt x="126771" y="110150"/>
                    <a:pt x="138348" y="120718"/>
                  </a:cubicBezTo>
                  <a:cubicBezTo>
                    <a:pt x="149925" y="131286"/>
                    <a:pt x="150741" y="149252"/>
                    <a:pt x="140173" y="160829"/>
                  </a:cubicBezTo>
                  <a:cubicBezTo>
                    <a:pt x="86419" y="219723"/>
                    <a:pt x="56828" y="296102"/>
                    <a:pt x="56828" y="375893"/>
                  </a:cubicBezTo>
                  <a:cubicBezTo>
                    <a:pt x="56828" y="551854"/>
                    <a:pt x="199980" y="694957"/>
                    <a:pt x="375892" y="694957"/>
                  </a:cubicBezTo>
                  <a:cubicBezTo>
                    <a:pt x="551805" y="694957"/>
                    <a:pt x="694957" y="551806"/>
                    <a:pt x="694957" y="375893"/>
                  </a:cubicBezTo>
                  <a:cubicBezTo>
                    <a:pt x="694957" y="199980"/>
                    <a:pt x="551805" y="56780"/>
                    <a:pt x="375892" y="56780"/>
                  </a:cubicBezTo>
                  <a:cubicBezTo>
                    <a:pt x="360184" y="56780"/>
                    <a:pt x="347502" y="44050"/>
                    <a:pt x="347502" y="28390"/>
                  </a:cubicBezTo>
                  <a:cubicBezTo>
                    <a:pt x="347502" y="12730"/>
                    <a:pt x="360232" y="0"/>
                    <a:pt x="375892" y="0"/>
                  </a:cubicBezTo>
                  <a:cubicBezTo>
                    <a:pt x="583174" y="0"/>
                    <a:pt x="751785" y="168611"/>
                    <a:pt x="751785" y="375893"/>
                  </a:cubicBezTo>
                  <a:cubicBezTo>
                    <a:pt x="751785" y="583174"/>
                    <a:pt x="583174" y="751785"/>
                    <a:pt x="375892" y="751785"/>
                  </a:cubicBezTo>
                  <a:close/>
                </a:path>
              </a:pathLst>
            </a:custGeom>
            <a:solidFill>
              <a:srgbClr val="FFFFFF">
                <a:alpha val="75000"/>
              </a:srgbClr>
            </a:solidFill>
            <a:ln w="4793"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EDAAF5FF-E80F-4271-A488-3BFEB78AF5AB}"/>
                </a:ext>
              </a:extLst>
            </p:cNvPr>
            <p:cNvSpPr/>
            <p:nvPr/>
          </p:nvSpPr>
          <p:spPr>
            <a:xfrm>
              <a:off x="5212127" y="4850731"/>
              <a:ext cx="639041" cy="639041"/>
            </a:xfrm>
            <a:custGeom>
              <a:avLst/>
              <a:gdLst>
                <a:gd name="connsiteX0" fmla="*/ 319545 w 639041"/>
                <a:gd name="connsiteY0" fmla="*/ 639041 h 639041"/>
                <a:gd name="connsiteX1" fmla="*/ 0 w 639041"/>
                <a:gd name="connsiteY1" fmla="*/ 319497 h 639041"/>
                <a:gd name="connsiteX2" fmla="*/ 147042 w 639041"/>
                <a:gd name="connsiteY2" fmla="*/ 50487 h 639041"/>
                <a:gd name="connsiteX3" fmla="*/ 186289 w 639041"/>
                <a:gd name="connsiteY3" fmla="*/ 59038 h 639041"/>
                <a:gd name="connsiteX4" fmla="*/ 177738 w 639041"/>
                <a:gd name="connsiteY4" fmla="*/ 98284 h 639041"/>
                <a:gd name="connsiteX5" fmla="*/ 56780 w 639041"/>
                <a:gd name="connsiteY5" fmla="*/ 319497 h 639041"/>
                <a:gd name="connsiteX6" fmla="*/ 319497 w 639041"/>
                <a:gd name="connsiteY6" fmla="*/ 582213 h 639041"/>
                <a:gd name="connsiteX7" fmla="*/ 582213 w 639041"/>
                <a:gd name="connsiteY7" fmla="*/ 319497 h 639041"/>
                <a:gd name="connsiteX8" fmla="*/ 319497 w 639041"/>
                <a:gd name="connsiteY8" fmla="*/ 56780 h 639041"/>
                <a:gd name="connsiteX9" fmla="*/ 291106 w 639041"/>
                <a:gd name="connsiteY9" fmla="*/ 28390 h 639041"/>
                <a:gd name="connsiteX10" fmla="*/ 319497 w 639041"/>
                <a:gd name="connsiteY10" fmla="*/ 0 h 639041"/>
                <a:gd name="connsiteX11" fmla="*/ 639041 w 639041"/>
                <a:gd name="connsiteY11" fmla="*/ 319545 h 639041"/>
                <a:gd name="connsiteX12" fmla="*/ 319545 w 639041"/>
                <a:gd name="connsiteY12" fmla="*/ 639041 h 6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041" h="639041">
                  <a:moveTo>
                    <a:pt x="319545" y="639041"/>
                  </a:moveTo>
                  <a:cubicBezTo>
                    <a:pt x="143344" y="639041"/>
                    <a:pt x="0" y="495698"/>
                    <a:pt x="0" y="319497"/>
                  </a:cubicBezTo>
                  <a:cubicBezTo>
                    <a:pt x="0" y="210164"/>
                    <a:pt x="54955" y="109621"/>
                    <a:pt x="147042" y="50487"/>
                  </a:cubicBezTo>
                  <a:cubicBezTo>
                    <a:pt x="160253" y="42033"/>
                    <a:pt x="177834" y="45828"/>
                    <a:pt x="186289" y="59038"/>
                  </a:cubicBezTo>
                  <a:cubicBezTo>
                    <a:pt x="194744" y="72248"/>
                    <a:pt x="190949" y="89782"/>
                    <a:pt x="177738" y="98284"/>
                  </a:cubicBezTo>
                  <a:cubicBezTo>
                    <a:pt x="101983" y="146946"/>
                    <a:pt x="56780" y="229619"/>
                    <a:pt x="56780" y="319497"/>
                  </a:cubicBezTo>
                  <a:cubicBezTo>
                    <a:pt x="56780" y="464377"/>
                    <a:pt x="174664" y="582213"/>
                    <a:pt x="319497" y="582213"/>
                  </a:cubicBezTo>
                  <a:cubicBezTo>
                    <a:pt x="464377" y="582213"/>
                    <a:pt x="582213" y="464377"/>
                    <a:pt x="582213" y="319497"/>
                  </a:cubicBezTo>
                  <a:cubicBezTo>
                    <a:pt x="582213" y="174616"/>
                    <a:pt x="464329" y="56780"/>
                    <a:pt x="319497" y="56780"/>
                  </a:cubicBezTo>
                  <a:cubicBezTo>
                    <a:pt x="303788" y="56780"/>
                    <a:pt x="291106" y="44050"/>
                    <a:pt x="291106" y="28390"/>
                  </a:cubicBezTo>
                  <a:cubicBezTo>
                    <a:pt x="291106" y="12730"/>
                    <a:pt x="303836" y="0"/>
                    <a:pt x="319497" y="0"/>
                  </a:cubicBezTo>
                  <a:cubicBezTo>
                    <a:pt x="495698" y="0"/>
                    <a:pt x="639041" y="143344"/>
                    <a:pt x="639041" y="319545"/>
                  </a:cubicBezTo>
                  <a:cubicBezTo>
                    <a:pt x="639041" y="495746"/>
                    <a:pt x="495698" y="639041"/>
                    <a:pt x="319545" y="639041"/>
                  </a:cubicBezTo>
                  <a:close/>
                </a:path>
              </a:pathLst>
            </a:custGeom>
            <a:solidFill>
              <a:srgbClr val="FFFFFF">
                <a:alpha val="50000"/>
              </a:srgbClr>
            </a:solidFill>
            <a:ln w="4793"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FCD242E4-20F8-4550-823B-D874B0D04C0E}"/>
                </a:ext>
              </a:extLst>
            </p:cNvPr>
            <p:cNvSpPr/>
            <p:nvPr/>
          </p:nvSpPr>
          <p:spPr>
            <a:xfrm>
              <a:off x="5269052" y="4907655"/>
              <a:ext cx="525240" cy="525240"/>
            </a:xfrm>
            <a:custGeom>
              <a:avLst/>
              <a:gdLst>
                <a:gd name="connsiteX0" fmla="*/ 262620 w 525240"/>
                <a:gd name="connsiteY0" fmla="*/ 525241 h 525240"/>
                <a:gd name="connsiteX1" fmla="*/ 0 w 525240"/>
                <a:gd name="connsiteY1" fmla="*/ 262620 h 525240"/>
                <a:gd name="connsiteX2" fmla="*/ 28390 w 525240"/>
                <a:gd name="connsiteY2" fmla="*/ 234230 h 525240"/>
                <a:gd name="connsiteX3" fmla="*/ 56780 w 525240"/>
                <a:gd name="connsiteY3" fmla="*/ 262620 h 525240"/>
                <a:gd name="connsiteX4" fmla="*/ 262620 w 525240"/>
                <a:gd name="connsiteY4" fmla="*/ 468461 h 525240"/>
                <a:gd name="connsiteX5" fmla="*/ 468460 w 525240"/>
                <a:gd name="connsiteY5" fmla="*/ 262620 h 525240"/>
                <a:gd name="connsiteX6" fmla="*/ 262620 w 525240"/>
                <a:gd name="connsiteY6" fmla="*/ 56780 h 525240"/>
                <a:gd name="connsiteX7" fmla="*/ 234230 w 525240"/>
                <a:gd name="connsiteY7" fmla="*/ 28390 h 525240"/>
                <a:gd name="connsiteX8" fmla="*/ 262620 w 525240"/>
                <a:gd name="connsiteY8" fmla="*/ 0 h 525240"/>
                <a:gd name="connsiteX9" fmla="*/ 525241 w 525240"/>
                <a:gd name="connsiteY9" fmla="*/ 262620 h 525240"/>
                <a:gd name="connsiteX10" fmla="*/ 262620 w 525240"/>
                <a:gd name="connsiteY10" fmla="*/ 525241 h 52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240" h="525240">
                  <a:moveTo>
                    <a:pt x="262620" y="525241"/>
                  </a:moveTo>
                  <a:cubicBezTo>
                    <a:pt x="117788" y="525241"/>
                    <a:pt x="0" y="407405"/>
                    <a:pt x="0" y="262620"/>
                  </a:cubicBezTo>
                  <a:cubicBezTo>
                    <a:pt x="0" y="246912"/>
                    <a:pt x="12730" y="234230"/>
                    <a:pt x="28390" y="234230"/>
                  </a:cubicBezTo>
                  <a:cubicBezTo>
                    <a:pt x="44050" y="234230"/>
                    <a:pt x="56780" y="246960"/>
                    <a:pt x="56780" y="262620"/>
                  </a:cubicBezTo>
                  <a:cubicBezTo>
                    <a:pt x="56780" y="376133"/>
                    <a:pt x="149108" y="468461"/>
                    <a:pt x="262620" y="468461"/>
                  </a:cubicBezTo>
                  <a:cubicBezTo>
                    <a:pt x="376133" y="468461"/>
                    <a:pt x="468460" y="376133"/>
                    <a:pt x="468460" y="262620"/>
                  </a:cubicBezTo>
                  <a:cubicBezTo>
                    <a:pt x="468460" y="149108"/>
                    <a:pt x="376133" y="56780"/>
                    <a:pt x="262620" y="56780"/>
                  </a:cubicBezTo>
                  <a:cubicBezTo>
                    <a:pt x="246912" y="56780"/>
                    <a:pt x="234230" y="44050"/>
                    <a:pt x="234230" y="28390"/>
                  </a:cubicBezTo>
                  <a:cubicBezTo>
                    <a:pt x="234230" y="12682"/>
                    <a:pt x="246960" y="0"/>
                    <a:pt x="262620" y="0"/>
                  </a:cubicBezTo>
                  <a:cubicBezTo>
                    <a:pt x="407453" y="0"/>
                    <a:pt x="525241" y="117836"/>
                    <a:pt x="525241" y="262620"/>
                  </a:cubicBezTo>
                  <a:cubicBezTo>
                    <a:pt x="525241" y="407405"/>
                    <a:pt x="407405" y="525241"/>
                    <a:pt x="262620" y="525241"/>
                  </a:cubicBezTo>
                  <a:close/>
                </a:path>
              </a:pathLst>
            </a:custGeom>
            <a:solidFill>
              <a:srgbClr val="FFFFFF">
                <a:alpha val="25000"/>
              </a:srgbClr>
            </a:solidFill>
            <a:ln w="4793"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37178A93-BE56-48B9-8734-1D94149C8CEA}"/>
                </a:ext>
              </a:extLst>
            </p:cNvPr>
            <p:cNvSpPr/>
            <p:nvPr/>
          </p:nvSpPr>
          <p:spPr>
            <a:xfrm>
              <a:off x="6077665" y="4959199"/>
              <a:ext cx="1978563" cy="420231"/>
            </a:xfrm>
            <a:custGeom>
              <a:avLst/>
              <a:gdLst>
                <a:gd name="connsiteX0" fmla="*/ 93241 w 1978563"/>
                <a:gd name="connsiteY0" fmla="*/ 209827 h 420231"/>
                <a:gd name="connsiteX1" fmla="*/ 209779 w 1978563"/>
                <a:gd name="connsiteY1" fmla="*/ 87572 h 420231"/>
                <a:gd name="connsiteX2" fmla="*/ 325741 w 1978563"/>
                <a:gd name="connsiteY2" fmla="*/ 209827 h 420231"/>
                <a:gd name="connsiteX3" fmla="*/ 209779 w 1978563"/>
                <a:gd name="connsiteY3" fmla="*/ 331506 h 420231"/>
                <a:gd name="connsiteX4" fmla="*/ 93241 w 1978563"/>
                <a:gd name="connsiteY4" fmla="*/ 209827 h 420231"/>
                <a:gd name="connsiteX5" fmla="*/ 0 w 1978563"/>
                <a:gd name="connsiteY5" fmla="*/ 210404 h 420231"/>
                <a:gd name="connsiteX6" fmla="*/ 209779 w 1978563"/>
                <a:gd name="connsiteY6" fmla="*/ 420231 h 420231"/>
                <a:gd name="connsiteX7" fmla="*/ 418982 w 1978563"/>
                <a:gd name="connsiteY7" fmla="*/ 210404 h 420231"/>
                <a:gd name="connsiteX8" fmla="*/ 209779 w 1978563"/>
                <a:gd name="connsiteY8" fmla="*/ 48 h 420231"/>
                <a:gd name="connsiteX9" fmla="*/ 0 w 1978563"/>
                <a:gd name="connsiteY9" fmla="*/ 210404 h 420231"/>
                <a:gd name="connsiteX10" fmla="*/ 590716 w 1978563"/>
                <a:gd name="connsiteY10" fmla="*/ 189363 h 420231"/>
                <a:gd name="connsiteX11" fmla="*/ 590716 w 1978563"/>
                <a:gd name="connsiteY11" fmla="*/ 86467 h 420231"/>
                <a:gd name="connsiteX12" fmla="*/ 643028 w 1978563"/>
                <a:gd name="connsiteY12" fmla="*/ 86467 h 420231"/>
                <a:gd name="connsiteX13" fmla="*/ 700481 w 1978563"/>
                <a:gd name="connsiteY13" fmla="*/ 138204 h 420231"/>
                <a:gd name="connsiteX14" fmla="*/ 643028 w 1978563"/>
                <a:gd name="connsiteY14" fmla="*/ 189363 h 420231"/>
                <a:gd name="connsiteX15" fmla="*/ 590716 w 1978563"/>
                <a:gd name="connsiteY15" fmla="*/ 189363 h 420231"/>
                <a:gd name="connsiteX16" fmla="*/ 652107 w 1978563"/>
                <a:gd name="connsiteY16" fmla="*/ 266704 h 420231"/>
                <a:gd name="connsiteX17" fmla="*/ 790263 w 1978563"/>
                <a:gd name="connsiteY17" fmla="*/ 137627 h 420231"/>
                <a:gd name="connsiteX18" fmla="*/ 652107 w 1978563"/>
                <a:gd name="connsiteY18" fmla="*/ 8551 h 420231"/>
                <a:gd name="connsiteX19" fmla="*/ 500309 w 1978563"/>
                <a:gd name="connsiteY19" fmla="*/ 8551 h 420231"/>
                <a:gd name="connsiteX20" fmla="*/ 500309 w 1978563"/>
                <a:gd name="connsiteY20" fmla="*/ 411680 h 420231"/>
                <a:gd name="connsiteX21" fmla="*/ 590139 w 1978563"/>
                <a:gd name="connsiteY21" fmla="*/ 411680 h 420231"/>
                <a:gd name="connsiteX22" fmla="*/ 590139 w 1978563"/>
                <a:gd name="connsiteY22" fmla="*/ 266704 h 420231"/>
                <a:gd name="connsiteX23" fmla="*/ 652107 w 1978563"/>
                <a:gd name="connsiteY23" fmla="*/ 266704 h 420231"/>
                <a:gd name="connsiteX24" fmla="*/ 954022 w 1978563"/>
                <a:gd name="connsiteY24" fmla="*/ 8551 h 420231"/>
                <a:gd name="connsiteX25" fmla="*/ 863039 w 1978563"/>
                <a:gd name="connsiteY25" fmla="*/ 8551 h 420231"/>
                <a:gd name="connsiteX26" fmla="*/ 863039 w 1978563"/>
                <a:gd name="connsiteY26" fmla="*/ 411632 h 420231"/>
                <a:gd name="connsiteX27" fmla="*/ 954022 w 1978563"/>
                <a:gd name="connsiteY27" fmla="*/ 411632 h 420231"/>
                <a:gd name="connsiteX28" fmla="*/ 954022 w 1978563"/>
                <a:gd name="connsiteY28" fmla="*/ 8551 h 420231"/>
                <a:gd name="connsiteX29" fmla="*/ 1149054 w 1978563"/>
                <a:gd name="connsiteY29" fmla="*/ 8551 h 420231"/>
                <a:gd name="connsiteX30" fmla="*/ 1058071 w 1978563"/>
                <a:gd name="connsiteY30" fmla="*/ 8551 h 420231"/>
                <a:gd name="connsiteX31" fmla="*/ 1058071 w 1978563"/>
                <a:gd name="connsiteY31" fmla="*/ 411632 h 420231"/>
                <a:gd name="connsiteX32" fmla="*/ 1149054 w 1978563"/>
                <a:gd name="connsiteY32" fmla="*/ 411632 h 420231"/>
                <a:gd name="connsiteX33" fmla="*/ 1149054 w 1978563"/>
                <a:gd name="connsiteY33" fmla="*/ 8551 h 420231"/>
                <a:gd name="connsiteX34" fmla="*/ 1508902 w 1978563"/>
                <a:gd name="connsiteY34" fmla="*/ 411680 h 420231"/>
                <a:gd name="connsiteX35" fmla="*/ 1508902 w 1978563"/>
                <a:gd name="connsiteY35" fmla="*/ 326414 h 420231"/>
                <a:gd name="connsiteX36" fmla="*/ 1342885 w 1978563"/>
                <a:gd name="connsiteY36" fmla="*/ 326414 h 420231"/>
                <a:gd name="connsiteX37" fmla="*/ 1342885 w 1978563"/>
                <a:gd name="connsiteY37" fmla="*/ 249074 h 420231"/>
                <a:gd name="connsiteX38" fmla="*/ 1493002 w 1978563"/>
                <a:gd name="connsiteY38" fmla="*/ 249074 h 420231"/>
                <a:gd name="connsiteX39" fmla="*/ 1493002 w 1978563"/>
                <a:gd name="connsiteY39" fmla="*/ 170004 h 420231"/>
                <a:gd name="connsiteX40" fmla="*/ 1342885 w 1978563"/>
                <a:gd name="connsiteY40" fmla="*/ 170004 h 420231"/>
                <a:gd name="connsiteX41" fmla="*/ 1342885 w 1978563"/>
                <a:gd name="connsiteY41" fmla="*/ 93289 h 420231"/>
                <a:gd name="connsiteX42" fmla="*/ 1508326 w 1978563"/>
                <a:gd name="connsiteY42" fmla="*/ 93289 h 420231"/>
                <a:gd name="connsiteX43" fmla="*/ 1508326 w 1978563"/>
                <a:gd name="connsiteY43" fmla="*/ 8551 h 420231"/>
                <a:gd name="connsiteX44" fmla="*/ 1253055 w 1978563"/>
                <a:gd name="connsiteY44" fmla="*/ 8551 h 420231"/>
                <a:gd name="connsiteX45" fmla="*/ 1253055 w 1978563"/>
                <a:gd name="connsiteY45" fmla="*/ 411680 h 420231"/>
                <a:gd name="connsiteX46" fmla="*/ 1508902 w 1978563"/>
                <a:gd name="connsiteY46" fmla="*/ 411680 h 420231"/>
                <a:gd name="connsiteX47" fmla="*/ 1786942 w 1978563"/>
                <a:gd name="connsiteY47" fmla="*/ 420183 h 420231"/>
                <a:gd name="connsiteX48" fmla="*/ 1978563 w 1978563"/>
                <a:gd name="connsiteY48" fmla="*/ 279193 h 420231"/>
                <a:gd name="connsiteX49" fmla="*/ 1892720 w 1978563"/>
                <a:gd name="connsiteY49" fmla="*/ 254742 h 420231"/>
                <a:gd name="connsiteX50" fmla="*/ 1786990 w 1978563"/>
                <a:gd name="connsiteY50" fmla="*/ 330353 h 420231"/>
                <a:gd name="connsiteX51" fmla="*/ 1670980 w 1978563"/>
                <a:gd name="connsiteY51" fmla="*/ 210932 h 420231"/>
                <a:gd name="connsiteX52" fmla="*/ 1785837 w 1978563"/>
                <a:gd name="connsiteY52" fmla="*/ 87572 h 420231"/>
                <a:gd name="connsiteX53" fmla="*/ 1888733 w 1978563"/>
                <a:gd name="connsiteY53" fmla="*/ 162607 h 420231"/>
                <a:gd name="connsiteX54" fmla="*/ 1973423 w 1978563"/>
                <a:gd name="connsiteY54" fmla="*/ 135898 h 420231"/>
                <a:gd name="connsiteX55" fmla="*/ 1785789 w 1978563"/>
                <a:gd name="connsiteY55" fmla="*/ 0 h 420231"/>
                <a:gd name="connsiteX56" fmla="*/ 1577692 w 1978563"/>
                <a:gd name="connsiteY56" fmla="*/ 210932 h 420231"/>
                <a:gd name="connsiteX57" fmla="*/ 1786942 w 1978563"/>
                <a:gd name="connsiteY57" fmla="*/ 420183 h 4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78563" h="420231">
                  <a:moveTo>
                    <a:pt x="93241" y="209827"/>
                  </a:moveTo>
                  <a:cubicBezTo>
                    <a:pt x="93241" y="125714"/>
                    <a:pt x="153527" y="87572"/>
                    <a:pt x="209779" y="87572"/>
                  </a:cubicBezTo>
                  <a:cubicBezTo>
                    <a:pt x="265503" y="87572"/>
                    <a:pt x="325741" y="125666"/>
                    <a:pt x="325741" y="209827"/>
                  </a:cubicBezTo>
                  <a:cubicBezTo>
                    <a:pt x="325741" y="293989"/>
                    <a:pt x="265455" y="331506"/>
                    <a:pt x="209779" y="331506"/>
                  </a:cubicBezTo>
                  <a:cubicBezTo>
                    <a:pt x="153527" y="331506"/>
                    <a:pt x="93241" y="293989"/>
                    <a:pt x="93241" y="209827"/>
                  </a:cubicBezTo>
                  <a:moveTo>
                    <a:pt x="0" y="210404"/>
                  </a:moveTo>
                  <a:cubicBezTo>
                    <a:pt x="0" y="337751"/>
                    <a:pt x="96075" y="420231"/>
                    <a:pt x="209779" y="420231"/>
                  </a:cubicBezTo>
                  <a:cubicBezTo>
                    <a:pt x="322907" y="420231"/>
                    <a:pt x="418982" y="337799"/>
                    <a:pt x="418982" y="210404"/>
                  </a:cubicBezTo>
                  <a:cubicBezTo>
                    <a:pt x="418982" y="82480"/>
                    <a:pt x="322907" y="48"/>
                    <a:pt x="209779" y="48"/>
                  </a:cubicBezTo>
                  <a:cubicBezTo>
                    <a:pt x="96075" y="48"/>
                    <a:pt x="0" y="82480"/>
                    <a:pt x="0" y="210404"/>
                  </a:cubicBezTo>
                  <a:moveTo>
                    <a:pt x="590716" y="189363"/>
                  </a:moveTo>
                  <a:lnTo>
                    <a:pt x="590716" y="86467"/>
                  </a:lnTo>
                  <a:lnTo>
                    <a:pt x="643028" y="86467"/>
                  </a:lnTo>
                  <a:cubicBezTo>
                    <a:pt x="677135" y="86467"/>
                    <a:pt x="700481" y="105778"/>
                    <a:pt x="700481" y="138204"/>
                  </a:cubicBezTo>
                  <a:cubicBezTo>
                    <a:pt x="700481" y="169476"/>
                    <a:pt x="677183" y="189363"/>
                    <a:pt x="643028" y="189363"/>
                  </a:cubicBezTo>
                  <a:lnTo>
                    <a:pt x="590716" y="189363"/>
                  </a:lnTo>
                  <a:close/>
                  <a:moveTo>
                    <a:pt x="652107" y="266704"/>
                  </a:moveTo>
                  <a:cubicBezTo>
                    <a:pt x="733963" y="266704"/>
                    <a:pt x="790263" y="213814"/>
                    <a:pt x="790263" y="137627"/>
                  </a:cubicBezTo>
                  <a:cubicBezTo>
                    <a:pt x="790263" y="62593"/>
                    <a:pt x="733963" y="8551"/>
                    <a:pt x="652107" y="8551"/>
                  </a:cubicBezTo>
                  <a:lnTo>
                    <a:pt x="500309" y="8551"/>
                  </a:lnTo>
                  <a:lnTo>
                    <a:pt x="500309" y="411680"/>
                  </a:lnTo>
                  <a:lnTo>
                    <a:pt x="590139" y="411680"/>
                  </a:lnTo>
                  <a:lnTo>
                    <a:pt x="590139" y="266704"/>
                  </a:lnTo>
                  <a:lnTo>
                    <a:pt x="652107" y="266704"/>
                  </a:lnTo>
                  <a:close/>
                  <a:moveTo>
                    <a:pt x="954022" y="8551"/>
                  </a:moveTo>
                  <a:lnTo>
                    <a:pt x="863039" y="8551"/>
                  </a:lnTo>
                  <a:lnTo>
                    <a:pt x="863039" y="411632"/>
                  </a:lnTo>
                  <a:lnTo>
                    <a:pt x="954022" y="411632"/>
                  </a:lnTo>
                  <a:lnTo>
                    <a:pt x="954022" y="8551"/>
                  </a:lnTo>
                  <a:close/>
                  <a:moveTo>
                    <a:pt x="1149054" y="8551"/>
                  </a:moveTo>
                  <a:lnTo>
                    <a:pt x="1058071" y="8551"/>
                  </a:lnTo>
                  <a:lnTo>
                    <a:pt x="1058071" y="411632"/>
                  </a:lnTo>
                  <a:lnTo>
                    <a:pt x="1149054" y="411632"/>
                  </a:lnTo>
                  <a:lnTo>
                    <a:pt x="1149054" y="8551"/>
                  </a:lnTo>
                  <a:close/>
                  <a:moveTo>
                    <a:pt x="1508902" y="411680"/>
                  </a:moveTo>
                  <a:lnTo>
                    <a:pt x="1508902" y="326414"/>
                  </a:lnTo>
                  <a:lnTo>
                    <a:pt x="1342885" y="326414"/>
                  </a:lnTo>
                  <a:lnTo>
                    <a:pt x="1342885" y="249074"/>
                  </a:lnTo>
                  <a:lnTo>
                    <a:pt x="1493002" y="249074"/>
                  </a:lnTo>
                  <a:lnTo>
                    <a:pt x="1493002" y="170004"/>
                  </a:lnTo>
                  <a:lnTo>
                    <a:pt x="1342885" y="170004"/>
                  </a:lnTo>
                  <a:lnTo>
                    <a:pt x="1342885" y="93289"/>
                  </a:lnTo>
                  <a:lnTo>
                    <a:pt x="1508326" y="93289"/>
                  </a:lnTo>
                  <a:lnTo>
                    <a:pt x="1508326" y="8551"/>
                  </a:lnTo>
                  <a:lnTo>
                    <a:pt x="1253055" y="8551"/>
                  </a:lnTo>
                  <a:lnTo>
                    <a:pt x="1253055" y="411680"/>
                  </a:lnTo>
                  <a:lnTo>
                    <a:pt x="1508902" y="411680"/>
                  </a:lnTo>
                  <a:close/>
                  <a:moveTo>
                    <a:pt x="1786942" y="420183"/>
                  </a:moveTo>
                  <a:cubicBezTo>
                    <a:pt x="1912031" y="420183"/>
                    <a:pt x="1965449" y="334917"/>
                    <a:pt x="1978563" y="279193"/>
                  </a:cubicBezTo>
                  <a:lnTo>
                    <a:pt x="1892720" y="254742"/>
                  </a:lnTo>
                  <a:cubicBezTo>
                    <a:pt x="1884746" y="283757"/>
                    <a:pt x="1856885" y="330353"/>
                    <a:pt x="1786990" y="330353"/>
                  </a:cubicBezTo>
                  <a:cubicBezTo>
                    <a:pt x="1726703" y="330353"/>
                    <a:pt x="1670980" y="286543"/>
                    <a:pt x="1670980" y="210932"/>
                  </a:cubicBezTo>
                  <a:cubicBezTo>
                    <a:pt x="1670980" y="126194"/>
                    <a:pt x="1731795" y="87572"/>
                    <a:pt x="1785837" y="87572"/>
                  </a:cubicBezTo>
                  <a:cubicBezTo>
                    <a:pt x="1856885" y="87572"/>
                    <a:pt x="1882488" y="134745"/>
                    <a:pt x="1888733" y="162607"/>
                  </a:cubicBezTo>
                  <a:lnTo>
                    <a:pt x="1973423" y="135898"/>
                  </a:lnTo>
                  <a:cubicBezTo>
                    <a:pt x="1960357" y="77917"/>
                    <a:pt x="1906891" y="0"/>
                    <a:pt x="1785789" y="0"/>
                  </a:cubicBezTo>
                  <a:cubicBezTo>
                    <a:pt x="1673238" y="0"/>
                    <a:pt x="1577692" y="85266"/>
                    <a:pt x="1577692" y="210932"/>
                  </a:cubicBezTo>
                  <a:cubicBezTo>
                    <a:pt x="1577692" y="336646"/>
                    <a:pt x="1670932" y="420183"/>
                    <a:pt x="1786942" y="420183"/>
                  </a:cubicBezTo>
                </a:path>
              </a:pathLst>
            </a:custGeom>
            <a:solidFill>
              <a:srgbClr val="FFFFFF"/>
            </a:solidFill>
            <a:ln w="4793" cap="flat">
              <a:noFill/>
              <a:prstDash val="solid"/>
              <a:miter/>
            </a:ln>
          </p:spPr>
          <p:txBody>
            <a:bodyPr rtlCol="0" anchor="ctr"/>
            <a:lstStyle/>
            <a:p>
              <a:endParaRPr lang="fr-FR"/>
            </a:p>
          </p:txBody>
        </p:sp>
      </p:grpSp>
      <p:sp>
        <p:nvSpPr>
          <p:cNvPr id="23" name="Espace réservé du texte 22">
            <a:extLst>
              <a:ext uri="{FF2B5EF4-FFF2-40B4-BE49-F238E27FC236}">
                <a16:creationId xmlns:a16="http://schemas.microsoft.com/office/drawing/2014/main" id="{B5A41746-4A90-406E-B4B0-3433BE67E621}"/>
              </a:ext>
            </a:extLst>
          </p:cNvPr>
          <p:cNvSpPr>
            <a:spLocks noGrp="1"/>
          </p:cNvSpPr>
          <p:nvPr>
            <p:ph type="body" sz="quarter" idx="13" hasCustomPrompt="1"/>
          </p:nvPr>
        </p:nvSpPr>
        <p:spPr>
          <a:xfrm>
            <a:off x="341461" y="4064774"/>
            <a:ext cx="3900930" cy="1958523"/>
          </a:xfrm>
        </p:spPr>
        <p:txBody>
          <a:bodyPr/>
          <a:lstStyle>
            <a:lvl1pPr marL="0" indent="0">
              <a:lnSpc>
                <a:spcPct val="110000"/>
              </a:lnSpc>
              <a:spcBef>
                <a:spcPts val="0"/>
              </a:spcBef>
              <a:buNone/>
              <a:defRPr sz="1000" b="1">
                <a:solidFill>
                  <a:schemeClr val="bg1"/>
                </a:solidFill>
              </a:defRPr>
            </a:lvl1pPr>
            <a:lvl2pPr marL="0" indent="0">
              <a:lnSpc>
                <a:spcPct val="110000"/>
              </a:lnSpc>
              <a:spcBef>
                <a:spcPts val="0"/>
              </a:spcBef>
              <a:buNone/>
              <a:defRPr sz="1000" b="1">
                <a:solidFill>
                  <a:schemeClr val="bg1"/>
                </a:solidFill>
              </a:defRPr>
            </a:lvl2pPr>
            <a:lvl3pPr marL="0" indent="0">
              <a:lnSpc>
                <a:spcPct val="110000"/>
              </a:lnSpc>
              <a:spcBef>
                <a:spcPts val="0"/>
              </a:spcBef>
              <a:buNone/>
              <a:defRPr sz="1000" b="1">
                <a:solidFill>
                  <a:schemeClr val="bg1"/>
                </a:solidFill>
              </a:defRPr>
            </a:lvl3pPr>
            <a:lvl4pPr marL="0" indent="0">
              <a:lnSpc>
                <a:spcPct val="110000"/>
              </a:lnSpc>
              <a:spcBef>
                <a:spcPts val="0"/>
              </a:spcBef>
              <a:buNone/>
              <a:defRPr sz="1000" b="1">
                <a:solidFill>
                  <a:schemeClr val="bg1"/>
                </a:solidFill>
              </a:defRPr>
            </a:lvl4pPr>
            <a:lvl5pPr marL="0" indent="0">
              <a:lnSpc>
                <a:spcPct val="110000"/>
              </a:lnSpc>
              <a:spcBef>
                <a:spcPts val="0"/>
              </a:spcBef>
              <a:buNone/>
              <a:defRPr sz="1000" b="1">
                <a:solidFill>
                  <a:schemeClr val="bg1"/>
                </a:solidFill>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24" name="ZoneTexte 23">
            <a:extLst>
              <a:ext uri="{FF2B5EF4-FFF2-40B4-BE49-F238E27FC236}">
                <a16:creationId xmlns:a16="http://schemas.microsoft.com/office/drawing/2014/main" id="{A70C089A-6FEF-4CDB-AA5A-67185C23E4F1}"/>
              </a:ext>
            </a:extLst>
          </p:cNvPr>
          <p:cNvSpPr txBox="1"/>
          <p:nvPr userDrawn="1"/>
        </p:nvSpPr>
        <p:spPr>
          <a:xfrm>
            <a:off x="767148" y="205718"/>
            <a:ext cx="1426178" cy="360000"/>
          </a:xfrm>
          <a:prstGeom prst="rect">
            <a:avLst/>
          </a:prstGeom>
          <a:noFill/>
        </p:spPr>
        <p:txBody>
          <a:bodyPr wrap="none" rtlCol="0">
            <a:noAutofit/>
          </a:bodyPr>
          <a:lstStyle/>
          <a:p>
            <a:r>
              <a:rPr lang="fr-FR" sz="1600" b="1" cap="all" baseline="0">
                <a:solidFill>
                  <a:schemeClr val="bg1"/>
                </a:solidFill>
              </a:rPr>
              <a:t>événement</a:t>
            </a:r>
          </a:p>
        </p:txBody>
      </p:sp>
      <p:sp>
        <p:nvSpPr>
          <p:cNvPr id="13" name="Graphique 10">
            <a:extLst>
              <a:ext uri="{FF2B5EF4-FFF2-40B4-BE49-F238E27FC236}">
                <a16:creationId xmlns:a16="http://schemas.microsoft.com/office/drawing/2014/main" id="{5DA5E7CA-F423-4254-9D34-1312F6D7C42F}"/>
              </a:ext>
            </a:extLst>
          </p:cNvPr>
          <p:cNvSpPr/>
          <p:nvPr/>
        </p:nvSpPr>
        <p:spPr>
          <a:xfrm>
            <a:off x="8091227" y="2323265"/>
            <a:ext cx="3654809" cy="2196885"/>
          </a:xfrm>
          <a:custGeom>
            <a:avLst/>
            <a:gdLst>
              <a:gd name="connsiteX0" fmla="*/ 51660 w 4669205"/>
              <a:gd name="connsiteY0" fmla="*/ 25886 h 2806633"/>
              <a:gd name="connsiteX1" fmla="*/ 137212 w 4669205"/>
              <a:gd name="connsiteY1" fmla="*/ 38 h 2806633"/>
              <a:gd name="connsiteX2" fmla="*/ 776463 w 4669205"/>
              <a:gd name="connsiteY2" fmla="*/ 280 h 2806633"/>
              <a:gd name="connsiteX3" fmla="*/ 903613 w 4669205"/>
              <a:gd name="connsiteY3" fmla="*/ 116896 h 2806633"/>
              <a:gd name="connsiteX4" fmla="*/ 904398 w 4669205"/>
              <a:gd name="connsiteY4" fmla="*/ 260083 h 2806633"/>
              <a:gd name="connsiteX5" fmla="*/ 1718194 w 4669205"/>
              <a:gd name="connsiteY5" fmla="*/ 178978 h 2806633"/>
              <a:gd name="connsiteX6" fmla="*/ 2116971 w 4669205"/>
              <a:gd name="connsiteY6" fmla="*/ 149084 h 2806633"/>
              <a:gd name="connsiteX7" fmla="*/ 2401580 w 4669205"/>
              <a:gd name="connsiteY7" fmla="*/ 144253 h 2806633"/>
              <a:gd name="connsiteX8" fmla="*/ 2654913 w 4669205"/>
              <a:gd name="connsiteY8" fmla="*/ 238463 h 2806633"/>
              <a:gd name="connsiteX9" fmla="*/ 2684799 w 4669205"/>
              <a:gd name="connsiteY9" fmla="*/ 246012 h 2806633"/>
              <a:gd name="connsiteX10" fmla="*/ 3173173 w 4669205"/>
              <a:gd name="connsiteY10" fmla="*/ 247703 h 2806633"/>
              <a:gd name="connsiteX11" fmla="*/ 3283418 w 4669205"/>
              <a:gd name="connsiteY11" fmla="*/ 304230 h 2806633"/>
              <a:gd name="connsiteX12" fmla="*/ 3284445 w 4669205"/>
              <a:gd name="connsiteY12" fmla="*/ 445908 h 2806633"/>
              <a:gd name="connsiteX13" fmla="*/ 3173898 w 4669205"/>
              <a:gd name="connsiteY13" fmla="*/ 503823 h 2806633"/>
              <a:gd name="connsiteX14" fmla="*/ 2845457 w 4669205"/>
              <a:gd name="connsiteY14" fmla="*/ 502857 h 2806633"/>
              <a:gd name="connsiteX15" fmla="*/ 3187180 w 4669205"/>
              <a:gd name="connsiteY15" fmla="*/ 1100429 h 2806633"/>
              <a:gd name="connsiteX16" fmla="*/ 3194606 w 4669205"/>
              <a:gd name="connsiteY16" fmla="*/ 1222963 h 2806633"/>
              <a:gd name="connsiteX17" fmla="*/ 3125477 w 4669205"/>
              <a:gd name="connsiteY17" fmla="*/ 1288850 h 2806633"/>
              <a:gd name="connsiteX18" fmla="*/ 2768298 w 4669205"/>
              <a:gd name="connsiteY18" fmla="*/ 1353650 h 2806633"/>
              <a:gd name="connsiteX19" fmla="*/ 2523356 w 4669205"/>
              <a:gd name="connsiteY19" fmla="*/ 1226889 h 2806633"/>
              <a:gd name="connsiteX20" fmla="*/ 2245752 w 4669205"/>
              <a:gd name="connsiteY20" fmla="*/ 894313 h 2806633"/>
              <a:gd name="connsiteX21" fmla="*/ 2130375 w 4669205"/>
              <a:gd name="connsiteY21" fmla="*/ 828849 h 2806633"/>
              <a:gd name="connsiteX22" fmla="*/ 1882837 w 4669205"/>
              <a:gd name="connsiteY22" fmla="*/ 891354 h 2806633"/>
              <a:gd name="connsiteX23" fmla="*/ 1345016 w 4669205"/>
              <a:gd name="connsiteY23" fmla="*/ 1433669 h 2806633"/>
              <a:gd name="connsiteX24" fmla="*/ 1244431 w 4669205"/>
              <a:gd name="connsiteY24" fmla="*/ 1639482 h 2806633"/>
              <a:gd name="connsiteX25" fmla="*/ 1300398 w 4669205"/>
              <a:gd name="connsiteY25" fmla="*/ 1882074 h 2806633"/>
              <a:gd name="connsiteX26" fmla="*/ 1627631 w 4669205"/>
              <a:gd name="connsiteY26" fmla="*/ 2352161 h 2806633"/>
              <a:gd name="connsiteX27" fmla="*/ 1738721 w 4669205"/>
              <a:gd name="connsiteY27" fmla="*/ 2476869 h 2806633"/>
              <a:gd name="connsiteX28" fmla="*/ 2106768 w 4669205"/>
              <a:gd name="connsiteY28" fmla="*/ 2516184 h 2806633"/>
              <a:gd name="connsiteX29" fmla="*/ 2226311 w 4669205"/>
              <a:gd name="connsiteY29" fmla="*/ 2467327 h 2806633"/>
              <a:gd name="connsiteX30" fmla="*/ 3763883 w 4669205"/>
              <a:gd name="connsiteY30" fmla="*/ 1889563 h 2806633"/>
              <a:gd name="connsiteX31" fmla="*/ 3764668 w 4669205"/>
              <a:gd name="connsiteY31" fmla="*/ 129336 h 2806633"/>
              <a:gd name="connsiteX32" fmla="*/ 3892542 w 4669205"/>
              <a:gd name="connsiteY32" fmla="*/ 340 h 2806633"/>
              <a:gd name="connsiteX33" fmla="*/ 4538073 w 4669205"/>
              <a:gd name="connsiteY33" fmla="*/ 159 h 2806633"/>
              <a:gd name="connsiteX34" fmla="*/ 4655804 w 4669205"/>
              <a:gd name="connsiteY34" fmla="*/ 72387 h 2806633"/>
              <a:gd name="connsiteX35" fmla="*/ 4669147 w 4669205"/>
              <a:gd name="connsiteY35" fmla="*/ 152949 h 2806633"/>
              <a:gd name="connsiteX36" fmla="*/ 4668785 w 4669205"/>
              <a:gd name="connsiteY36" fmla="*/ 2091874 h 2806633"/>
              <a:gd name="connsiteX37" fmla="*/ 4544714 w 4669205"/>
              <a:gd name="connsiteY37" fmla="*/ 2218454 h 2806633"/>
              <a:gd name="connsiteX38" fmla="*/ 3897976 w 4669205"/>
              <a:gd name="connsiteY38" fmla="*/ 2218816 h 2806633"/>
              <a:gd name="connsiteX39" fmla="*/ 3782056 w 4669205"/>
              <a:gd name="connsiteY39" fmla="*/ 2156372 h 2806633"/>
              <a:gd name="connsiteX40" fmla="*/ 2315847 w 4669205"/>
              <a:gd name="connsiteY40" fmla="*/ 2707503 h 2806633"/>
              <a:gd name="connsiteX41" fmla="*/ 2221481 w 4669205"/>
              <a:gd name="connsiteY41" fmla="*/ 2745550 h 2806633"/>
              <a:gd name="connsiteX42" fmla="*/ 1839367 w 4669205"/>
              <a:gd name="connsiteY42" fmla="*/ 2795494 h 2806633"/>
              <a:gd name="connsiteX43" fmla="*/ 1506942 w 4669205"/>
              <a:gd name="connsiteY43" fmla="*/ 2611300 h 2806633"/>
              <a:gd name="connsiteX44" fmla="*/ 1426522 w 4669205"/>
              <a:gd name="connsiteY44" fmla="*/ 2511171 h 2806633"/>
              <a:gd name="connsiteX45" fmla="*/ 1093795 w 4669205"/>
              <a:gd name="connsiteY45" fmla="*/ 2034260 h 2806633"/>
              <a:gd name="connsiteX46" fmla="*/ 987595 w 4669205"/>
              <a:gd name="connsiteY46" fmla="*/ 1750300 h 2806633"/>
              <a:gd name="connsiteX47" fmla="*/ 904640 w 4669205"/>
              <a:gd name="connsiteY47" fmla="*/ 1740396 h 2806633"/>
              <a:gd name="connsiteX48" fmla="*/ 904700 w 4669205"/>
              <a:gd name="connsiteY48" fmla="*/ 2073998 h 2806633"/>
              <a:gd name="connsiteX49" fmla="*/ 889546 w 4669205"/>
              <a:gd name="connsiteY49" fmla="*/ 2156493 h 2806633"/>
              <a:gd name="connsiteX50" fmla="*/ 770848 w 4669205"/>
              <a:gd name="connsiteY50" fmla="*/ 2225158 h 2806633"/>
              <a:gd name="connsiteX51" fmla="*/ 124835 w 4669205"/>
              <a:gd name="connsiteY51" fmla="*/ 2224795 h 2806633"/>
              <a:gd name="connsiteX52" fmla="*/ 281 w 4669205"/>
              <a:gd name="connsiteY52" fmla="*/ 2097611 h 2806633"/>
              <a:gd name="connsiteX53" fmla="*/ 100 w 4669205"/>
              <a:gd name="connsiteY53" fmla="*/ 134832 h 2806633"/>
              <a:gd name="connsiteX54" fmla="*/ 51660 w 4669205"/>
              <a:gd name="connsiteY54" fmla="*/ 25886 h 2806633"/>
              <a:gd name="connsiteX55" fmla="*/ 256332 w 4669205"/>
              <a:gd name="connsiteY55" fmla="*/ 256400 h 2806633"/>
              <a:gd name="connsiteX56" fmla="*/ 256272 w 4669205"/>
              <a:gd name="connsiteY56" fmla="*/ 1959556 h 2806633"/>
              <a:gd name="connsiteX57" fmla="*/ 258626 w 4669205"/>
              <a:gd name="connsiteY57" fmla="*/ 1968494 h 2806633"/>
              <a:gd name="connsiteX58" fmla="*/ 648347 w 4669205"/>
              <a:gd name="connsiteY58" fmla="*/ 1968917 h 2806633"/>
              <a:gd name="connsiteX59" fmla="*/ 648468 w 4669205"/>
              <a:gd name="connsiteY59" fmla="*/ 256520 h 2806633"/>
              <a:gd name="connsiteX60" fmla="*/ 256332 w 4669205"/>
              <a:gd name="connsiteY60" fmla="*/ 256400 h 2806633"/>
              <a:gd name="connsiteX61" fmla="*/ 4020719 w 4669205"/>
              <a:gd name="connsiteY61" fmla="*/ 256460 h 2806633"/>
              <a:gd name="connsiteX62" fmla="*/ 4020779 w 4669205"/>
              <a:gd name="connsiteY62" fmla="*/ 1962576 h 2806633"/>
              <a:gd name="connsiteX63" fmla="*/ 4413217 w 4669205"/>
              <a:gd name="connsiteY63" fmla="*/ 1961731 h 2806633"/>
              <a:gd name="connsiteX64" fmla="*/ 4412794 w 4669205"/>
              <a:gd name="connsiteY64" fmla="*/ 256400 h 2806633"/>
              <a:gd name="connsiteX65" fmla="*/ 4020719 w 4669205"/>
              <a:gd name="connsiteY65" fmla="*/ 256460 h 2806633"/>
              <a:gd name="connsiteX66" fmla="*/ 2263864 w 4669205"/>
              <a:gd name="connsiteY66" fmla="*/ 397896 h 2806633"/>
              <a:gd name="connsiteX67" fmla="*/ 1700504 w 4669205"/>
              <a:gd name="connsiteY67" fmla="*/ 438057 h 2806633"/>
              <a:gd name="connsiteX68" fmla="*/ 905002 w 4669205"/>
              <a:gd name="connsiteY68" fmla="*/ 518800 h 2806633"/>
              <a:gd name="connsiteX69" fmla="*/ 904640 w 4669205"/>
              <a:gd name="connsiteY69" fmla="*/ 1482102 h 2806633"/>
              <a:gd name="connsiteX70" fmla="*/ 1014100 w 4669205"/>
              <a:gd name="connsiteY70" fmla="*/ 1495751 h 2806633"/>
              <a:gd name="connsiteX71" fmla="*/ 1080271 w 4669205"/>
              <a:gd name="connsiteY71" fmla="*/ 1356851 h 2806633"/>
              <a:gd name="connsiteX72" fmla="*/ 1244672 w 4669205"/>
              <a:gd name="connsiteY72" fmla="*/ 1170845 h 2806633"/>
              <a:gd name="connsiteX73" fmla="*/ 1680822 w 4669205"/>
              <a:gd name="connsiteY73" fmla="*/ 731136 h 2806633"/>
              <a:gd name="connsiteX74" fmla="*/ 2038484 w 4669205"/>
              <a:gd name="connsiteY74" fmla="*/ 565905 h 2806633"/>
              <a:gd name="connsiteX75" fmla="*/ 2352676 w 4669205"/>
              <a:gd name="connsiteY75" fmla="*/ 647977 h 2806633"/>
              <a:gd name="connsiteX76" fmla="*/ 2411602 w 4669205"/>
              <a:gd name="connsiteY76" fmla="*/ 692425 h 2806633"/>
              <a:gd name="connsiteX77" fmla="*/ 2716073 w 4669205"/>
              <a:gd name="connsiteY77" fmla="*/ 1057732 h 2806633"/>
              <a:gd name="connsiteX78" fmla="*/ 2888927 w 4669205"/>
              <a:gd name="connsiteY78" fmla="*/ 1095235 h 2806633"/>
              <a:gd name="connsiteX79" fmla="*/ 2538510 w 4669205"/>
              <a:gd name="connsiteY79" fmla="*/ 485102 h 2806633"/>
              <a:gd name="connsiteX80" fmla="*/ 2455494 w 4669205"/>
              <a:gd name="connsiteY80" fmla="*/ 418490 h 2806633"/>
              <a:gd name="connsiteX81" fmla="*/ 2263864 w 4669205"/>
              <a:gd name="connsiteY81" fmla="*/ 397896 h 28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69205" h="2806633">
                <a:moveTo>
                  <a:pt x="51660" y="25886"/>
                </a:moveTo>
                <a:cubicBezTo>
                  <a:pt x="75931" y="7225"/>
                  <a:pt x="106904" y="-566"/>
                  <a:pt x="137212" y="38"/>
                </a:cubicBezTo>
                <a:cubicBezTo>
                  <a:pt x="350275" y="219"/>
                  <a:pt x="563339" y="-264"/>
                  <a:pt x="776463" y="280"/>
                </a:cubicBezTo>
                <a:cubicBezTo>
                  <a:pt x="840521" y="-807"/>
                  <a:pt x="899628" y="52699"/>
                  <a:pt x="903613" y="116896"/>
                </a:cubicBezTo>
                <a:cubicBezTo>
                  <a:pt x="905847" y="164544"/>
                  <a:pt x="904217" y="212374"/>
                  <a:pt x="904398" y="260083"/>
                </a:cubicBezTo>
                <a:cubicBezTo>
                  <a:pt x="1174999" y="226868"/>
                  <a:pt x="1446748" y="204221"/>
                  <a:pt x="1718194" y="178978"/>
                </a:cubicBezTo>
                <a:cubicBezTo>
                  <a:pt x="1851080" y="168409"/>
                  <a:pt x="1983965" y="157962"/>
                  <a:pt x="2116971" y="149084"/>
                </a:cubicBezTo>
                <a:cubicBezTo>
                  <a:pt x="2211700" y="145098"/>
                  <a:pt x="2306851" y="134530"/>
                  <a:pt x="2401580" y="144253"/>
                </a:cubicBezTo>
                <a:cubicBezTo>
                  <a:pt x="2492022" y="153795"/>
                  <a:pt x="2581618" y="183688"/>
                  <a:pt x="2654913" y="238463"/>
                </a:cubicBezTo>
                <a:cubicBezTo>
                  <a:pt x="2663185" y="245589"/>
                  <a:pt x="2674354" y="245952"/>
                  <a:pt x="2684799" y="246012"/>
                </a:cubicBezTo>
                <a:cubicBezTo>
                  <a:pt x="2847570" y="246435"/>
                  <a:pt x="3010402" y="247039"/>
                  <a:pt x="3173173" y="247703"/>
                </a:cubicBezTo>
                <a:cubicBezTo>
                  <a:pt x="3216341" y="246858"/>
                  <a:pt x="3259510" y="267934"/>
                  <a:pt x="3283418" y="304230"/>
                </a:cubicBezTo>
                <a:cubicBezTo>
                  <a:pt x="3312217" y="345537"/>
                  <a:pt x="3312700" y="404177"/>
                  <a:pt x="3284445" y="445908"/>
                </a:cubicBezTo>
                <a:cubicBezTo>
                  <a:pt x="3260898" y="482807"/>
                  <a:pt x="3217368" y="504729"/>
                  <a:pt x="3173898" y="503823"/>
                </a:cubicBezTo>
                <a:cubicBezTo>
                  <a:pt x="3064377" y="503823"/>
                  <a:pt x="2954917" y="502977"/>
                  <a:pt x="2845457" y="502857"/>
                </a:cubicBezTo>
                <a:cubicBezTo>
                  <a:pt x="2959264" y="702088"/>
                  <a:pt x="3073373" y="901138"/>
                  <a:pt x="3187180" y="1100429"/>
                </a:cubicBezTo>
                <a:cubicBezTo>
                  <a:pt x="3209277" y="1136905"/>
                  <a:pt x="3213323" y="1184192"/>
                  <a:pt x="3194606" y="1222963"/>
                </a:cubicBezTo>
                <a:cubicBezTo>
                  <a:pt x="3181142" y="1252917"/>
                  <a:pt x="3155121" y="1275624"/>
                  <a:pt x="3125477" y="1288850"/>
                </a:cubicBezTo>
                <a:cubicBezTo>
                  <a:pt x="3013602" y="1336861"/>
                  <a:pt x="2890678" y="1368204"/>
                  <a:pt x="2768298" y="1353650"/>
                </a:cubicBezTo>
                <a:cubicBezTo>
                  <a:pt x="2674777" y="1343142"/>
                  <a:pt x="2584818" y="1298694"/>
                  <a:pt x="2523356" y="1226889"/>
                </a:cubicBezTo>
                <a:cubicBezTo>
                  <a:pt x="2430741" y="1116071"/>
                  <a:pt x="2338186" y="1005252"/>
                  <a:pt x="2245752" y="894313"/>
                </a:cubicBezTo>
                <a:cubicBezTo>
                  <a:pt x="2218583" y="857233"/>
                  <a:pt x="2173241" y="840082"/>
                  <a:pt x="2130375" y="828849"/>
                </a:cubicBezTo>
                <a:cubicBezTo>
                  <a:pt x="2044340" y="808437"/>
                  <a:pt x="1948163" y="831265"/>
                  <a:pt x="1882837" y="891354"/>
                </a:cubicBezTo>
                <a:cubicBezTo>
                  <a:pt x="1703583" y="1072166"/>
                  <a:pt x="1524269" y="1252857"/>
                  <a:pt x="1345016" y="1433669"/>
                </a:cubicBezTo>
                <a:cubicBezTo>
                  <a:pt x="1290376" y="1488866"/>
                  <a:pt x="1253426" y="1562061"/>
                  <a:pt x="1244431" y="1639482"/>
                </a:cubicBezTo>
                <a:cubicBezTo>
                  <a:pt x="1232416" y="1723607"/>
                  <a:pt x="1253668" y="1811356"/>
                  <a:pt x="1300398" y="1882074"/>
                </a:cubicBezTo>
                <a:cubicBezTo>
                  <a:pt x="1405511" y="2041447"/>
                  <a:pt x="1514066" y="2198646"/>
                  <a:pt x="1627631" y="2352161"/>
                </a:cubicBezTo>
                <a:cubicBezTo>
                  <a:pt x="1661562" y="2396246"/>
                  <a:pt x="1693319" y="2443472"/>
                  <a:pt x="1738721" y="2476869"/>
                </a:cubicBezTo>
                <a:cubicBezTo>
                  <a:pt x="1841419" y="2557189"/>
                  <a:pt x="1989399" y="2573193"/>
                  <a:pt x="2106768" y="2516184"/>
                </a:cubicBezTo>
                <a:cubicBezTo>
                  <a:pt x="2144865" y="2495832"/>
                  <a:pt x="2186222" y="2482968"/>
                  <a:pt x="2226311" y="2467327"/>
                </a:cubicBezTo>
                <a:cubicBezTo>
                  <a:pt x="2738895" y="2274860"/>
                  <a:pt x="3251117" y="2081366"/>
                  <a:pt x="3763883" y="1889563"/>
                </a:cubicBezTo>
                <a:cubicBezTo>
                  <a:pt x="3765453" y="1302800"/>
                  <a:pt x="3763823" y="716038"/>
                  <a:pt x="3764668" y="129336"/>
                </a:cubicBezTo>
                <a:cubicBezTo>
                  <a:pt x="3762736" y="60550"/>
                  <a:pt x="3823775" y="-1109"/>
                  <a:pt x="3892542" y="340"/>
                </a:cubicBezTo>
                <a:cubicBezTo>
                  <a:pt x="4107719" y="-203"/>
                  <a:pt x="4322896" y="38"/>
                  <a:pt x="4538073" y="159"/>
                </a:cubicBezTo>
                <a:cubicBezTo>
                  <a:pt x="4586916" y="-807"/>
                  <a:pt x="4634975" y="27939"/>
                  <a:pt x="4655804" y="72387"/>
                </a:cubicBezTo>
                <a:cubicBezTo>
                  <a:pt x="4668544" y="97148"/>
                  <a:pt x="4669509" y="125652"/>
                  <a:pt x="4669147" y="152949"/>
                </a:cubicBezTo>
                <a:cubicBezTo>
                  <a:pt x="4668785" y="799257"/>
                  <a:pt x="4669449" y="1445566"/>
                  <a:pt x="4668785" y="2091874"/>
                </a:cubicBezTo>
                <a:cubicBezTo>
                  <a:pt x="4669449" y="2158304"/>
                  <a:pt x="4611308" y="2218152"/>
                  <a:pt x="4544714" y="2218454"/>
                </a:cubicBezTo>
                <a:cubicBezTo>
                  <a:pt x="4329175" y="2219481"/>
                  <a:pt x="4113575" y="2218696"/>
                  <a:pt x="3897976" y="2218816"/>
                </a:cubicBezTo>
                <a:cubicBezTo>
                  <a:pt x="3851366" y="2220628"/>
                  <a:pt x="3806870" y="2195385"/>
                  <a:pt x="3782056" y="2156372"/>
                </a:cubicBezTo>
                <a:cubicBezTo>
                  <a:pt x="3293259" y="2339841"/>
                  <a:pt x="2804583" y="2523793"/>
                  <a:pt x="2315847" y="2707503"/>
                </a:cubicBezTo>
                <a:cubicBezTo>
                  <a:pt x="2284271" y="2719884"/>
                  <a:pt x="2251668" y="2729909"/>
                  <a:pt x="2221481" y="2745550"/>
                </a:cubicBezTo>
                <a:cubicBezTo>
                  <a:pt x="2103930" y="2802801"/>
                  <a:pt x="1967724" y="2820677"/>
                  <a:pt x="1839367" y="2795494"/>
                </a:cubicBezTo>
                <a:cubicBezTo>
                  <a:pt x="1712760" y="2771458"/>
                  <a:pt x="1594365" y="2706054"/>
                  <a:pt x="1506942" y="2611300"/>
                </a:cubicBezTo>
                <a:cubicBezTo>
                  <a:pt x="1477297" y="2580259"/>
                  <a:pt x="1452966" y="2544870"/>
                  <a:pt x="1426522" y="2511171"/>
                </a:cubicBezTo>
                <a:cubicBezTo>
                  <a:pt x="1311024" y="2355482"/>
                  <a:pt x="1200659" y="2195989"/>
                  <a:pt x="1093795" y="2034260"/>
                </a:cubicBezTo>
                <a:cubicBezTo>
                  <a:pt x="1035593" y="1950256"/>
                  <a:pt x="999730" y="1851698"/>
                  <a:pt x="987595" y="1750300"/>
                </a:cubicBezTo>
                <a:cubicBezTo>
                  <a:pt x="959883" y="1747281"/>
                  <a:pt x="932291" y="1743718"/>
                  <a:pt x="904640" y="1740396"/>
                </a:cubicBezTo>
                <a:cubicBezTo>
                  <a:pt x="904640" y="1851577"/>
                  <a:pt x="904519" y="1962757"/>
                  <a:pt x="904700" y="2073998"/>
                </a:cubicBezTo>
                <a:cubicBezTo>
                  <a:pt x="905183" y="2102020"/>
                  <a:pt x="903553" y="2131430"/>
                  <a:pt x="889546" y="2156493"/>
                </a:cubicBezTo>
                <a:cubicBezTo>
                  <a:pt x="867569" y="2199914"/>
                  <a:pt x="819209" y="2226849"/>
                  <a:pt x="770848" y="2225158"/>
                </a:cubicBezTo>
                <a:cubicBezTo>
                  <a:pt x="555490" y="2225037"/>
                  <a:pt x="340133" y="2225762"/>
                  <a:pt x="124835" y="2224795"/>
                </a:cubicBezTo>
                <a:cubicBezTo>
                  <a:pt x="57879" y="2224614"/>
                  <a:pt x="-685" y="2164525"/>
                  <a:pt x="281" y="2097611"/>
                </a:cubicBezTo>
                <a:cubicBezTo>
                  <a:pt x="-262" y="1443392"/>
                  <a:pt x="160" y="789112"/>
                  <a:pt x="100" y="134832"/>
                </a:cubicBezTo>
                <a:cubicBezTo>
                  <a:pt x="-1108" y="93041"/>
                  <a:pt x="17609" y="50767"/>
                  <a:pt x="51660" y="25886"/>
                </a:cubicBezTo>
                <a:moveTo>
                  <a:pt x="256332" y="256400"/>
                </a:moveTo>
                <a:cubicBezTo>
                  <a:pt x="256272" y="824139"/>
                  <a:pt x="256392" y="1391878"/>
                  <a:pt x="256272" y="1959556"/>
                </a:cubicBezTo>
                <a:cubicBezTo>
                  <a:pt x="256875" y="1961791"/>
                  <a:pt x="258022" y="1966260"/>
                  <a:pt x="258626" y="1968494"/>
                </a:cubicBezTo>
                <a:cubicBezTo>
                  <a:pt x="388493" y="1969461"/>
                  <a:pt x="518420" y="1968615"/>
                  <a:pt x="648347" y="1968917"/>
                </a:cubicBezTo>
                <a:cubicBezTo>
                  <a:pt x="648287" y="1398158"/>
                  <a:pt x="648287" y="827339"/>
                  <a:pt x="648468" y="256520"/>
                </a:cubicBezTo>
                <a:cubicBezTo>
                  <a:pt x="517756" y="256158"/>
                  <a:pt x="387044" y="256460"/>
                  <a:pt x="256332" y="256400"/>
                </a:cubicBezTo>
                <a:moveTo>
                  <a:pt x="4020719" y="256460"/>
                </a:moveTo>
                <a:cubicBezTo>
                  <a:pt x="4020839" y="825165"/>
                  <a:pt x="4020658" y="1393871"/>
                  <a:pt x="4020779" y="1962576"/>
                </a:cubicBezTo>
                <a:cubicBezTo>
                  <a:pt x="4151612" y="1961972"/>
                  <a:pt x="4282445" y="1963784"/>
                  <a:pt x="4413217" y="1961731"/>
                </a:cubicBezTo>
                <a:cubicBezTo>
                  <a:pt x="4412191" y="1393267"/>
                  <a:pt x="4413097" y="824863"/>
                  <a:pt x="4412794" y="256400"/>
                </a:cubicBezTo>
                <a:cubicBezTo>
                  <a:pt x="4282083" y="256400"/>
                  <a:pt x="4151370" y="256279"/>
                  <a:pt x="4020719" y="256460"/>
                </a:cubicBezTo>
                <a:moveTo>
                  <a:pt x="2263864" y="397896"/>
                </a:moveTo>
                <a:cubicBezTo>
                  <a:pt x="2075796" y="407016"/>
                  <a:pt x="1888089" y="422234"/>
                  <a:pt x="1700504" y="438057"/>
                </a:cubicBezTo>
                <a:cubicBezTo>
                  <a:pt x="1435095" y="462817"/>
                  <a:pt x="1169324" y="484437"/>
                  <a:pt x="905002" y="518800"/>
                </a:cubicBezTo>
                <a:cubicBezTo>
                  <a:pt x="904157" y="839901"/>
                  <a:pt x="904821" y="1161002"/>
                  <a:pt x="904640" y="1482102"/>
                </a:cubicBezTo>
                <a:cubicBezTo>
                  <a:pt x="941106" y="1486752"/>
                  <a:pt x="977633" y="1490859"/>
                  <a:pt x="1014100" y="1495751"/>
                </a:cubicBezTo>
                <a:cubicBezTo>
                  <a:pt x="1031548" y="1447438"/>
                  <a:pt x="1052317" y="1400091"/>
                  <a:pt x="1080271" y="1356851"/>
                </a:cubicBezTo>
                <a:cubicBezTo>
                  <a:pt x="1123922" y="1285649"/>
                  <a:pt x="1187014" y="1230150"/>
                  <a:pt x="1244672" y="1170845"/>
                </a:cubicBezTo>
                <a:cubicBezTo>
                  <a:pt x="1390055" y="1024276"/>
                  <a:pt x="1535439" y="877706"/>
                  <a:pt x="1680822" y="731136"/>
                </a:cubicBezTo>
                <a:cubicBezTo>
                  <a:pt x="1771867" y="631551"/>
                  <a:pt x="1904270" y="572911"/>
                  <a:pt x="2038484" y="565905"/>
                </a:cubicBezTo>
                <a:cubicBezTo>
                  <a:pt x="2148306" y="559926"/>
                  <a:pt x="2259819" y="588854"/>
                  <a:pt x="2352676" y="647977"/>
                </a:cubicBezTo>
                <a:cubicBezTo>
                  <a:pt x="2373324" y="661324"/>
                  <a:pt x="2395119" y="673825"/>
                  <a:pt x="2411602" y="692425"/>
                </a:cubicBezTo>
                <a:cubicBezTo>
                  <a:pt x="2512428" y="814718"/>
                  <a:pt x="2614522" y="936044"/>
                  <a:pt x="2716073" y="1057732"/>
                </a:cubicBezTo>
                <a:cubicBezTo>
                  <a:pt x="2758155" y="1107133"/>
                  <a:pt x="2830484" y="1105502"/>
                  <a:pt x="2888927" y="1095235"/>
                </a:cubicBezTo>
                <a:cubicBezTo>
                  <a:pt x="2772041" y="891898"/>
                  <a:pt x="2657329" y="687231"/>
                  <a:pt x="2538510" y="485102"/>
                </a:cubicBezTo>
                <a:cubicBezTo>
                  <a:pt x="2520820" y="452913"/>
                  <a:pt x="2488761" y="431897"/>
                  <a:pt x="2455494" y="418490"/>
                </a:cubicBezTo>
                <a:cubicBezTo>
                  <a:pt x="2394818" y="393971"/>
                  <a:pt x="2328103" y="395300"/>
                  <a:pt x="2263864" y="397896"/>
                </a:cubicBezTo>
                <a:close/>
              </a:path>
            </a:pathLst>
          </a:custGeom>
          <a:solidFill>
            <a:srgbClr val="FFFFFF"/>
          </a:solidFill>
          <a:ln w="6035" cap="flat">
            <a:noFill/>
            <a:prstDash val="solid"/>
            <a:miter/>
          </a:ln>
        </p:spPr>
        <p:txBody>
          <a:bodyPr rtlCol="0" anchor="ctr"/>
          <a:lstStyle/>
          <a:p>
            <a:endParaRPr lang="fr-FR"/>
          </a:p>
        </p:txBody>
      </p:sp>
    </p:spTree>
    <p:extLst>
      <p:ext uri="{BB962C8B-B14F-4D97-AF65-F5344CB8AC3E}">
        <p14:creationId xmlns:p14="http://schemas.microsoft.com/office/powerpoint/2010/main" val="2882666228"/>
      </p:ext>
    </p:extLst>
  </p:cSld>
  <p:clrMapOvr>
    <a:masterClrMapping/>
  </p:clrMapOvr>
  <p:extLst>
    <p:ext uri="{DCECCB84-F9BA-43D5-87BE-67443E8EF086}">
      <p15:sldGuideLst xmlns:p15="http://schemas.microsoft.com/office/powerpoint/2012/main">
        <p15:guide id="1" pos="6244">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Eve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1F531-7BD5-4A6C-ABF6-B1435F2C83D8}"/>
              </a:ext>
            </a:extLst>
          </p:cNvPr>
          <p:cNvSpPr>
            <a:spLocks noGrp="1"/>
          </p:cNvSpPr>
          <p:nvPr>
            <p:ph type="title"/>
          </p:nvPr>
        </p:nvSpPr>
        <p:spPr>
          <a:xfrm>
            <a:off x="2280175" y="205718"/>
            <a:ext cx="7920128" cy="360000"/>
          </a:xfrm>
        </p:spPr>
        <p:txBody>
          <a:bodyPr>
            <a:noAutofit/>
          </a:bodyPr>
          <a:lstStyle>
            <a:lvl1pPr>
              <a:defRPr>
                <a:solidFill>
                  <a:schemeClr val="accent4"/>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CCDE8BB0-3971-46EE-A3B3-7F77F1B60DA4}"/>
              </a:ext>
            </a:extLst>
          </p:cNvPr>
          <p:cNvSpPr>
            <a:spLocks noGrp="1"/>
          </p:cNvSpPr>
          <p:nvPr>
            <p:ph idx="1"/>
          </p:nvPr>
        </p:nvSpPr>
        <p:spPr/>
        <p:txBody>
          <a:bodyPr/>
          <a:lstStyle>
            <a:lvl1pPr>
              <a:defRPr>
                <a:solidFill>
                  <a:schemeClr val="accent4"/>
                </a:solidFill>
              </a:defRPr>
            </a:lvl1pPr>
            <a:lvl2pPr>
              <a:defRPr>
                <a:solidFill>
                  <a:schemeClr val="accent4"/>
                </a:solidFill>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D8766CD5-A973-4097-85E4-6DFA0D5A612E}"/>
              </a:ext>
            </a:extLst>
          </p:cNvPr>
          <p:cNvSpPr>
            <a:spLocks noGrp="1"/>
          </p:cNvSpPr>
          <p:nvPr>
            <p:ph type="ftr" sz="quarter" idx="11"/>
          </p:nvPr>
        </p:nvSpPr>
        <p:spPr>
          <a:xfrm>
            <a:off x="720929" y="6258088"/>
            <a:ext cx="7044669" cy="365125"/>
          </a:xfrm>
          <a:prstGeom prst="rect">
            <a:avLst/>
          </a:prstGeom>
        </p:spPr>
        <p:txBody>
          <a:bodyPr/>
          <a:lstStyle>
            <a:lvl1pPr>
              <a:defRPr/>
            </a:lvl1pPr>
          </a:lstStyle>
          <a:p>
            <a:r>
              <a:rPr lang="fr-FR"/>
              <a:t>&lt;NOM_PRESTATAIRE&gt; pour l’OPIIEC - &lt;DATE&gt;</a:t>
            </a:r>
            <a:br>
              <a:rPr lang="fr-FR"/>
            </a:br>
            <a:r>
              <a:rPr lang="fr-FR"/>
              <a:t>&lt;INTITULE_LONG_ETUDE&gt;</a:t>
            </a:r>
          </a:p>
        </p:txBody>
      </p:sp>
      <p:sp>
        <p:nvSpPr>
          <p:cNvPr id="6" name="Espace réservé du numéro de diapositive 5">
            <a:extLst>
              <a:ext uri="{FF2B5EF4-FFF2-40B4-BE49-F238E27FC236}">
                <a16:creationId xmlns:a16="http://schemas.microsoft.com/office/drawing/2014/main" id="{B5981D03-1773-42BD-A5F2-248A9BC98EE1}"/>
              </a:ext>
            </a:extLst>
          </p:cNvPr>
          <p:cNvSpPr>
            <a:spLocks noGrp="1"/>
          </p:cNvSpPr>
          <p:nvPr>
            <p:ph type="sldNum" sz="quarter" idx="12"/>
          </p:nvPr>
        </p:nvSpPr>
        <p:spPr>
          <a:xfrm>
            <a:off x="0" y="205718"/>
            <a:ext cx="682924" cy="360000"/>
          </a:xfrm>
        </p:spPr>
        <p:txBody>
          <a:bodyPr>
            <a:noAutofit/>
          </a:bodyPr>
          <a:lstStyle>
            <a:lvl1pPr>
              <a:defRPr>
                <a:solidFill>
                  <a:schemeClr val="accent4"/>
                </a:solidFill>
              </a:defRPr>
            </a:lvl1pPr>
          </a:lstStyle>
          <a:p>
            <a:fld id="{A43914CE-9F6A-4F7F-8362-260763EB4F65}" type="slidenum">
              <a:rPr lang="fr-FR" smtClean="0"/>
              <a:pPr/>
              <a:t>‹N°›</a:t>
            </a:fld>
            <a:endParaRPr lang="fr-FR"/>
          </a:p>
        </p:txBody>
      </p:sp>
      <p:sp>
        <p:nvSpPr>
          <p:cNvPr id="7" name="ZoneTexte 6">
            <a:extLst>
              <a:ext uri="{FF2B5EF4-FFF2-40B4-BE49-F238E27FC236}">
                <a16:creationId xmlns:a16="http://schemas.microsoft.com/office/drawing/2014/main" id="{398C193B-DD13-446F-AC48-07CC84993694}"/>
              </a:ext>
            </a:extLst>
          </p:cNvPr>
          <p:cNvSpPr txBox="1"/>
          <p:nvPr userDrawn="1"/>
        </p:nvSpPr>
        <p:spPr>
          <a:xfrm>
            <a:off x="767148" y="205718"/>
            <a:ext cx="1426178" cy="360000"/>
          </a:xfrm>
          <a:prstGeom prst="rect">
            <a:avLst/>
          </a:prstGeom>
          <a:noFill/>
        </p:spPr>
        <p:txBody>
          <a:bodyPr wrap="none" rtlCol="0">
            <a:noAutofit/>
          </a:bodyPr>
          <a:lstStyle/>
          <a:p>
            <a:r>
              <a:rPr lang="fr-FR" sz="1600" b="1" cap="all" baseline="0">
                <a:solidFill>
                  <a:schemeClr val="accent4"/>
                </a:solidFill>
              </a:rPr>
              <a:t>événement</a:t>
            </a:r>
          </a:p>
        </p:txBody>
      </p:sp>
      <p:cxnSp>
        <p:nvCxnSpPr>
          <p:cNvPr id="8" name="Connecteur droit 7">
            <a:extLst>
              <a:ext uri="{FF2B5EF4-FFF2-40B4-BE49-F238E27FC236}">
                <a16:creationId xmlns:a16="http://schemas.microsoft.com/office/drawing/2014/main" id="{004D37BD-F0A1-4BD1-97D0-0C5B93E5D5B8}"/>
              </a:ext>
            </a:extLst>
          </p:cNvPr>
          <p:cNvCxnSpPr>
            <a:cxnSpLocks/>
          </p:cNvCxnSpPr>
          <p:nvPr userDrawn="1"/>
        </p:nvCxnSpPr>
        <p:spPr>
          <a:xfrm flipV="1">
            <a:off x="720929" y="284598"/>
            <a:ext cx="0" cy="198000"/>
          </a:xfrm>
          <a:prstGeom prst="line">
            <a:avLst/>
          </a:prstGeom>
          <a:ln w="22225" cap="flat">
            <a:solidFill>
              <a:srgbClr val="D38622"/>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69453B8-ABEB-4139-A002-E1298EC01E8C}"/>
              </a:ext>
            </a:extLst>
          </p:cNvPr>
          <p:cNvCxnSpPr>
            <a:cxnSpLocks/>
          </p:cNvCxnSpPr>
          <p:nvPr userDrawn="1"/>
        </p:nvCxnSpPr>
        <p:spPr>
          <a:xfrm flipV="1">
            <a:off x="2236750" y="284598"/>
            <a:ext cx="0" cy="198000"/>
          </a:xfrm>
          <a:prstGeom prst="line">
            <a:avLst/>
          </a:prstGeom>
          <a:ln w="22225" cap="flat">
            <a:solidFill>
              <a:srgbClr val="D386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4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oix de branch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B38F25-5C29-4A8F-B315-87CECF80CBBD}"/>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441F531-7BD5-4A6C-ABF6-B1435F2C83D8}"/>
              </a:ext>
            </a:extLst>
          </p:cNvPr>
          <p:cNvSpPr>
            <a:spLocks noGrp="1"/>
          </p:cNvSpPr>
          <p:nvPr>
            <p:ph type="title" hasCustomPrompt="1"/>
          </p:nvPr>
        </p:nvSpPr>
        <p:spPr>
          <a:xfrm>
            <a:off x="341461" y="205718"/>
            <a:ext cx="7726213" cy="360000"/>
          </a:xfrm>
        </p:spPr>
        <p:txBody>
          <a:bodyPr>
            <a:noAutofit/>
          </a:bodyPr>
          <a:lstStyle>
            <a:lvl1pPr>
              <a:defRPr b="1">
                <a:solidFill>
                  <a:schemeClr val="bg1"/>
                </a:solidFill>
              </a:defRPr>
            </a:lvl1pPr>
          </a:lstStyle>
          <a:p>
            <a:r>
              <a:rPr lang="fr-FR"/>
              <a:t>Les secteurs </a:t>
            </a:r>
          </a:p>
        </p:txBody>
      </p:sp>
      <p:cxnSp>
        <p:nvCxnSpPr>
          <p:cNvPr id="12" name="Connecteur droit 11">
            <a:extLst>
              <a:ext uri="{FF2B5EF4-FFF2-40B4-BE49-F238E27FC236}">
                <a16:creationId xmlns:a16="http://schemas.microsoft.com/office/drawing/2014/main" id="{25A72A87-ABA5-40B0-A3D2-E320561A61BE}"/>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hlinkClick r:id="rId2" action="ppaction://hlinksldjump"/>
            <a:extLst>
              <a:ext uri="{FF2B5EF4-FFF2-40B4-BE49-F238E27FC236}">
                <a16:creationId xmlns:a16="http://schemas.microsoft.com/office/drawing/2014/main" id="{46427B12-56F2-4DE5-AE0D-83C4E3CC0013}"/>
              </a:ext>
            </a:extLst>
          </p:cNvPr>
          <p:cNvSpPr/>
          <p:nvPr userDrawn="1"/>
        </p:nvSpPr>
        <p:spPr>
          <a:xfrm>
            <a:off x="0" y="944480"/>
            <a:ext cx="5743575"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hlinkClick r:id="rId2" action="ppaction://hlinksldjump"/>
            <a:extLst>
              <a:ext uri="{FF2B5EF4-FFF2-40B4-BE49-F238E27FC236}">
                <a16:creationId xmlns:a16="http://schemas.microsoft.com/office/drawing/2014/main" id="{30637D12-4323-454A-BBAE-BD97AE4A5CB0}"/>
              </a:ext>
            </a:extLst>
          </p:cNvPr>
          <p:cNvSpPr/>
          <p:nvPr userDrawn="1"/>
        </p:nvSpPr>
        <p:spPr>
          <a:xfrm>
            <a:off x="5221575" y="944480"/>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hlinkClick r:id="" action="ppaction://noaction"/>
            <a:extLst>
              <a:ext uri="{FF2B5EF4-FFF2-40B4-BE49-F238E27FC236}">
                <a16:creationId xmlns:a16="http://schemas.microsoft.com/office/drawing/2014/main" id="{7838EEEB-1F0A-4CAD-BBDC-56F9B9B89245}"/>
              </a:ext>
            </a:extLst>
          </p:cNvPr>
          <p:cNvSpPr/>
          <p:nvPr userDrawn="1"/>
        </p:nvSpPr>
        <p:spPr>
          <a:xfrm>
            <a:off x="-1439" y="1978952"/>
            <a:ext cx="7726214" cy="10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hlinkClick r:id="" action="ppaction://noaction"/>
            <a:extLst>
              <a:ext uri="{FF2B5EF4-FFF2-40B4-BE49-F238E27FC236}">
                <a16:creationId xmlns:a16="http://schemas.microsoft.com/office/drawing/2014/main" id="{04BF10AB-5E62-4A77-8254-72BE0F473E4E}"/>
              </a:ext>
            </a:extLst>
          </p:cNvPr>
          <p:cNvSpPr/>
          <p:nvPr userDrawn="1"/>
        </p:nvSpPr>
        <p:spPr>
          <a:xfrm>
            <a:off x="7202774" y="1978952"/>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hlinkClick r:id="rId3" action="ppaction://hlinksldjump"/>
            <a:extLst>
              <a:ext uri="{FF2B5EF4-FFF2-40B4-BE49-F238E27FC236}">
                <a16:creationId xmlns:a16="http://schemas.microsoft.com/office/drawing/2014/main" id="{87D962E0-CFEC-4F96-8F0F-6F2781973692}"/>
              </a:ext>
            </a:extLst>
          </p:cNvPr>
          <p:cNvSpPr/>
          <p:nvPr userDrawn="1"/>
        </p:nvSpPr>
        <p:spPr>
          <a:xfrm>
            <a:off x="0" y="3018188"/>
            <a:ext cx="5105400"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hlinkClick r:id="rId3" action="ppaction://hlinksldjump"/>
            <a:extLst>
              <a:ext uri="{FF2B5EF4-FFF2-40B4-BE49-F238E27FC236}">
                <a16:creationId xmlns:a16="http://schemas.microsoft.com/office/drawing/2014/main" id="{A504B39B-04AD-4170-B6D9-F5D97BD2E0ED}"/>
              </a:ext>
            </a:extLst>
          </p:cNvPr>
          <p:cNvSpPr/>
          <p:nvPr userDrawn="1"/>
        </p:nvSpPr>
        <p:spPr>
          <a:xfrm>
            <a:off x="4583399" y="3018188"/>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hlinkClick r:id="" action="ppaction://noaction"/>
            <a:extLst>
              <a:ext uri="{FF2B5EF4-FFF2-40B4-BE49-F238E27FC236}">
                <a16:creationId xmlns:a16="http://schemas.microsoft.com/office/drawing/2014/main" id="{0324BAB7-D4FA-4C47-8484-B5E2C74A958B}"/>
              </a:ext>
            </a:extLst>
          </p:cNvPr>
          <p:cNvSpPr/>
          <p:nvPr userDrawn="1"/>
        </p:nvSpPr>
        <p:spPr>
          <a:xfrm>
            <a:off x="0" y="4057424"/>
            <a:ext cx="8191500" cy="10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hlinkClick r:id="" action="ppaction://noaction"/>
            <a:extLst>
              <a:ext uri="{FF2B5EF4-FFF2-40B4-BE49-F238E27FC236}">
                <a16:creationId xmlns:a16="http://schemas.microsoft.com/office/drawing/2014/main" id="{3B489B18-37A3-453F-B378-8D5BF2D7A983}"/>
              </a:ext>
            </a:extLst>
          </p:cNvPr>
          <p:cNvSpPr/>
          <p:nvPr userDrawn="1"/>
        </p:nvSpPr>
        <p:spPr>
          <a:xfrm>
            <a:off x="7669499" y="4057424"/>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hlinkClick r:id="rId2" action="ppaction://hlinksldjump"/>
            <a:extLst>
              <a:ext uri="{FF2B5EF4-FFF2-40B4-BE49-F238E27FC236}">
                <a16:creationId xmlns:a16="http://schemas.microsoft.com/office/drawing/2014/main" id="{83E8E93E-99DF-4786-BF58-1B27D4FECFD3}"/>
              </a:ext>
            </a:extLst>
          </p:cNvPr>
          <p:cNvSpPr txBox="1"/>
          <p:nvPr userDrawn="1"/>
        </p:nvSpPr>
        <p:spPr>
          <a:xfrm>
            <a:off x="6492768" y="1266425"/>
            <a:ext cx="1754006" cy="400110"/>
          </a:xfrm>
          <a:prstGeom prst="rect">
            <a:avLst/>
          </a:prstGeom>
          <a:solidFill>
            <a:schemeClr val="accent1">
              <a:alpha val="0"/>
            </a:schemeClr>
          </a:solidFill>
        </p:spPr>
        <p:txBody>
          <a:bodyPr wrap="none" rtlCol="0">
            <a:spAutoFit/>
          </a:bodyPr>
          <a:lstStyle/>
          <a:p>
            <a:pPr algn="l" defTabSz="914400" rtl="0" eaLnBrk="1" latinLnBrk="0" hangingPunct="1">
              <a:lnSpc>
                <a:spcPct val="100000"/>
              </a:lnSpc>
              <a:spcBef>
                <a:spcPts val="0"/>
              </a:spcBef>
              <a:buNone/>
            </a:pPr>
            <a:r>
              <a:rPr lang="fr-FR" sz="2000" b="1" kern="1200" cap="all" baseline="0">
                <a:solidFill>
                  <a:schemeClr val="bg1"/>
                </a:solidFill>
                <a:latin typeface="+mj-lt"/>
                <a:ea typeface="+mj-ea"/>
                <a:cs typeface="+mj-cs"/>
              </a:rPr>
              <a:t>numérique</a:t>
            </a:r>
          </a:p>
        </p:txBody>
      </p:sp>
      <p:sp>
        <p:nvSpPr>
          <p:cNvPr id="37" name="ZoneTexte 36">
            <a:hlinkClick r:id="" action="ppaction://noaction"/>
            <a:extLst>
              <a:ext uri="{FF2B5EF4-FFF2-40B4-BE49-F238E27FC236}">
                <a16:creationId xmlns:a16="http://schemas.microsoft.com/office/drawing/2014/main" id="{9E3ADDB4-C2C8-4855-8B03-25CD70DA932C}"/>
              </a:ext>
            </a:extLst>
          </p:cNvPr>
          <p:cNvSpPr txBox="1"/>
          <p:nvPr userDrawn="1"/>
        </p:nvSpPr>
        <p:spPr>
          <a:xfrm>
            <a:off x="8465381" y="2300897"/>
            <a:ext cx="1784463" cy="400110"/>
          </a:xfrm>
          <a:prstGeom prst="rect">
            <a:avLst/>
          </a:prstGeom>
          <a:solidFill>
            <a:schemeClr val="accent1">
              <a:alpha val="0"/>
            </a:schemeClr>
          </a:solidFill>
        </p:spPr>
        <p:txBody>
          <a:bodyPr wrap="none" rtlCol="0">
            <a:spAutoFit/>
          </a:bodyPr>
          <a:lstStyle/>
          <a:p>
            <a:pPr algn="l" defTabSz="914400" rtl="0" eaLnBrk="1" latinLnBrk="0" hangingPunct="1">
              <a:lnSpc>
                <a:spcPct val="100000"/>
              </a:lnSpc>
              <a:spcBef>
                <a:spcPts val="0"/>
              </a:spcBef>
              <a:buNone/>
            </a:pPr>
            <a:r>
              <a:rPr lang="fr-FR" sz="2000" b="1" kern="1200" cap="all" baseline="0">
                <a:solidFill>
                  <a:schemeClr val="bg1"/>
                </a:solidFill>
                <a:latin typeface="+mj-lt"/>
                <a:ea typeface="+mj-ea"/>
                <a:cs typeface="+mj-cs"/>
              </a:rPr>
              <a:t>événement</a:t>
            </a:r>
          </a:p>
        </p:txBody>
      </p:sp>
      <p:sp>
        <p:nvSpPr>
          <p:cNvPr id="38" name="ZoneTexte 37">
            <a:hlinkClick r:id="rId3" action="ppaction://hlinksldjump"/>
            <a:extLst>
              <a:ext uri="{FF2B5EF4-FFF2-40B4-BE49-F238E27FC236}">
                <a16:creationId xmlns:a16="http://schemas.microsoft.com/office/drawing/2014/main" id="{702D9756-02EF-425D-A031-818E7EEC89AA}"/>
              </a:ext>
            </a:extLst>
          </p:cNvPr>
          <p:cNvSpPr txBox="1"/>
          <p:nvPr userDrawn="1"/>
        </p:nvSpPr>
        <p:spPr>
          <a:xfrm>
            <a:off x="5799084" y="3340133"/>
            <a:ext cx="1667444" cy="400110"/>
          </a:xfrm>
          <a:prstGeom prst="rect">
            <a:avLst/>
          </a:prstGeom>
          <a:solidFill>
            <a:schemeClr val="accent1">
              <a:alpha val="0"/>
            </a:schemeClr>
          </a:solidFill>
        </p:spPr>
        <p:txBody>
          <a:bodyPr wrap="none" rtlCol="0">
            <a:spAutoFit/>
          </a:bodyPr>
          <a:lstStyle/>
          <a:p>
            <a:pPr algn="l" defTabSz="914400" rtl="0" eaLnBrk="1" latinLnBrk="0" hangingPunct="1">
              <a:lnSpc>
                <a:spcPct val="100000"/>
              </a:lnSpc>
              <a:spcBef>
                <a:spcPts val="0"/>
              </a:spcBef>
              <a:buNone/>
            </a:pPr>
            <a:r>
              <a:rPr lang="fr-FR" sz="2000" b="1" kern="1200" cap="all" baseline="0">
                <a:solidFill>
                  <a:schemeClr val="bg1"/>
                </a:solidFill>
                <a:latin typeface="+mj-lt"/>
                <a:ea typeface="+mj-ea"/>
                <a:cs typeface="+mj-cs"/>
              </a:rPr>
              <a:t>ingénierie</a:t>
            </a:r>
          </a:p>
        </p:txBody>
      </p:sp>
      <p:sp>
        <p:nvSpPr>
          <p:cNvPr id="39" name="ZoneTexte 38">
            <a:hlinkClick r:id="" action="ppaction://noaction"/>
            <a:extLst>
              <a:ext uri="{FF2B5EF4-FFF2-40B4-BE49-F238E27FC236}">
                <a16:creationId xmlns:a16="http://schemas.microsoft.com/office/drawing/2014/main" id="{B96FDF40-24DC-4EEF-8390-BF45A8D8B7E8}"/>
              </a:ext>
            </a:extLst>
          </p:cNvPr>
          <p:cNvSpPr txBox="1"/>
          <p:nvPr userDrawn="1"/>
        </p:nvSpPr>
        <p:spPr>
          <a:xfrm>
            <a:off x="8912174" y="4379369"/>
            <a:ext cx="2440092" cy="400110"/>
          </a:xfrm>
          <a:prstGeom prst="rect">
            <a:avLst/>
          </a:prstGeom>
          <a:solidFill>
            <a:schemeClr val="accent1">
              <a:alpha val="0"/>
            </a:schemeClr>
          </a:solidFill>
        </p:spPr>
        <p:txBody>
          <a:bodyPr wrap="none" rtlCol="0">
            <a:spAutoFit/>
          </a:bodyPr>
          <a:lstStyle/>
          <a:p>
            <a:pPr algn="l" defTabSz="914400" rtl="0" eaLnBrk="1" latinLnBrk="0" hangingPunct="1">
              <a:lnSpc>
                <a:spcPct val="100000"/>
              </a:lnSpc>
              <a:spcBef>
                <a:spcPts val="0"/>
              </a:spcBef>
              <a:buNone/>
            </a:pPr>
            <a:r>
              <a:rPr lang="fr-FR" sz="2000" b="1" kern="1200" cap="all" baseline="0">
                <a:solidFill>
                  <a:schemeClr val="bg1"/>
                </a:solidFill>
                <a:latin typeface="+mj-lt"/>
                <a:ea typeface="+mj-ea"/>
                <a:cs typeface="+mj-cs"/>
              </a:rPr>
              <a:t>études conseil</a:t>
            </a:r>
          </a:p>
        </p:txBody>
      </p:sp>
      <p:sp>
        <p:nvSpPr>
          <p:cNvPr id="40" name="Espace réservé du pied de page 4">
            <a:extLst>
              <a:ext uri="{FF2B5EF4-FFF2-40B4-BE49-F238E27FC236}">
                <a16:creationId xmlns:a16="http://schemas.microsoft.com/office/drawing/2014/main" id="{5437E904-5247-4A03-81CB-413BE4DD198A}"/>
              </a:ext>
            </a:extLst>
          </p:cNvPr>
          <p:cNvSpPr>
            <a:spLocks noGrp="1"/>
          </p:cNvSpPr>
          <p:nvPr>
            <p:ph type="ftr" sz="quarter" idx="11"/>
          </p:nvPr>
        </p:nvSpPr>
        <p:spPr>
          <a:xfrm>
            <a:off x="341462" y="6258088"/>
            <a:ext cx="3600000" cy="365125"/>
          </a:xfrm>
          <a:prstGeom prst="rect">
            <a:avLst/>
          </a:prstGeom>
        </p:spPr>
        <p:txBody>
          <a:bodyPr/>
          <a:lstStyle>
            <a:lvl1pPr marL="0" algn="l" defTabSz="914400" rtl="0" eaLnBrk="1" latinLnBrk="0" hangingPunct="1">
              <a:defRPr lang="fr-FR" sz="750" b="0" kern="1200" spc="-20" baseline="0" smtClean="0">
                <a:solidFill>
                  <a:schemeClr val="bg1"/>
                </a:solidFill>
                <a:latin typeface="+mn-lt"/>
                <a:ea typeface="+mn-ea"/>
                <a:cs typeface="+mn-cs"/>
              </a:defRPr>
            </a:lvl1pPr>
          </a:lstStyle>
          <a:p>
            <a:r>
              <a:rPr lang="fr-FR"/>
              <a:t>KYU pour l’OPIIEC - 2022</a:t>
            </a:r>
            <a:br>
              <a:rPr lang="fr-FR"/>
            </a:br>
            <a:r>
              <a:rPr lang="fr-FR"/>
              <a:t>Formations et compétences sur les systèmes embarqués </a:t>
            </a:r>
          </a:p>
        </p:txBody>
      </p:sp>
      <p:sp>
        <p:nvSpPr>
          <p:cNvPr id="42" name="ZoneTexte 41">
            <a:hlinkClick r:id="" action="ppaction://hlinkshowjump?jump=firstslide"/>
            <a:extLst>
              <a:ext uri="{FF2B5EF4-FFF2-40B4-BE49-F238E27FC236}">
                <a16:creationId xmlns:a16="http://schemas.microsoft.com/office/drawing/2014/main" id="{30399EC5-0551-49D1-A3A0-18F5B643307C}"/>
              </a:ext>
            </a:extLst>
          </p:cNvPr>
          <p:cNvSpPr txBox="1"/>
          <p:nvPr userDrawn="1"/>
        </p:nvSpPr>
        <p:spPr>
          <a:xfrm>
            <a:off x="366513" y="5854383"/>
            <a:ext cx="5399235" cy="253916"/>
          </a:xfrm>
          <a:prstGeom prst="rect">
            <a:avLst/>
          </a:prstGeom>
          <a:noFill/>
        </p:spPr>
        <p:txBody>
          <a:bodyPr wrap="none" rtlCol="0" anchor="t">
            <a:spAutoFit/>
          </a:bodyPr>
          <a:lstStyle/>
          <a:p>
            <a:r>
              <a:rPr lang="fr-FR" sz="1050" b="1" kern="1200" spc="-20" baseline="0">
                <a:solidFill>
                  <a:schemeClr val="bg1"/>
                </a:solidFill>
                <a:latin typeface="+mn-lt"/>
                <a:ea typeface="+mn-ea"/>
                <a:cs typeface="Arial" panose="020B0604020202020204" pitchFamily="34" charset="0"/>
              </a:rPr>
              <a:t>→</a:t>
            </a:r>
            <a:r>
              <a:rPr lang="fr-FR" sz="1050" b="0" kern="1200" spc="-20" baseline="0">
                <a:solidFill>
                  <a:schemeClr val="bg1"/>
                </a:solidFill>
                <a:latin typeface="+mn-lt"/>
                <a:ea typeface="+mn-ea"/>
                <a:cs typeface="Arial" panose="020B0604020202020204" pitchFamily="34" charset="0"/>
              </a:rPr>
              <a:t> </a:t>
            </a:r>
            <a:r>
              <a:rPr lang="fr-FR" sz="1050" b="0" kern="1200" spc="-20" baseline="0">
                <a:solidFill>
                  <a:schemeClr val="bg1"/>
                </a:solidFill>
                <a:latin typeface="+mn-lt"/>
                <a:ea typeface="+mn-ea"/>
                <a:cs typeface="+mn-cs"/>
              </a:rPr>
              <a:t>Cliquez sur le secteur de votre choix pour vous rendre directement à la partie concernée</a:t>
            </a:r>
          </a:p>
        </p:txBody>
      </p:sp>
    </p:spTree>
    <p:extLst>
      <p:ext uri="{BB962C8B-B14F-4D97-AF65-F5344CB8AC3E}">
        <p14:creationId xmlns:p14="http://schemas.microsoft.com/office/powerpoint/2010/main" val="37676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2" y="1678114"/>
            <a:ext cx="4144814" cy="739155"/>
          </a:xfrm>
        </p:spPr>
        <p:txBody>
          <a:bodyPr bIns="0" anchor="b"/>
          <a:lstStyle>
            <a:lvl1pPr algn="l">
              <a:lnSpc>
                <a:spcPct val="90000"/>
              </a:lnSpc>
              <a:defRPr sz="2000" b="1">
                <a:solidFill>
                  <a:schemeClr val="bg1"/>
                </a:solidFill>
                <a:latin typeface="+mj-lt"/>
              </a:defRPr>
            </a:lvl1pPr>
          </a:lstStyle>
          <a:p>
            <a:r>
              <a:rPr lang="fr-FR"/>
              <a:t>TITRE</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2" y="2491441"/>
            <a:ext cx="4144814" cy="3498626"/>
          </a:xfrm>
        </p:spPr>
        <p:txBody>
          <a:bodyPr tIns="0"/>
          <a:lstStyle>
            <a:lvl1pPr marL="0" indent="0" algn="l">
              <a:lnSpc>
                <a:spcPct val="90000"/>
              </a:lnSpc>
              <a:buNone/>
              <a:defRPr sz="1800" b="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grpSp>
        <p:nvGrpSpPr>
          <p:cNvPr id="31" name="Groupe 30">
            <a:extLst>
              <a:ext uri="{FF2B5EF4-FFF2-40B4-BE49-F238E27FC236}">
                <a16:creationId xmlns:a16="http://schemas.microsoft.com/office/drawing/2014/main" id="{27010452-B15C-4C8E-94D5-80FC35444B18}"/>
              </a:ext>
            </a:extLst>
          </p:cNvPr>
          <p:cNvGrpSpPr/>
          <p:nvPr userDrawn="1"/>
        </p:nvGrpSpPr>
        <p:grpSpPr>
          <a:xfrm>
            <a:off x="440721" y="637083"/>
            <a:ext cx="2767922" cy="809830"/>
            <a:chOff x="10666180" y="6267035"/>
            <a:chExt cx="1073965" cy="314217"/>
          </a:xfrm>
        </p:grpSpPr>
        <p:sp>
          <p:nvSpPr>
            <p:cNvPr id="32" name="Forme libre : forme 31">
              <a:extLst>
                <a:ext uri="{FF2B5EF4-FFF2-40B4-BE49-F238E27FC236}">
                  <a16:creationId xmlns:a16="http://schemas.microsoft.com/office/drawing/2014/main" id="{4A9D4156-6639-44D0-8368-07401AA2C0F2}"/>
                </a:ext>
              </a:extLst>
            </p:cNvPr>
            <p:cNvSpPr/>
            <p:nvPr/>
          </p:nvSpPr>
          <p:spPr>
            <a:xfrm>
              <a:off x="10666180" y="6267035"/>
              <a:ext cx="314234" cy="314217"/>
            </a:xfrm>
            <a:custGeom>
              <a:avLst/>
              <a:gdLst>
                <a:gd name="connsiteX0" fmla="*/ 366245 w 732490"/>
                <a:gd name="connsiteY0" fmla="*/ 732449 h 732449"/>
                <a:gd name="connsiteX1" fmla="*/ 0 w 732490"/>
                <a:gd name="connsiteY1" fmla="*/ 366204 h 732449"/>
                <a:gd name="connsiteX2" fmla="*/ 25579 w 732490"/>
                <a:gd name="connsiteY2" fmla="*/ 231435 h 732449"/>
                <a:gd name="connsiteX3" fmla="*/ 56771 w 732490"/>
                <a:gd name="connsiteY3" fmla="*/ 217933 h 732449"/>
                <a:gd name="connsiteX4" fmla="*/ 70272 w 732490"/>
                <a:gd name="connsiteY4" fmla="*/ 249125 h 732449"/>
                <a:gd name="connsiteX5" fmla="*/ 48068 w 732490"/>
                <a:gd name="connsiteY5" fmla="*/ 366204 h 732449"/>
                <a:gd name="connsiteX6" fmla="*/ 366205 w 732490"/>
                <a:gd name="connsiteY6" fmla="*/ 684341 h 732449"/>
                <a:gd name="connsiteX7" fmla="*/ 684341 w 732490"/>
                <a:gd name="connsiteY7" fmla="*/ 366204 h 732449"/>
                <a:gd name="connsiteX8" fmla="*/ 366205 w 732490"/>
                <a:gd name="connsiteY8" fmla="*/ 48068 h 732449"/>
                <a:gd name="connsiteX9" fmla="*/ 342170 w 732490"/>
                <a:gd name="connsiteY9" fmla="*/ 24034 h 732449"/>
                <a:gd name="connsiteX10" fmla="*/ 366245 w 732490"/>
                <a:gd name="connsiteY10" fmla="*/ 0 h 732449"/>
                <a:gd name="connsiteX11" fmla="*/ 732490 w 732490"/>
                <a:gd name="connsiteY11" fmla="*/ 366204 h 732449"/>
                <a:gd name="connsiteX12" fmla="*/ 366245 w 732490"/>
                <a:gd name="connsiteY12" fmla="*/ 732449 h 73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490" h="732449">
                  <a:moveTo>
                    <a:pt x="366245" y="732449"/>
                  </a:moveTo>
                  <a:cubicBezTo>
                    <a:pt x="164294" y="732449"/>
                    <a:pt x="0" y="568156"/>
                    <a:pt x="0" y="366204"/>
                  </a:cubicBezTo>
                  <a:cubicBezTo>
                    <a:pt x="0" y="319682"/>
                    <a:pt x="8621" y="274338"/>
                    <a:pt x="25579" y="231435"/>
                  </a:cubicBezTo>
                  <a:cubicBezTo>
                    <a:pt x="30459" y="219072"/>
                    <a:pt x="44449" y="213053"/>
                    <a:pt x="56771" y="217933"/>
                  </a:cubicBezTo>
                  <a:cubicBezTo>
                    <a:pt x="69134" y="222813"/>
                    <a:pt x="75152" y="236803"/>
                    <a:pt x="70272" y="249125"/>
                  </a:cubicBezTo>
                  <a:cubicBezTo>
                    <a:pt x="55510" y="286375"/>
                    <a:pt x="48068" y="325782"/>
                    <a:pt x="48068" y="366204"/>
                  </a:cubicBezTo>
                  <a:cubicBezTo>
                    <a:pt x="48068" y="541641"/>
                    <a:pt x="190768" y="684341"/>
                    <a:pt x="366205" y="684341"/>
                  </a:cubicBezTo>
                  <a:cubicBezTo>
                    <a:pt x="541641" y="684341"/>
                    <a:pt x="684341" y="541641"/>
                    <a:pt x="684341" y="366204"/>
                  </a:cubicBezTo>
                  <a:cubicBezTo>
                    <a:pt x="684341" y="190768"/>
                    <a:pt x="541641" y="48068"/>
                    <a:pt x="366205" y="48068"/>
                  </a:cubicBezTo>
                  <a:cubicBezTo>
                    <a:pt x="352907" y="48068"/>
                    <a:pt x="342170" y="37291"/>
                    <a:pt x="342170" y="24034"/>
                  </a:cubicBezTo>
                  <a:cubicBezTo>
                    <a:pt x="342170" y="10777"/>
                    <a:pt x="352947" y="0"/>
                    <a:pt x="366245" y="0"/>
                  </a:cubicBezTo>
                  <a:cubicBezTo>
                    <a:pt x="568197" y="0"/>
                    <a:pt x="732490" y="164294"/>
                    <a:pt x="732490" y="366204"/>
                  </a:cubicBezTo>
                  <a:cubicBezTo>
                    <a:pt x="732450" y="568156"/>
                    <a:pt x="568156" y="732449"/>
                    <a:pt x="366245" y="732449"/>
                  </a:cubicBezTo>
                  <a:close/>
                </a:path>
              </a:pathLst>
            </a:custGeom>
            <a:solidFill>
              <a:srgbClr val="755490"/>
            </a:solidFill>
            <a:ln w="4067" cap="flat">
              <a:noFill/>
              <a:prstDash val="solid"/>
              <a:miter/>
            </a:ln>
          </p:spPr>
          <p:txBody>
            <a:bodyPr rtlCol="0" anchor="ctr"/>
            <a:lstStyle/>
            <a:p>
              <a:endParaRPr lang="fr-FR"/>
            </a:p>
          </p:txBody>
        </p:sp>
        <p:sp>
          <p:nvSpPr>
            <p:cNvPr id="38" name="Forme libre : forme 37">
              <a:extLst>
                <a:ext uri="{FF2B5EF4-FFF2-40B4-BE49-F238E27FC236}">
                  <a16:creationId xmlns:a16="http://schemas.microsoft.com/office/drawing/2014/main" id="{0EF3E2A4-80AA-4CF8-B2C8-C1DF5B0EFF2B}"/>
                </a:ext>
              </a:extLst>
            </p:cNvPr>
            <p:cNvSpPr/>
            <p:nvPr/>
          </p:nvSpPr>
          <p:spPr>
            <a:xfrm>
              <a:off x="10686766" y="6287621"/>
              <a:ext cx="273027" cy="273027"/>
            </a:xfrm>
            <a:custGeom>
              <a:avLst/>
              <a:gdLst>
                <a:gd name="connsiteX0" fmla="*/ 318218 w 636435"/>
                <a:gd name="connsiteY0" fmla="*/ 636435 h 636435"/>
                <a:gd name="connsiteX1" fmla="*/ 0 w 636435"/>
                <a:gd name="connsiteY1" fmla="*/ 318218 h 636435"/>
                <a:gd name="connsiteX2" fmla="*/ 83164 w 636435"/>
                <a:gd name="connsiteY2" fmla="*/ 103741 h 636435"/>
                <a:gd name="connsiteX3" fmla="*/ 117120 w 636435"/>
                <a:gd name="connsiteY3" fmla="*/ 102196 h 636435"/>
                <a:gd name="connsiteX4" fmla="*/ 118666 w 636435"/>
                <a:gd name="connsiteY4" fmla="*/ 136152 h 636435"/>
                <a:gd name="connsiteX5" fmla="*/ 48109 w 636435"/>
                <a:gd name="connsiteY5" fmla="*/ 318218 h 636435"/>
                <a:gd name="connsiteX6" fmla="*/ 318218 w 636435"/>
                <a:gd name="connsiteY6" fmla="*/ 588326 h 636435"/>
                <a:gd name="connsiteX7" fmla="*/ 588327 w 636435"/>
                <a:gd name="connsiteY7" fmla="*/ 318218 h 636435"/>
                <a:gd name="connsiteX8" fmla="*/ 318218 w 636435"/>
                <a:gd name="connsiteY8" fmla="*/ 48068 h 636435"/>
                <a:gd name="connsiteX9" fmla="*/ 294184 w 636435"/>
                <a:gd name="connsiteY9" fmla="*/ 24034 h 636435"/>
                <a:gd name="connsiteX10" fmla="*/ 318218 w 636435"/>
                <a:gd name="connsiteY10" fmla="*/ 0 h 636435"/>
                <a:gd name="connsiteX11" fmla="*/ 636435 w 636435"/>
                <a:gd name="connsiteY11" fmla="*/ 318218 h 636435"/>
                <a:gd name="connsiteX12" fmla="*/ 318218 w 636435"/>
                <a:gd name="connsiteY12" fmla="*/ 636435 h 6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435" h="636435">
                  <a:moveTo>
                    <a:pt x="318218" y="636435"/>
                  </a:moveTo>
                  <a:cubicBezTo>
                    <a:pt x="142740" y="636435"/>
                    <a:pt x="0" y="493695"/>
                    <a:pt x="0" y="318218"/>
                  </a:cubicBezTo>
                  <a:cubicBezTo>
                    <a:pt x="0" y="238633"/>
                    <a:pt x="29524" y="162464"/>
                    <a:pt x="83164" y="103741"/>
                  </a:cubicBezTo>
                  <a:cubicBezTo>
                    <a:pt x="92110" y="93940"/>
                    <a:pt x="107320" y="93249"/>
                    <a:pt x="117120" y="102196"/>
                  </a:cubicBezTo>
                  <a:cubicBezTo>
                    <a:pt x="126921" y="111142"/>
                    <a:pt x="127612" y="126352"/>
                    <a:pt x="118666" y="136152"/>
                  </a:cubicBezTo>
                  <a:cubicBezTo>
                    <a:pt x="73160" y="186010"/>
                    <a:pt x="48109" y="250670"/>
                    <a:pt x="48109" y="318218"/>
                  </a:cubicBezTo>
                  <a:cubicBezTo>
                    <a:pt x="48109" y="467180"/>
                    <a:pt x="169296" y="588326"/>
                    <a:pt x="318218" y="588326"/>
                  </a:cubicBezTo>
                  <a:cubicBezTo>
                    <a:pt x="467140" y="588326"/>
                    <a:pt x="588327" y="467139"/>
                    <a:pt x="588327" y="318218"/>
                  </a:cubicBezTo>
                  <a:cubicBezTo>
                    <a:pt x="588327" y="169296"/>
                    <a:pt x="467140" y="48068"/>
                    <a:pt x="318218" y="48068"/>
                  </a:cubicBezTo>
                  <a:cubicBezTo>
                    <a:pt x="304920" y="48068"/>
                    <a:pt x="294184" y="37291"/>
                    <a:pt x="294184" y="24034"/>
                  </a:cubicBezTo>
                  <a:cubicBezTo>
                    <a:pt x="294184" y="10777"/>
                    <a:pt x="304960" y="0"/>
                    <a:pt x="318218" y="0"/>
                  </a:cubicBezTo>
                  <a:cubicBezTo>
                    <a:pt x="493695" y="0"/>
                    <a:pt x="636435" y="142740"/>
                    <a:pt x="636435" y="318218"/>
                  </a:cubicBezTo>
                  <a:cubicBezTo>
                    <a:pt x="636435" y="493695"/>
                    <a:pt x="493695" y="636435"/>
                    <a:pt x="318218" y="636435"/>
                  </a:cubicBezTo>
                  <a:close/>
                </a:path>
              </a:pathLst>
            </a:custGeom>
            <a:solidFill>
              <a:srgbClr val="BA3837"/>
            </a:solidFill>
            <a:ln w="4067"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7C88F169-D949-4126-ADC5-EF9080413FFB}"/>
                </a:ext>
              </a:extLst>
            </p:cNvPr>
            <p:cNvSpPr/>
            <p:nvPr/>
          </p:nvSpPr>
          <p:spPr>
            <a:xfrm>
              <a:off x="10707247" y="6308102"/>
              <a:ext cx="232082" cy="232082"/>
            </a:xfrm>
            <a:custGeom>
              <a:avLst/>
              <a:gdLst>
                <a:gd name="connsiteX0" fmla="*/ 270516 w 540990"/>
                <a:gd name="connsiteY0" fmla="*/ 540990 h 540990"/>
                <a:gd name="connsiteX1" fmla="*/ 0 w 540990"/>
                <a:gd name="connsiteY1" fmla="*/ 270475 h 540990"/>
                <a:gd name="connsiteX2" fmla="*/ 124481 w 540990"/>
                <a:gd name="connsiteY2" fmla="*/ 42741 h 540990"/>
                <a:gd name="connsiteX3" fmla="*/ 157706 w 540990"/>
                <a:gd name="connsiteY3" fmla="*/ 49979 h 540990"/>
                <a:gd name="connsiteX4" fmla="*/ 150467 w 540990"/>
                <a:gd name="connsiteY4" fmla="*/ 83204 h 540990"/>
                <a:gd name="connsiteX5" fmla="*/ 48068 w 540990"/>
                <a:gd name="connsiteY5" fmla="*/ 270475 h 540990"/>
                <a:gd name="connsiteX6" fmla="*/ 270475 w 540990"/>
                <a:gd name="connsiteY6" fmla="*/ 492881 h 540990"/>
                <a:gd name="connsiteX7" fmla="*/ 492882 w 540990"/>
                <a:gd name="connsiteY7" fmla="*/ 270475 h 540990"/>
                <a:gd name="connsiteX8" fmla="*/ 270475 w 540990"/>
                <a:gd name="connsiteY8" fmla="*/ 48068 h 540990"/>
                <a:gd name="connsiteX9" fmla="*/ 246441 w 540990"/>
                <a:gd name="connsiteY9" fmla="*/ 24034 h 540990"/>
                <a:gd name="connsiteX10" fmla="*/ 270475 w 540990"/>
                <a:gd name="connsiteY10" fmla="*/ 0 h 540990"/>
                <a:gd name="connsiteX11" fmla="*/ 540991 w 540990"/>
                <a:gd name="connsiteY11" fmla="*/ 270515 h 540990"/>
                <a:gd name="connsiteX12" fmla="*/ 270516 w 540990"/>
                <a:gd name="connsiteY12" fmla="*/ 540990 h 5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990" h="540990">
                  <a:moveTo>
                    <a:pt x="270516" y="540990"/>
                  </a:moveTo>
                  <a:cubicBezTo>
                    <a:pt x="121350" y="540990"/>
                    <a:pt x="0" y="419641"/>
                    <a:pt x="0" y="270475"/>
                  </a:cubicBezTo>
                  <a:cubicBezTo>
                    <a:pt x="0" y="177917"/>
                    <a:pt x="46523" y="92802"/>
                    <a:pt x="124481" y="42741"/>
                  </a:cubicBezTo>
                  <a:cubicBezTo>
                    <a:pt x="135664" y="35583"/>
                    <a:pt x="150549" y="38796"/>
                    <a:pt x="157706" y="49979"/>
                  </a:cubicBezTo>
                  <a:cubicBezTo>
                    <a:pt x="164863" y="61163"/>
                    <a:pt x="161651" y="76006"/>
                    <a:pt x="150467" y="83204"/>
                  </a:cubicBezTo>
                  <a:cubicBezTo>
                    <a:pt x="86336" y="124400"/>
                    <a:pt x="48068" y="194387"/>
                    <a:pt x="48068" y="270475"/>
                  </a:cubicBezTo>
                  <a:cubicBezTo>
                    <a:pt x="48068" y="393126"/>
                    <a:pt x="147865" y="492881"/>
                    <a:pt x="270475" y="492881"/>
                  </a:cubicBezTo>
                  <a:cubicBezTo>
                    <a:pt x="393126" y="492881"/>
                    <a:pt x="492882" y="393126"/>
                    <a:pt x="492882" y="270475"/>
                  </a:cubicBezTo>
                  <a:cubicBezTo>
                    <a:pt x="492882" y="147824"/>
                    <a:pt x="393085" y="48068"/>
                    <a:pt x="270475" y="48068"/>
                  </a:cubicBezTo>
                  <a:cubicBezTo>
                    <a:pt x="257177" y="48068"/>
                    <a:pt x="246441" y="37291"/>
                    <a:pt x="246441" y="24034"/>
                  </a:cubicBezTo>
                  <a:cubicBezTo>
                    <a:pt x="246441" y="10777"/>
                    <a:pt x="257218" y="0"/>
                    <a:pt x="270475" y="0"/>
                  </a:cubicBezTo>
                  <a:cubicBezTo>
                    <a:pt x="419641" y="0"/>
                    <a:pt x="540991" y="121350"/>
                    <a:pt x="540991" y="270515"/>
                  </a:cubicBezTo>
                  <a:cubicBezTo>
                    <a:pt x="540991" y="419681"/>
                    <a:pt x="419641" y="540990"/>
                    <a:pt x="270516" y="540990"/>
                  </a:cubicBezTo>
                  <a:close/>
                </a:path>
              </a:pathLst>
            </a:custGeom>
            <a:solidFill>
              <a:srgbClr val="8A1F29"/>
            </a:solidFill>
            <a:ln w="4067" cap="flat">
              <a:noFill/>
              <a:prstDash val="solid"/>
              <a:miter/>
            </a:ln>
          </p:spPr>
          <p:txBody>
            <a:bodyPr rtlCol="0" anchor="ctr"/>
            <a:lstStyle/>
            <a:p>
              <a:endParaRPr lang="fr-FR"/>
            </a:p>
          </p:txBody>
        </p:sp>
        <p:sp>
          <p:nvSpPr>
            <p:cNvPr id="40" name="Forme libre : forme 39">
              <a:extLst>
                <a:ext uri="{FF2B5EF4-FFF2-40B4-BE49-F238E27FC236}">
                  <a16:creationId xmlns:a16="http://schemas.microsoft.com/office/drawing/2014/main" id="{5068CC55-D254-4907-8520-E7BA0E139175}"/>
                </a:ext>
              </a:extLst>
            </p:cNvPr>
            <p:cNvSpPr/>
            <p:nvPr/>
          </p:nvSpPr>
          <p:spPr>
            <a:xfrm>
              <a:off x="10727920" y="6328776"/>
              <a:ext cx="190752" cy="190753"/>
            </a:xfrm>
            <a:custGeom>
              <a:avLst/>
              <a:gdLst>
                <a:gd name="connsiteX0" fmla="*/ 222325 w 444650"/>
                <a:gd name="connsiteY0" fmla="*/ 444651 h 444650"/>
                <a:gd name="connsiteX1" fmla="*/ 0 w 444650"/>
                <a:gd name="connsiteY1" fmla="*/ 222325 h 444650"/>
                <a:gd name="connsiteX2" fmla="*/ 24034 w 444650"/>
                <a:gd name="connsiteY2" fmla="*/ 198291 h 444650"/>
                <a:gd name="connsiteX3" fmla="*/ 48068 w 444650"/>
                <a:gd name="connsiteY3" fmla="*/ 222325 h 444650"/>
                <a:gd name="connsiteX4" fmla="*/ 222325 w 444650"/>
                <a:gd name="connsiteY4" fmla="*/ 396582 h 444650"/>
                <a:gd name="connsiteX5" fmla="*/ 396583 w 444650"/>
                <a:gd name="connsiteY5" fmla="*/ 222325 h 444650"/>
                <a:gd name="connsiteX6" fmla="*/ 222325 w 444650"/>
                <a:gd name="connsiteY6" fmla="*/ 48068 h 444650"/>
                <a:gd name="connsiteX7" fmla="*/ 198291 w 444650"/>
                <a:gd name="connsiteY7" fmla="*/ 24034 h 444650"/>
                <a:gd name="connsiteX8" fmla="*/ 222325 w 444650"/>
                <a:gd name="connsiteY8" fmla="*/ 0 h 444650"/>
                <a:gd name="connsiteX9" fmla="*/ 444651 w 444650"/>
                <a:gd name="connsiteY9" fmla="*/ 222325 h 444650"/>
                <a:gd name="connsiteX10" fmla="*/ 222325 w 444650"/>
                <a:gd name="connsiteY10" fmla="*/ 444651 h 4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650" h="444650">
                  <a:moveTo>
                    <a:pt x="222325" y="444651"/>
                  </a:moveTo>
                  <a:cubicBezTo>
                    <a:pt x="99715" y="444651"/>
                    <a:pt x="0" y="344895"/>
                    <a:pt x="0" y="222325"/>
                  </a:cubicBezTo>
                  <a:cubicBezTo>
                    <a:pt x="0" y="209027"/>
                    <a:pt x="10777" y="198291"/>
                    <a:pt x="24034" y="198291"/>
                  </a:cubicBezTo>
                  <a:cubicBezTo>
                    <a:pt x="37291" y="198291"/>
                    <a:pt x="48068" y="209068"/>
                    <a:pt x="48068" y="222325"/>
                  </a:cubicBezTo>
                  <a:cubicBezTo>
                    <a:pt x="48068" y="318421"/>
                    <a:pt x="126230" y="396582"/>
                    <a:pt x="222325" y="396582"/>
                  </a:cubicBezTo>
                  <a:cubicBezTo>
                    <a:pt x="318421" y="396582"/>
                    <a:pt x="396583" y="318421"/>
                    <a:pt x="396583" y="222325"/>
                  </a:cubicBezTo>
                  <a:cubicBezTo>
                    <a:pt x="396583" y="126230"/>
                    <a:pt x="318421" y="48068"/>
                    <a:pt x="222325" y="48068"/>
                  </a:cubicBezTo>
                  <a:cubicBezTo>
                    <a:pt x="209027" y="48068"/>
                    <a:pt x="198291" y="37291"/>
                    <a:pt x="198291" y="24034"/>
                  </a:cubicBezTo>
                  <a:cubicBezTo>
                    <a:pt x="198291" y="10736"/>
                    <a:pt x="209068" y="0"/>
                    <a:pt x="222325" y="0"/>
                  </a:cubicBezTo>
                  <a:cubicBezTo>
                    <a:pt x="344936" y="0"/>
                    <a:pt x="444651" y="99756"/>
                    <a:pt x="444651" y="222325"/>
                  </a:cubicBezTo>
                  <a:cubicBezTo>
                    <a:pt x="444651" y="344895"/>
                    <a:pt x="344895" y="444651"/>
                    <a:pt x="222325" y="444651"/>
                  </a:cubicBezTo>
                  <a:close/>
                </a:path>
              </a:pathLst>
            </a:custGeom>
            <a:solidFill>
              <a:srgbClr val="DC911B"/>
            </a:solidFill>
            <a:ln w="4067" cap="flat">
              <a:noFill/>
              <a:prstDash val="solid"/>
              <a:miter/>
            </a:ln>
          </p:spPr>
          <p:txBody>
            <a:bodyPr rtlCol="0" anchor="ctr"/>
            <a:lstStyle/>
            <a:p>
              <a:endParaRPr lang="fr-FR"/>
            </a:p>
          </p:txBody>
        </p:sp>
        <p:sp>
          <p:nvSpPr>
            <p:cNvPr id="41" name="Forme libre : forme 40">
              <a:extLst>
                <a:ext uri="{FF2B5EF4-FFF2-40B4-BE49-F238E27FC236}">
                  <a16:creationId xmlns:a16="http://schemas.microsoft.com/office/drawing/2014/main" id="{1E0F2DAB-7255-4852-B24B-4C1932063370}"/>
                </a:ext>
              </a:extLst>
            </p:cNvPr>
            <p:cNvSpPr/>
            <p:nvPr/>
          </p:nvSpPr>
          <p:spPr>
            <a:xfrm>
              <a:off x="11021586" y="6347495"/>
              <a:ext cx="718559" cy="152616"/>
            </a:xfrm>
            <a:custGeom>
              <a:avLst/>
              <a:gdLst>
                <a:gd name="connsiteX0" fmla="*/ 78934 w 1674984"/>
                <a:gd name="connsiteY0" fmla="*/ 177633 h 355753"/>
                <a:gd name="connsiteX1" fmla="*/ 177592 w 1674984"/>
                <a:gd name="connsiteY1" fmla="*/ 74136 h 355753"/>
                <a:gd name="connsiteX2" fmla="*/ 275762 w 1674984"/>
                <a:gd name="connsiteY2" fmla="*/ 177633 h 355753"/>
                <a:gd name="connsiteX3" fmla="*/ 177592 w 1674984"/>
                <a:gd name="connsiteY3" fmla="*/ 280641 h 355753"/>
                <a:gd name="connsiteX4" fmla="*/ 78934 w 1674984"/>
                <a:gd name="connsiteY4" fmla="*/ 177633 h 355753"/>
                <a:gd name="connsiteX5" fmla="*/ 0 w 1674984"/>
                <a:gd name="connsiteY5" fmla="*/ 178120 h 355753"/>
                <a:gd name="connsiteX6" fmla="*/ 177592 w 1674984"/>
                <a:gd name="connsiteY6" fmla="*/ 355753 h 355753"/>
                <a:gd name="connsiteX7" fmla="*/ 354696 w 1674984"/>
                <a:gd name="connsiteY7" fmla="*/ 178120 h 355753"/>
                <a:gd name="connsiteX8" fmla="*/ 177592 w 1674984"/>
                <a:gd name="connsiteY8" fmla="*/ 41 h 355753"/>
                <a:gd name="connsiteX9" fmla="*/ 0 w 1674984"/>
                <a:gd name="connsiteY9" fmla="*/ 178120 h 355753"/>
                <a:gd name="connsiteX10" fmla="*/ 500080 w 1674984"/>
                <a:gd name="connsiteY10" fmla="*/ 160308 h 355753"/>
                <a:gd name="connsiteX11" fmla="*/ 500080 w 1674984"/>
                <a:gd name="connsiteY11" fmla="*/ 73200 h 355753"/>
                <a:gd name="connsiteX12" fmla="*/ 544366 w 1674984"/>
                <a:gd name="connsiteY12" fmla="*/ 73200 h 355753"/>
                <a:gd name="connsiteX13" fmla="*/ 593003 w 1674984"/>
                <a:gd name="connsiteY13" fmla="*/ 116998 h 355753"/>
                <a:gd name="connsiteX14" fmla="*/ 544366 w 1674984"/>
                <a:gd name="connsiteY14" fmla="*/ 160308 h 355753"/>
                <a:gd name="connsiteX15" fmla="*/ 500080 w 1674984"/>
                <a:gd name="connsiteY15" fmla="*/ 160308 h 355753"/>
                <a:gd name="connsiteX16" fmla="*/ 552052 w 1674984"/>
                <a:gd name="connsiteY16" fmla="*/ 225782 h 355753"/>
                <a:gd name="connsiteX17" fmla="*/ 669010 w 1674984"/>
                <a:gd name="connsiteY17" fmla="*/ 116510 h 355753"/>
                <a:gd name="connsiteX18" fmla="*/ 552052 w 1674984"/>
                <a:gd name="connsiteY18" fmla="*/ 7239 h 355753"/>
                <a:gd name="connsiteX19" fmla="*/ 423545 w 1674984"/>
                <a:gd name="connsiteY19" fmla="*/ 7239 h 355753"/>
                <a:gd name="connsiteX20" fmla="*/ 423545 w 1674984"/>
                <a:gd name="connsiteY20" fmla="*/ 348514 h 355753"/>
                <a:gd name="connsiteX21" fmla="*/ 499592 w 1674984"/>
                <a:gd name="connsiteY21" fmla="*/ 348514 h 355753"/>
                <a:gd name="connsiteX22" fmla="*/ 499592 w 1674984"/>
                <a:gd name="connsiteY22" fmla="*/ 225782 h 355753"/>
                <a:gd name="connsiteX23" fmla="*/ 552052 w 1674984"/>
                <a:gd name="connsiteY23" fmla="*/ 225782 h 355753"/>
                <a:gd name="connsiteX24" fmla="*/ 807643 w 1674984"/>
                <a:gd name="connsiteY24" fmla="*/ 7239 h 355753"/>
                <a:gd name="connsiteX25" fmla="*/ 730620 w 1674984"/>
                <a:gd name="connsiteY25" fmla="*/ 7239 h 355753"/>
                <a:gd name="connsiteX26" fmla="*/ 730620 w 1674984"/>
                <a:gd name="connsiteY26" fmla="*/ 348474 h 355753"/>
                <a:gd name="connsiteX27" fmla="*/ 807643 w 1674984"/>
                <a:gd name="connsiteY27" fmla="*/ 348474 h 355753"/>
                <a:gd name="connsiteX28" fmla="*/ 807643 w 1674984"/>
                <a:gd name="connsiteY28" fmla="*/ 7239 h 355753"/>
                <a:gd name="connsiteX29" fmla="*/ 972750 w 1674984"/>
                <a:gd name="connsiteY29" fmla="*/ 7239 h 355753"/>
                <a:gd name="connsiteX30" fmla="*/ 895727 w 1674984"/>
                <a:gd name="connsiteY30" fmla="*/ 7239 h 355753"/>
                <a:gd name="connsiteX31" fmla="*/ 895727 w 1674984"/>
                <a:gd name="connsiteY31" fmla="*/ 348474 h 355753"/>
                <a:gd name="connsiteX32" fmla="*/ 972750 w 1674984"/>
                <a:gd name="connsiteY32" fmla="*/ 348474 h 355753"/>
                <a:gd name="connsiteX33" fmla="*/ 972750 w 1674984"/>
                <a:gd name="connsiteY33" fmla="*/ 7239 h 355753"/>
                <a:gd name="connsiteX34" fmla="*/ 1277385 w 1674984"/>
                <a:gd name="connsiteY34" fmla="*/ 348514 h 355753"/>
                <a:gd name="connsiteX35" fmla="*/ 1277385 w 1674984"/>
                <a:gd name="connsiteY35" fmla="*/ 276331 h 355753"/>
                <a:gd name="connsiteX36" fmla="*/ 1136840 w 1674984"/>
                <a:gd name="connsiteY36" fmla="*/ 276331 h 355753"/>
                <a:gd name="connsiteX37" fmla="*/ 1136840 w 1674984"/>
                <a:gd name="connsiteY37" fmla="*/ 210857 h 355753"/>
                <a:gd name="connsiteX38" fmla="*/ 1263924 w 1674984"/>
                <a:gd name="connsiteY38" fmla="*/ 210857 h 355753"/>
                <a:gd name="connsiteX39" fmla="*/ 1263924 w 1674984"/>
                <a:gd name="connsiteY39" fmla="*/ 143920 h 355753"/>
                <a:gd name="connsiteX40" fmla="*/ 1136840 w 1674984"/>
                <a:gd name="connsiteY40" fmla="*/ 143920 h 355753"/>
                <a:gd name="connsiteX41" fmla="*/ 1136840 w 1674984"/>
                <a:gd name="connsiteY41" fmla="*/ 78975 h 355753"/>
                <a:gd name="connsiteX42" fmla="*/ 1276897 w 1674984"/>
                <a:gd name="connsiteY42" fmla="*/ 78975 h 355753"/>
                <a:gd name="connsiteX43" fmla="*/ 1276897 w 1674984"/>
                <a:gd name="connsiteY43" fmla="*/ 7239 h 355753"/>
                <a:gd name="connsiteX44" fmla="*/ 1060794 w 1674984"/>
                <a:gd name="connsiteY44" fmla="*/ 7239 h 355753"/>
                <a:gd name="connsiteX45" fmla="*/ 1060794 w 1674984"/>
                <a:gd name="connsiteY45" fmla="*/ 348514 h 355753"/>
                <a:gd name="connsiteX46" fmla="*/ 1277385 w 1674984"/>
                <a:gd name="connsiteY46" fmla="*/ 348514 h 355753"/>
                <a:gd name="connsiteX47" fmla="*/ 1512765 w 1674984"/>
                <a:gd name="connsiteY47" fmla="*/ 355712 h 355753"/>
                <a:gd name="connsiteX48" fmla="*/ 1674984 w 1674984"/>
                <a:gd name="connsiteY48" fmla="*/ 236355 h 355753"/>
                <a:gd name="connsiteX49" fmla="*/ 1602313 w 1674984"/>
                <a:gd name="connsiteY49" fmla="*/ 215656 h 355753"/>
                <a:gd name="connsiteX50" fmla="*/ 1512805 w 1674984"/>
                <a:gd name="connsiteY50" fmla="*/ 279665 h 355753"/>
                <a:gd name="connsiteX51" fmla="*/ 1414595 w 1674984"/>
                <a:gd name="connsiteY51" fmla="*/ 178568 h 355753"/>
                <a:gd name="connsiteX52" fmla="*/ 1511829 w 1674984"/>
                <a:gd name="connsiteY52" fmla="*/ 74136 h 355753"/>
                <a:gd name="connsiteX53" fmla="*/ 1598937 w 1674984"/>
                <a:gd name="connsiteY53" fmla="*/ 137657 h 355753"/>
                <a:gd name="connsiteX54" fmla="*/ 1670633 w 1674984"/>
                <a:gd name="connsiteY54" fmla="*/ 115046 h 355753"/>
                <a:gd name="connsiteX55" fmla="*/ 1511788 w 1674984"/>
                <a:gd name="connsiteY55" fmla="*/ 0 h 355753"/>
                <a:gd name="connsiteX56" fmla="*/ 1335620 w 1674984"/>
                <a:gd name="connsiteY56" fmla="*/ 178568 h 355753"/>
                <a:gd name="connsiteX57" fmla="*/ 1512765 w 1674984"/>
                <a:gd name="connsiteY57" fmla="*/ 355712 h 3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4984" h="355753">
                  <a:moveTo>
                    <a:pt x="78934" y="177633"/>
                  </a:moveTo>
                  <a:cubicBezTo>
                    <a:pt x="78934" y="106425"/>
                    <a:pt x="129971" y="74136"/>
                    <a:pt x="177592" y="74136"/>
                  </a:cubicBezTo>
                  <a:cubicBezTo>
                    <a:pt x="224765" y="74136"/>
                    <a:pt x="275762" y="106384"/>
                    <a:pt x="275762" y="177633"/>
                  </a:cubicBezTo>
                  <a:cubicBezTo>
                    <a:pt x="275762" y="248881"/>
                    <a:pt x="224725" y="280641"/>
                    <a:pt x="177592" y="280641"/>
                  </a:cubicBezTo>
                  <a:cubicBezTo>
                    <a:pt x="129971" y="280641"/>
                    <a:pt x="78934" y="248881"/>
                    <a:pt x="78934" y="177633"/>
                  </a:cubicBezTo>
                  <a:moveTo>
                    <a:pt x="0" y="178120"/>
                  </a:moveTo>
                  <a:cubicBezTo>
                    <a:pt x="0" y="285928"/>
                    <a:pt x="81334" y="355753"/>
                    <a:pt x="177592" y="355753"/>
                  </a:cubicBezTo>
                  <a:cubicBezTo>
                    <a:pt x="273362" y="355753"/>
                    <a:pt x="354696" y="285969"/>
                    <a:pt x="354696" y="178120"/>
                  </a:cubicBezTo>
                  <a:cubicBezTo>
                    <a:pt x="354696" y="69825"/>
                    <a:pt x="273362" y="41"/>
                    <a:pt x="177592" y="41"/>
                  </a:cubicBezTo>
                  <a:cubicBezTo>
                    <a:pt x="81334" y="41"/>
                    <a:pt x="0" y="69825"/>
                    <a:pt x="0" y="178120"/>
                  </a:cubicBezTo>
                  <a:moveTo>
                    <a:pt x="500080" y="160308"/>
                  </a:moveTo>
                  <a:lnTo>
                    <a:pt x="500080" y="73200"/>
                  </a:lnTo>
                  <a:lnTo>
                    <a:pt x="544366" y="73200"/>
                  </a:lnTo>
                  <a:cubicBezTo>
                    <a:pt x="573239" y="73200"/>
                    <a:pt x="593003" y="89548"/>
                    <a:pt x="593003" y="116998"/>
                  </a:cubicBezTo>
                  <a:cubicBezTo>
                    <a:pt x="593003" y="143472"/>
                    <a:pt x="573280" y="160308"/>
                    <a:pt x="544366" y="160308"/>
                  </a:cubicBezTo>
                  <a:lnTo>
                    <a:pt x="500080" y="160308"/>
                  </a:lnTo>
                  <a:close/>
                  <a:moveTo>
                    <a:pt x="552052" y="225782"/>
                  </a:moveTo>
                  <a:cubicBezTo>
                    <a:pt x="621348" y="225782"/>
                    <a:pt x="669010" y="181008"/>
                    <a:pt x="669010" y="116510"/>
                  </a:cubicBezTo>
                  <a:cubicBezTo>
                    <a:pt x="669010" y="52989"/>
                    <a:pt x="621348" y="7239"/>
                    <a:pt x="552052" y="7239"/>
                  </a:cubicBezTo>
                  <a:lnTo>
                    <a:pt x="423545" y="7239"/>
                  </a:lnTo>
                  <a:lnTo>
                    <a:pt x="423545" y="348514"/>
                  </a:lnTo>
                  <a:lnTo>
                    <a:pt x="499592" y="348514"/>
                  </a:lnTo>
                  <a:lnTo>
                    <a:pt x="499592" y="225782"/>
                  </a:lnTo>
                  <a:lnTo>
                    <a:pt x="552052" y="225782"/>
                  </a:lnTo>
                  <a:close/>
                  <a:moveTo>
                    <a:pt x="807643" y="7239"/>
                  </a:moveTo>
                  <a:lnTo>
                    <a:pt x="730620" y="7239"/>
                  </a:lnTo>
                  <a:lnTo>
                    <a:pt x="730620" y="348474"/>
                  </a:lnTo>
                  <a:lnTo>
                    <a:pt x="807643" y="348474"/>
                  </a:lnTo>
                  <a:lnTo>
                    <a:pt x="807643" y="7239"/>
                  </a:lnTo>
                  <a:close/>
                  <a:moveTo>
                    <a:pt x="972750" y="7239"/>
                  </a:moveTo>
                  <a:lnTo>
                    <a:pt x="895727" y="7239"/>
                  </a:lnTo>
                  <a:lnTo>
                    <a:pt x="895727" y="348474"/>
                  </a:lnTo>
                  <a:lnTo>
                    <a:pt x="972750" y="348474"/>
                  </a:lnTo>
                  <a:lnTo>
                    <a:pt x="972750" y="7239"/>
                  </a:lnTo>
                  <a:close/>
                  <a:moveTo>
                    <a:pt x="1277385" y="348514"/>
                  </a:moveTo>
                  <a:lnTo>
                    <a:pt x="1277385" y="276331"/>
                  </a:lnTo>
                  <a:lnTo>
                    <a:pt x="1136840" y="276331"/>
                  </a:lnTo>
                  <a:lnTo>
                    <a:pt x="1136840" y="210857"/>
                  </a:lnTo>
                  <a:lnTo>
                    <a:pt x="1263924" y="210857"/>
                  </a:lnTo>
                  <a:lnTo>
                    <a:pt x="1263924" y="143920"/>
                  </a:lnTo>
                  <a:lnTo>
                    <a:pt x="1136840" y="143920"/>
                  </a:lnTo>
                  <a:lnTo>
                    <a:pt x="1136840" y="78975"/>
                  </a:lnTo>
                  <a:lnTo>
                    <a:pt x="1276897" y="78975"/>
                  </a:lnTo>
                  <a:lnTo>
                    <a:pt x="1276897" y="7239"/>
                  </a:lnTo>
                  <a:lnTo>
                    <a:pt x="1060794" y="7239"/>
                  </a:lnTo>
                  <a:lnTo>
                    <a:pt x="1060794" y="348514"/>
                  </a:lnTo>
                  <a:lnTo>
                    <a:pt x="1277385" y="348514"/>
                  </a:lnTo>
                  <a:close/>
                  <a:moveTo>
                    <a:pt x="1512765" y="355712"/>
                  </a:moveTo>
                  <a:cubicBezTo>
                    <a:pt x="1618661" y="355712"/>
                    <a:pt x="1663882" y="283529"/>
                    <a:pt x="1674984" y="236355"/>
                  </a:cubicBezTo>
                  <a:lnTo>
                    <a:pt x="1602313" y="215656"/>
                  </a:lnTo>
                  <a:cubicBezTo>
                    <a:pt x="1595562" y="240219"/>
                    <a:pt x="1571975" y="279665"/>
                    <a:pt x="1512805" y="279665"/>
                  </a:cubicBezTo>
                  <a:cubicBezTo>
                    <a:pt x="1461768" y="279665"/>
                    <a:pt x="1414595" y="242577"/>
                    <a:pt x="1414595" y="178568"/>
                  </a:cubicBezTo>
                  <a:cubicBezTo>
                    <a:pt x="1414595" y="106832"/>
                    <a:pt x="1466079" y="74136"/>
                    <a:pt x="1511829" y="74136"/>
                  </a:cubicBezTo>
                  <a:cubicBezTo>
                    <a:pt x="1571975" y="74136"/>
                    <a:pt x="1593651" y="114070"/>
                    <a:pt x="1598937" y="137657"/>
                  </a:cubicBezTo>
                  <a:lnTo>
                    <a:pt x="1670633" y="115046"/>
                  </a:lnTo>
                  <a:cubicBezTo>
                    <a:pt x="1659572" y="65962"/>
                    <a:pt x="1614309" y="0"/>
                    <a:pt x="1511788" y="0"/>
                  </a:cubicBezTo>
                  <a:cubicBezTo>
                    <a:pt x="1416506" y="0"/>
                    <a:pt x="1335620" y="72184"/>
                    <a:pt x="1335620" y="178568"/>
                  </a:cubicBezTo>
                  <a:cubicBezTo>
                    <a:pt x="1335620" y="284993"/>
                    <a:pt x="1414554" y="355712"/>
                    <a:pt x="1512765" y="355712"/>
                  </a:cubicBezTo>
                </a:path>
              </a:pathLst>
            </a:custGeom>
            <a:solidFill>
              <a:schemeClr val="bg1"/>
            </a:solidFill>
            <a:ln w="4067" cap="flat">
              <a:noFill/>
              <a:prstDash val="solid"/>
              <a:miter/>
            </a:ln>
          </p:spPr>
          <p:txBody>
            <a:bodyPr rtlCol="0" anchor="ctr"/>
            <a:lstStyle/>
            <a:p>
              <a:endParaRPr lang="fr-FR"/>
            </a:p>
          </p:txBody>
        </p:sp>
      </p:grpSp>
      <p:cxnSp>
        <p:nvCxnSpPr>
          <p:cNvPr id="21" name="Connecteur droit 20">
            <a:extLst>
              <a:ext uri="{FF2B5EF4-FFF2-40B4-BE49-F238E27FC236}">
                <a16:creationId xmlns:a16="http://schemas.microsoft.com/office/drawing/2014/main" id="{665FD7DC-E583-4D51-BA66-BFF090D208FA}"/>
              </a:ext>
            </a:extLst>
          </p:cNvPr>
          <p:cNvCxnSpPr>
            <a:cxnSpLocks/>
          </p:cNvCxnSpPr>
          <p:nvPr userDrawn="1"/>
        </p:nvCxnSpPr>
        <p:spPr>
          <a:xfrm>
            <a:off x="4646953" y="637083"/>
            <a:ext cx="0" cy="5446925"/>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DD03EC91-2E8A-4442-93F9-16F07E63F194}"/>
              </a:ext>
            </a:extLst>
          </p:cNvPr>
          <p:cNvGrpSpPr/>
          <p:nvPr userDrawn="1"/>
        </p:nvGrpSpPr>
        <p:grpSpPr>
          <a:xfrm>
            <a:off x="5091012" y="1790394"/>
            <a:ext cx="1140056" cy="447152"/>
            <a:chOff x="5091012" y="1790394"/>
            <a:chExt cx="1140056" cy="447152"/>
          </a:xfrm>
        </p:grpSpPr>
        <p:sp>
          <p:nvSpPr>
            <p:cNvPr id="9" name="ZoneTexte 8">
              <a:extLst>
                <a:ext uri="{FF2B5EF4-FFF2-40B4-BE49-F238E27FC236}">
                  <a16:creationId xmlns:a16="http://schemas.microsoft.com/office/drawing/2014/main" id="{83825A01-9D63-4C1C-AE11-27B162890B03}"/>
                </a:ext>
              </a:extLst>
            </p:cNvPr>
            <p:cNvSpPr txBox="1"/>
            <p:nvPr userDrawn="1"/>
          </p:nvSpPr>
          <p:spPr>
            <a:xfrm>
              <a:off x="5091012" y="1790394"/>
              <a:ext cx="1140056" cy="400110"/>
            </a:xfrm>
            <a:prstGeom prst="rect">
              <a:avLst/>
            </a:prstGeom>
            <a:noFill/>
          </p:spPr>
          <p:txBody>
            <a:bodyPr wrap="none" rtlCol="0">
              <a:spAutoFit/>
            </a:bodyPr>
            <a:lstStyle/>
            <a:p>
              <a:r>
                <a:rPr lang="fr-FR" sz="2000" b="1">
                  <a:solidFill>
                    <a:schemeClr val="bg1"/>
                  </a:solidFill>
                </a:rPr>
                <a:t>Contact</a:t>
              </a:r>
            </a:p>
          </p:txBody>
        </p:sp>
        <p:cxnSp>
          <p:nvCxnSpPr>
            <p:cNvPr id="33" name="Connecteur droit 32">
              <a:extLst>
                <a:ext uri="{FF2B5EF4-FFF2-40B4-BE49-F238E27FC236}">
                  <a16:creationId xmlns:a16="http://schemas.microsoft.com/office/drawing/2014/main" id="{AEF9814C-AD66-4542-89B3-6C9A2CBE991B}"/>
                </a:ext>
              </a:extLst>
            </p:cNvPr>
            <p:cNvCxnSpPr>
              <a:cxnSpLocks/>
            </p:cNvCxnSpPr>
            <p:nvPr userDrawn="1"/>
          </p:nvCxnSpPr>
          <p:spPr>
            <a:xfrm flipH="1">
              <a:off x="5194124" y="2237546"/>
              <a:ext cx="182222"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Espace réservé du texte 12">
            <a:extLst>
              <a:ext uri="{FF2B5EF4-FFF2-40B4-BE49-F238E27FC236}">
                <a16:creationId xmlns:a16="http://schemas.microsoft.com/office/drawing/2014/main" id="{AE937F95-6386-4812-9831-F281AAB1D5E4}"/>
              </a:ext>
            </a:extLst>
          </p:cNvPr>
          <p:cNvSpPr>
            <a:spLocks noGrp="1"/>
          </p:cNvSpPr>
          <p:nvPr>
            <p:ph type="body" sz="quarter" idx="18" hasCustomPrompt="1"/>
          </p:nvPr>
        </p:nvSpPr>
        <p:spPr>
          <a:xfrm>
            <a:off x="5091013" y="2284589"/>
            <a:ext cx="2705450" cy="1573647"/>
          </a:xfrm>
        </p:spPr>
        <p:txBody>
          <a:bodyPr/>
          <a:lstStyle>
            <a:lvl1pPr marL="0" indent="0">
              <a:buNone/>
              <a:defRPr sz="1600" b="0">
                <a:solidFill>
                  <a:schemeClr val="bg1"/>
                </a:solidFill>
              </a:defRPr>
            </a:lvl1pPr>
            <a:lvl2pPr marL="0" indent="0">
              <a:buNone/>
              <a:defRPr sz="1600" b="0">
                <a:solidFill>
                  <a:schemeClr val="bg1"/>
                </a:solidFill>
              </a:defRPr>
            </a:lvl2pPr>
            <a:lvl3pPr marL="0" indent="0">
              <a:buNone/>
              <a:defRPr sz="1600" b="0">
                <a:solidFill>
                  <a:schemeClr val="bg1"/>
                </a:solidFill>
              </a:defRPr>
            </a:lvl3pPr>
            <a:lvl4pPr marL="0" indent="0">
              <a:buNone/>
              <a:defRPr sz="1600" b="0">
                <a:solidFill>
                  <a:schemeClr val="bg1"/>
                </a:solidFill>
              </a:defRPr>
            </a:lvl4pPr>
            <a:lvl5pPr marL="0" indent="0">
              <a:buNone/>
              <a:defRPr sz="1600" b="0">
                <a:solidFill>
                  <a:schemeClr val="bg1"/>
                </a:solidFill>
              </a:defRPr>
            </a:lvl5pPr>
          </a:lstStyle>
          <a:p>
            <a:pPr lvl="0"/>
            <a:r>
              <a:rPr lang="fr-FR"/>
              <a:t>Texte</a:t>
            </a:r>
          </a:p>
        </p:txBody>
      </p:sp>
      <p:grpSp>
        <p:nvGrpSpPr>
          <p:cNvPr id="14" name="Groupe 13">
            <a:extLst>
              <a:ext uri="{FF2B5EF4-FFF2-40B4-BE49-F238E27FC236}">
                <a16:creationId xmlns:a16="http://schemas.microsoft.com/office/drawing/2014/main" id="{D12622EC-FA24-47D3-A68A-D752D3170D18}"/>
              </a:ext>
            </a:extLst>
          </p:cNvPr>
          <p:cNvGrpSpPr/>
          <p:nvPr userDrawn="1"/>
        </p:nvGrpSpPr>
        <p:grpSpPr>
          <a:xfrm>
            <a:off x="7941181" y="1790394"/>
            <a:ext cx="1552028" cy="447152"/>
            <a:chOff x="7941181" y="1790394"/>
            <a:chExt cx="1552028" cy="447152"/>
          </a:xfrm>
        </p:grpSpPr>
        <p:sp>
          <p:nvSpPr>
            <p:cNvPr id="34" name="ZoneTexte 33">
              <a:extLst>
                <a:ext uri="{FF2B5EF4-FFF2-40B4-BE49-F238E27FC236}">
                  <a16:creationId xmlns:a16="http://schemas.microsoft.com/office/drawing/2014/main" id="{4DDF4856-23D5-47B8-8DC0-9500EC65BAB1}"/>
                </a:ext>
              </a:extLst>
            </p:cNvPr>
            <p:cNvSpPr txBox="1"/>
            <p:nvPr userDrawn="1"/>
          </p:nvSpPr>
          <p:spPr>
            <a:xfrm>
              <a:off x="7941181" y="1790394"/>
              <a:ext cx="1552028" cy="400110"/>
            </a:xfrm>
            <a:prstGeom prst="rect">
              <a:avLst/>
            </a:prstGeom>
            <a:noFill/>
          </p:spPr>
          <p:txBody>
            <a:bodyPr wrap="none" rtlCol="0">
              <a:spAutoFit/>
            </a:bodyPr>
            <a:lstStyle/>
            <a:p>
              <a:r>
                <a:rPr lang="fr-FR" sz="2000" b="1">
                  <a:solidFill>
                    <a:schemeClr val="bg1"/>
                  </a:solidFill>
                </a:rPr>
                <a:t>Réalisation</a:t>
              </a:r>
            </a:p>
          </p:txBody>
        </p:sp>
        <p:cxnSp>
          <p:nvCxnSpPr>
            <p:cNvPr id="35" name="Connecteur droit 34">
              <a:extLst>
                <a:ext uri="{FF2B5EF4-FFF2-40B4-BE49-F238E27FC236}">
                  <a16:creationId xmlns:a16="http://schemas.microsoft.com/office/drawing/2014/main" id="{8C4CFCF9-BA4F-430D-B512-2F4C56FE6BE7}"/>
                </a:ext>
              </a:extLst>
            </p:cNvPr>
            <p:cNvCxnSpPr>
              <a:cxnSpLocks/>
            </p:cNvCxnSpPr>
            <p:nvPr userDrawn="1"/>
          </p:nvCxnSpPr>
          <p:spPr>
            <a:xfrm flipH="1">
              <a:off x="8044293" y="2237546"/>
              <a:ext cx="182222"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Espace réservé du texte 12">
            <a:extLst>
              <a:ext uri="{FF2B5EF4-FFF2-40B4-BE49-F238E27FC236}">
                <a16:creationId xmlns:a16="http://schemas.microsoft.com/office/drawing/2014/main" id="{10E757E0-41DC-4AF6-8443-902116405EFE}"/>
              </a:ext>
            </a:extLst>
          </p:cNvPr>
          <p:cNvSpPr>
            <a:spLocks noGrp="1"/>
          </p:cNvSpPr>
          <p:nvPr>
            <p:ph type="body" sz="quarter" idx="19" hasCustomPrompt="1"/>
          </p:nvPr>
        </p:nvSpPr>
        <p:spPr>
          <a:xfrm>
            <a:off x="7941182" y="2284590"/>
            <a:ext cx="2705450" cy="939871"/>
          </a:xfrm>
        </p:spPr>
        <p:txBody>
          <a:bodyPr/>
          <a:lstStyle>
            <a:lvl1pPr marL="0" indent="0">
              <a:buNone/>
              <a:defRPr sz="1600" b="0">
                <a:solidFill>
                  <a:schemeClr val="bg1"/>
                </a:solidFill>
              </a:defRPr>
            </a:lvl1pPr>
            <a:lvl2pPr marL="0" indent="0">
              <a:buNone/>
              <a:defRPr sz="1600" b="0">
                <a:solidFill>
                  <a:schemeClr val="bg1"/>
                </a:solidFill>
              </a:defRPr>
            </a:lvl2pPr>
            <a:lvl3pPr marL="0" indent="0">
              <a:buNone/>
              <a:defRPr sz="1600" b="0">
                <a:solidFill>
                  <a:schemeClr val="bg1"/>
                </a:solidFill>
              </a:defRPr>
            </a:lvl3pPr>
            <a:lvl4pPr marL="0" indent="0">
              <a:buNone/>
              <a:defRPr sz="1600" b="0">
                <a:solidFill>
                  <a:schemeClr val="bg1"/>
                </a:solidFill>
              </a:defRPr>
            </a:lvl4pPr>
            <a:lvl5pPr marL="0" indent="0">
              <a:buNone/>
              <a:defRPr sz="1600" b="0">
                <a:solidFill>
                  <a:schemeClr val="bg1"/>
                </a:solidFill>
              </a:defRPr>
            </a:lvl5pPr>
          </a:lstStyle>
          <a:p>
            <a:pPr lvl="0"/>
            <a:r>
              <a:rPr lang="fr-FR"/>
              <a:t>Texte</a:t>
            </a:r>
          </a:p>
        </p:txBody>
      </p:sp>
      <p:sp>
        <p:nvSpPr>
          <p:cNvPr id="42" name="Espace réservé pour une image  12">
            <a:extLst>
              <a:ext uri="{FF2B5EF4-FFF2-40B4-BE49-F238E27FC236}">
                <a16:creationId xmlns:a16="http://schemas.microsoft.com/office/drawing/2014/main" id="{45F6E45B-E9CF-4FE0-8F38-45088C0DF675}"/>
              </a:ext>
            </a:extLst>
          </p:cNvPr>
          <p:cNvSpPr>
            <a:spLocks noGrp="1"/>
          </p:cNvSpPr>
          <p:nvPr>
            <p:ph type="pic" sz="quarter" idx="20" hasCustomPrompt="1"/>
          </p:nvPr>
        </p:nvSpPr>
        <p:spPr>
          <a:xfrm>
            <a:off x="5213645" y="5269065"/>
            <a:ext cx="447745" cy="437842"/>
          </a:xfrm>
          <a:solidFill>
            <a:schemeClr val="bg2"/>
          </a:solidFill>
        </p:spPr>
        <p:txBody>
          <a:bodyPr lIns="0" tIns="0" rIns="0" bIns="0" anchor="ctr"/>
          <a:lstStyle>
            <a:lvl1pPr marL="0" indent="0" algn="ctr">
              <a:buNone/>
              <a:defRPr sz="500" i="1"/>
            </a:lvl1pPr>
          </a:lstStyle>
          <a:p>
            <a:r>
              <a:rPr lang="fr-FR"/>
              <a:t>logo</a:t>
            </a:r>
          </a:p>
        </p:txBody>
      </p:sp>
      <p:sp>
        <p:nvSpPr>
          <p:cNvPr id="43" name="Espace réservé pour une image  12">
            <a:extLst>
              <a:ext uri="{FF2B5EF4-FFF2-40B4-BE49-F238E27FC236}">
                <a16:creationId xmlns:a16="http://schemas.microsoft.com/office/drawing/2014/main" id="{DE3D0FCE-E655-4466-828F-B4D9CD0B70E4}"/>
              </a:ext>
            </a:extLst>
          </p:cNvPr>
          <p:cNvSpPr>
            <a:spLocks noGrp="1"/>
          </p:cNvSpPr>
          <p:nvPr>
            <p:ph type="pic" sz="quarter" idx="21" hasCustomPrompt="1"/>
          </p:nvPr>
        </p:nvSpPr>
        <p:spPr>
          <a:xfrm>
            <a:off x="5965439" y="5269065"/>
            <a:ext cx="447745" cy="437842"/>
          </a:xfrm>
          <a:solidFill>
            <a:schemeClr val="bg2"/>
          </a:solidFill>
        </p:spPr>
        <p:txBody>
          <a:bodyPr lIns="0" tIns="0" rIns="0" bIns="0" anchor="ctr"/>
          <a:lstStyle>
            <a:lvl1pPr marL="0" indent="0" algn="ctr">
              <a:buNone/>
              <a:defRPr sz="500" i="1"/>
            </a:lvl1pPr>
          </a:lstStyle>
          <a:p>
            <a:r>
              <a:rPr lang="fr-FR"/>
              <a:t>logo</a:t>
            </a:r>
          </a:p>
        </p:txBody>
      </p:sp>
      <p:sp>
        <p:nvSpPr>
          <p:cNvPr id="44" name="Espace réservé pour une image  12">
            <a:extLst>
              <a:ext uri="{FF2B5EF4-FFF2-40B4-BE49-F238E27FC236}">
                <a16:creationId xmlns:a16="http://schemas.microsoft.com/office/drawing/2014/main" id="{AD427F7B-F6EB-49E7-960E-B849B1EEA494}"/>
              </a:ext>
            </a:extLst>
          </p:cNvPr>
          <p:cNvSpPr>
            <a:spLocks noGrp="1"/>
          </p:cNvSpPr>
          <p:nvPr>
            <p:ph type="pic" sz="quarter" idx="22" hasCustomPrompt="1"/>
          </p:nvPr>
        </p:nvSpPr>
        <p:spPr>
          <a:xfrm>
            <a:off x="6717233" y="5269065"/>
            <a:ext cx="447745" cy="437842"/>
          </a:xfrm>
          <a:solidFill>
            <a:schemeClr val="bg2"/>
          </a:solidFill>
        </p:spPr>
        <p:txBody>
          <a:bodyPr lIns="0" tIns="0" rIns="0" bIns="0" anchor="ctr"/>
          <a:lstStyle>
            <a:lvl1pPr marL="0" indent="0" algn="ctr">
              <a:buNone/>
              <a:defRPr sz="500" i="1"/>
            </a:lvl1pPr>
          </a:lstStyle>
          <a:p>
            <a:r>
              <a:rPr lang="fr-FR"/>
              <a:t>logo</a:t>
            </a:r>
          </a:p>
        </p:txBody>
      </p:sp>
      <p:sp>
        <p:nvSpPr>
          <p:cNvPr id="45" name="Espace réservé pour une image  12">
            <a:extLst>
              <a:ext uri="{FF2B5EF4-FFF2-40B4-BE49-F238E27FC236}">
                <a16:creationId xmlns:a16="http://schemas.microsoft.com/office/drawing/2014/main" id="{26CBA3E9-CAA7-4D49-AB10-CF99D2E24950}"/>
              </a:ext>
            </a:extLst>
          </p:cNvPr>
          <p:cNvSpPr>
            <a:spLocks noGrp="1"/>
          </p:cNvSpPr>
          <p:nvPr>
            <p:ph type="pic" sz="quarter" idx="23" hasCustomPrompt="1"/>
          </p:nvPr>
        </p:nvSpPr>
        <p:spPr>
          <a:xfrm>
            <a:off x="7469027" y="5269065"/>
            <a:ext cx="447745" cy="437842"/>
          </a:xfrm>
          <a:solidFill>
            <a:schemeClr val="bg2"/>
          </a:solidFill>
        </p:spPr>
        <p:txBody>
          <a:bodyPr lIns="0" tIns="0" rIns="0" bIns="0" anchor="ctr"/>
          <a:lstStyle>
            <a:lvl1pPr marL="0" indent="0" algn="ctr">
              <a:buNone/>
              <a:defRPr sz="500" i="1"/>
            </a:lvl1pPr>
          </a:lstStyle>
          <a:p>
            <a:r>
              <a:rPr lang="fr-FR"/>
              <a:t>logo</a:t>
            </a:r>
          </a:p>
        </p:txBody>
      </p:sp>
      <p:grpSp>
        <p:nvGrpSpPr>
          <p:cNvPr id="46" name="Groupe 45">
            <a:extLst>
              <a:ext uri="{FF2B5EF4-FFF2-40B4-BE49-F238E27FC236}">
                <a16:creationId xmlns:a16="http://schemas.microsoft.com/office/drawing/2014/main" id="{45844027-E582-4A9B-9B75-D8588967C126}"/>
              </a:ext>
            </a:extLst>
          </p:cNvPr>
          <p:cNvGrpSpPr/>
          <p:nvPr userDrawn="1"/>
        </p:nvGrpSpPr>
        <p:grpSpPr>
          <a:xfrm>
            <a:off x="5091012" y="4384960"/>
            <a:ext cx="1580882" cy="447152"/>
            <a:chOff x="5091012" y="1790394"/>
            <a:chExt cx="1580882" cy="447152"/>
          </a:xfrm>
        </p:grpSpPr>
        <p:sp>
          <p:nvSpPr>
            <p:cNvPr id="47" name="ZoneTexte 46">
              <a:extLst>
                <a:ext uri="{FF2B5EF4-FFF2-40B4-BE49-F238E27FC236}">
                  <a16:creationId xmlns:a16="http://schemas.microsoft.com/office/drawing/2014/main" id="{077BB7D9-FB6E-43BA-886E-E3590FB42C6C}"/>
                </a:ext>
              </a:extLst>
            </p:cNvPr>
            <p:cNvSpPr txBox="1"/>
            <p:nvPr userDrawn="1"/>
          </p:nvSpPr>
          <p:spPr>
            <a:xfrm>
              <a:off x="5091012" y="1790394"/>
              <a:ext cx="1580882" cy="400110"/>
            </a:xfrm>
            <a:prstGeom prst="rect">
              <a:avLst/>
            </a:prstGeom>
            <a:noFill/>
          </p:spPr>
          <p:txBody>
            <a:bodyPr wrap="none" rtlCol="0">
              <a:spAutoFit/>
            </a:bodyPr>
            <a:lstStyle/>
            <a:p>
              <a:r>
                <a:rPr lang="fr-FR" sz="2000" b="1">
                  <a:solidFill>
                    <a:schemeClr val="bg1"/>
                  </a:solidFill>
                </a:rPr>
                <a:t>Partenaires</a:t>
              </a:r>
            </a:p>
          </p:txBody>
        </p:sp>
        <p:cxnSp>
          <p:nvCxnSpPr>
            <p:cNvPr id="48" name="Connecteur droit 47">
              <a:extLst>
                <a:ext uri="{FF2B5EF4-FFF2-40B4-BE49-F238E27FC236}">
                  <a16:creationId xmlns:a16="http://schemas.microsoft.com/office/drawing/2014/main" id="{02A78D68-29FB-4080-99F1-11698CAEFCDB}"/>
                </a:ext>
              </a:extLst>
            </p:cNvPr>
            <p:cNvCxnSpPr>
              <a:cxnSpLocks/>
            </p:cNvCxnSpPr>
            <p:nvPr userDrawn="1"/>
          </p:nvCxnSpPr>
          <p:spPr>
            <a:xfrm flipH="1">
              <a:off x="5194124" y="2237546"/>
              <a:ext cx="182222"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 name="Espace réservé pour une image  12">
            <a:extLst>
              <a:ext uri="{FF2B5EF4-FFF2-40B4-BE49-F238E27FC236}">
                <a16:creationId xmlns:a16="http://schemas.microsoft.com/office/drawing/2014/main" id="{70FE3F43-E685-45DE-8C89-EDEDCCE4C352}"/>
              </a:ext>
            </a:extLst>
          </p:cNvPr>
          <p:cNvSpPr>
            <a:spLocks noGrp="1"/>
          </p:cNvSpPr>
          <p:nvPr>
            <p:ph type="pic" sz="quarter" idx="24" hasCustomPrompt="1"/>
          </p:nvPr>
        </p:nvSpPr>
        <p:spPr>
          <a:xfrm>
            <a:off x="8057296" y="3420403"/>
            <a:ext cx="447745" cy="437842"/>
          </a:xfrm>
          <a:solidFill>
            <a:schemeClr val="bg2"/>
          </a:solidFill>
        </p:spPr>
        <p:txBody>
          <a:bodyPr lIns="0" tIns="0" rIns="0" bIns="0" anchor="ctr"/>
          <a:lstStyle>
            <a:lvl1pPr marL="0" indent="0" algn="ctr">
              <a:buNone/>
              <a:defRPr sz="500" i="1"/>
            </a:lvl1pPr>
          </a:lstStyle>
          <a:p>
            <a:r>
              <a:rPr lang="fr-FR"/>
              <a:t>logo</a:t>
            </a:r>
          </a:p>
        </p:txBody>
      </p:sp>
    </p:spTree>
    <p:extLst>
      <p:ext uri="{BB962C8B-B14F-4D97-AF65-F5344CB8AC3E}">
        <p14:creationId xmlns:p14="http://schemas.microsoft.com/office/powerpoint/2010/main" val="311714556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age de fin">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2" y="1678114"/>
            <a:ext cx="4144814" cy="739155"/>
          </a:xfrm>
        </p:spPr>
        <p:txBody>
          <a:bodyPr bIns="0" anchor="b"/>
          <a:lstStyle>
            <a:lvl1pPr algn="l">
              <a:lnSpc>
                <a:spcPct val="90000"/>
              </a:lnSpc>
              <a:defRPr sz="2000" b="1">
                <a:solidFill>
                  <a:schemeClr val="bg1"/>
                </a:solidFill>
                <a:latin typeface="+mj-lt"/>
              </a:defRPr>
            </a:lvl1pPr>
          </a:lstStyle>
          <a:p>
            <a:r>
              <a:rPr lang="fr-FR" dirty="0"/>
              <a:t>TITRE</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2" y="2491441"/>
            <a:ext cx="4144814" cy="3498626"/>
          </a:xfrm>
        </p:spPr>
        <p:txBody>
          <a:bodyPr tIns="0"/>
          <a:lstStyle>
            <a:lvl1pPr marL="0" indent="0" algn="l">
              <a:lnSpc>
                <a:spcPct val="90000"/>
              </a:lnSpc>
              <a:buNone/>
              <a:defRPr sz="1800" b="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grpSp>
        <p:nvGrpSpPr>
          <p:cNvPr id="31" name="Groupe 30">
            <a:extLst>
              <a:ext uri="{FF2B5EF4-FFF2-40B4-BE49-F238E27FC236}">
                <a16:creationId xmlns:a16="http://schemas.microsoft.com/office/drawing/2014/main" id="{27010452-B15C-4C8E-94D5-80FC35444B18}"/>
              </a:ext>
            </a:extLst>
          </p:cNvPr>
          <p:cNvGrpSpPr/>
          <p:nvPr userDrawn="1"/>
        </p:nvGrpSpPr>
        <p:grpSpPr>
          <a:xfrm>
            <a:off x="440721" y="637083"/>
            <a:ext cx="2767922" cy="809830"/>
            <a:chOff x="10666180" y="6267035"/>
            <a:chExt cx="1073965" cy="314217"/>
          </a:xfrm>
        </p:grpSpPr>
        <p:sp>
          <p:nvSpPr>
            <p:cNvPr id="32" name="Forme libre : forme 31">
              <a:extLst>
                <a:ext uri="{FF2B5EF4-FFF2-40B4-BE49-F238E27FC236}">
                  <a16:creationId xmlns:a16="http://schemas.microsoft.com/office/drawing/2014/main" id="{4A9D4156-6639-44D0-8368-07401AA2C0F2}"/>
                </a:ext>
              </a:extLst>
            </p:cNvPr>
            <p:cNvSpPr/>
            <p:nvPr/>
          </p:nvSpPr>
          <p:spPr>
            <a:xfrm>
              <a:off x="10666180" y="6267035"/>
              <a:ext cx="314234" cy="314217"/>
            </a:xfrm>
            <a:custGeom>
              <a:avLst/>
              <a:gdLst>
                <a:gd name="connsiteX0" fmla="*/ 366245 w 732490"/>
                <a:gd name="connsiteY0" fmla="*/ 732449 h 732449"/>
                <a:gd name="connsiteX1" fmla="*/ 0 w 732490"/>
                <a:gd name="connsiteY1" fmla="*/ 366204 h 732449"/>
                <a:gd name="connsiteX2" fmla="*/ 25579 w 732490"/>
                <a:gd name="connsiteY2" fmla="*/ 231435 h 732449"/>
                <a:gd name="connsiteX3" fmla="*/ 56771 w 732490"/>
                <a:gd name="connsiteY3" fmla="*/ 217933 h 732449"/>
                <a:gd name="connsiteX4" fmla="*/ 70272 w 732490"/>
                <a:gd name="connsiteY4" fmla="*/ 249125 h 732449"/>
                <a:gd name="connsiteX5" fmla="*/ 48068 w 732490"/>
                <a:gd name="connsiteY5" fmla="*/ 366204 h 732449"/>
                <a:gd name="connsiteX6" fmla="*/ 366205 w 732490"/>
                <a:gd name="connsiteY6" fmla="*/ 684341 h 732449"/>
                <a:gd name="connsiteX7" fmla="*/ 684341 w 732490"/>
                <a:gd name="connsiteY7" fmla="*/ 366204 h 732449"/>
                <a:gd name="connsiteX8" fmla="*/ 366205 w 732490"/>
                <a:gd name="connsiteY8" fmla="*/ 48068 h 732449"/>
                <a:gd name="connsiteX9" fmla="*/ 342170 w 732490"/>
                <a:gd name="connsiteY9" fmla="*/ 24034 h 732449"/>
                <a:gd name="connsiteX10" fmla="*/ 366245 w 732490"/>
                <a:gd name="connsiteY10" fmla="*/ 0 h 732449"/>
                <a:gd name="connsiteX11" fmla="*/ 732490 w 732490"/>
                <a:gd name="connsiteY11" fmla="*/ 366204 h 732449"/>
                <a:gd name="connsiteX12" fmla="*/ 366245 w 732490"/>
                <a:gd name="connsiteY12" fmla="*/ 732449 h 73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490" h="732449">
                  <a:moveTo>
                    <a:pt x="366245" y="732449"/>
                  </a:moveTo>
                  <a:cubicBezTo>
                    <a:pt x="164294" y="732449"/>
                    <a:pt x="0" y="568156"/>
                    <a:pt x="0" y="366204"/>
                  </a:cubicBezTo>
                  <a:cubicBezTo>
                    <a:pt x="0" y="319682"/>
                    <a:pt x="8621" y="274338"/>
                    <a:pt x="25579" y="231435"/>
                  </a:cubicBezTo>
                  <a:cubicBezTo>
                    <a:pt x="30459" y="219072"/>
                    <a:pt x="44449" y="213053"/>
                    <a:pt x="56771" y="217933"/>
                  </a:cubicBezTo>
                  <a:cubicBezTo>
                    <a:pt x="69134" y="222813"/>
                    <a:pt x="75152" y="236803"/>
                    <a:pt x="70272" y="249125"/>
                  </a:cubicBezTo>
                  <a:cubicBezTo>
                    <a:pt x="55510" y="286375"/>
                    <a:pt x="48068" y="325782"/>
                    <a:pt x="48068" y="366204"/>
                  </a:cubicBezTo>
                  <a:cubicBezTo>
                    <a:pt x="48068" y="541641"/>
                    <a:pt x="190768" y="684341"/>
                    <a:pt x="366205" y="684341"/>
                  </a:cubicBezTo>
                  <a:cubicBezTo>
                    <a:pt x="541641" y="684341"/>
                    <a:pt x="684341" y="541641"/>
                    <a:pt x="684341" y="366204"/>
                  </a:cubicBezTo>
                  <a:cubicBezTo>
                    <a:pt x="684341" y="190768"/>
                    <a:pt x="541641" y="48068"/>
                    <a:pt x="366205" y="48068"/>
                  </a:cubicBezTo>
                  <a:cubicBezTo>
                    <a:pt x="352907" y="48068"/>
                    <a:pt x="342170" y="37291"/>
                    <a:pt x="342170" y="24034"/>
                  </a:cubicBezTo>
                  <a:cubicBezTo>
                    <a:pt x="342170" y="10777"/>
                    <a:pt x="352947" y="0"/>
                    <a:pt x="366245" y="0"/>
                  </a:cubicBezTo>
                  <a:cubicBezTo>
                    <a:pt x="568197" y="0"/>
                    <a:pt x="732490" y="164294"/>
                    <a:pt x="732490" y="366204"/>
                  </a:cubicBezTo>
                  <a:cubicBezTo>
                    <a:pt x="732450" y="568156"/>
                    <a:pt x="568156" y="732449"/>
                    <a:pt x="366245" y="732449"/>
                  </a:cubicBezTo>
                  <a:close/>
                </a:path>
              </a:pathLst>
            </a:custGeom>
            <a:solidFill>
              <a:srgbClr val="755490"/>
            </a:solidFill>
            <a:ln w="4067" cap="flat">
              <a:noFill/>
              <a:prstDash val="solid"/>
              <a:miter/>
            </a:ln>
          </p:spPr>
          <p:txBody>
            <a:bodyPr rtlCol="0" anchor="ctr"/>
            <a:lstStyle/>
            <a:p>
              <a:endParaRPr lang="fr-FR"/>
            </a:p>
          </p:txBody>
        </p:sp>
        <p:sp>
          <p:nvSpPr>
            <p:cNvPr id="38" name="Forme libre : forme 37">
              <a:extLst>
                <a:ext uri="{FF2B5EF4-FFF2-40B4-BE49-F238E27FC236}">
                  <a16:creationId xmlns:a16="http://schemas.microsoft.com/office/drawing/2014/main" id="{0EF3E2A4-80AA-4CF8-B2C8-C1DF5B0EFF2B}"/>
                </a:ext>
              </a:extLst>
            </p:cNvPr>
            <p:cNvSpPr/>
            <p:nvPr/>
          </p:nvSpPr>
          <p:spPr>
            <a:xfrm>
              <a:off x="10686766" y="6287621"/>
              <a:ext cx="273027" cy="273027"/>
            </a:xfrm>
            <a:custGeom>
              <a:avLst/>
              <a:gdLst>
                <a:gd name="connsiteX0" fmla="*/ 318218 w 636435"/>
                <a:gd name="connsiteY0" fmla="*/ 636435 h 636435"/>
                <a:gd name="connsiteX1" fmla="*/ 0 w 636435"/>
                <a:gd name="connsiteY1" fmla="*/ 318218 h 636435"/>
                <a:gd name="connsiteX2" fmla="*/ 83164 w 636435"/>
                <a:gd name="connsiteY2" fmla="*/ 103741 h 636435"/>
                <a:gd name="connsiteX3" fmla="*/ 117120 w 636435"/>
                <a:gd name="connsiteY3" fmla="*/ 102196 h 636435"/>
                <a:gd name="connsiteX4" fmla="*/ 118666 w 636435"/>
                <a:gd name="connsiteY4" fmla="*/ 136152 h 636435"/>
                <a:gd name="connsiteX5" fmla="*/ 48109 w 636435"/>
                <a:gd name="connsiteY5" fmla="*/ 318218 h 636435"/>
                <a:gd name="connsiteX6" fmla="*/ 318218 w 636435"/>
                <a:gd name="connsiteY6" fmla="*/ 588326 h 636435"/>
                <a:gd name="connsiteX7" fmla="*/ 588327 w 636435"/>
                <a:gd name="connsiteY7" fmla="*/ 318218 h 636435"/>
                <a:gd name="connsiteX8" fmla="*/ 318218 w 636435"/>
                <a:gd name="connsiteY8" fmla="*/ 48068 h 636435"/>
                <a:gd name="connsiteX9" fmla="*/ 294184 w 636435"/>
                <a:gd name="connsiteY9" fmla="*/ 24034 h 636435"/>
                <a:gd name="connsiteX10" fmla="*/ 318218 w 636435"/>
                <a:gd name="connsiteY10" fmla="*/ 0 h 636435"/>
                <a:gd name="connsiteX11" fmla="*/ 636435 w 636435"/>
                <a:gd name="connsiteY11" fmla="*/ 318218 h 636435"/>
                <a:gd name="connsiteX12" fmla="*/ 318218 w 636435"/>
                <a:gd name="connsiteY12" fmla="*/ 636435 h 6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435" h="636435">
                  <a:moveTo>
                    <a:pt x="318218" y="636435"/>
                  </a:moveTo>
                  <a:cubicBezTo>
                    <a:pt x="142740" y="636435"/>
                    <a:pt x="0" y="493695"/>
                    <a:pt x="0" y="318218"/>
                  </a:cubicBezTo>
                  <a:cubicBezTo>
                    <a:pt x="0" y="238633"/>
                    <a:pt x="29524" y="162464"/>
                    <a:pt x="83164" y="103741"/>
                  </a:cubicBezTo>
                  <a:cubicBezTo>
                    <a:pt x="92110" y="93940"/>
                    <a:pt x="107320" y="93249"/>
                    <a:pt x="117120" y="102196"/>
                  </a:cubicBezTo>
                  <a:cubicBezTo>
                    <a:pt x="126921" y="111142"/>
                    <a:pt x="127612" y="126352"/>
                    <a:pt x="118666" y="136152"/>
                  </a:cubicBezTo>
                  <a:cubicBezTo>
                    <a:pt x="73160" y="186010"/>
                    <a:pt x="48109" y="250670"/>
                    <a:pt x="48109" y="318218"/>
                  </a:cubicBezTo>
                  <a:cubicBezTo>
                    <a:pt x="48109" y="467180"/>
                    <a:pt x="169296" y="588326"/>
                    <a:pt x="318218" y="588326"/>
                  </a:cubicBezTo>
                  <a:cubicBezTo>
                    <a:pt x="467140" y="588326"/>
                    <a:pt x="588327" y="467139"/>
                    <a:pt x="588327" y="318218"/>
                  </a:cubicBezTo>
                  <a:cubicBezTo>
                    <a:pt x="588327" y="169296"/>
                    <a:pt x="467140" y="48068"/>
                    <a:pt x="318218" y="48068"/>
                  </a:cubicBezTo>
                  <a:cubicBezTo>
                    <a:pt x="304920" y="48068"/>
                    <a:pt x="294184" y="37291"/>
                    <a:pt x="294184" y="24034"/>
                  </a:cubicBezTo>
                  <a:cubicBezTo>
                    <a:pt x="294184" y="10777"/>
                    <a:pt x="304960" y="0"/>
                    <a:pt x="318218" y="0"/>
                  </a:cubicBezTo>
                  <a:cubicBezTo>
                    <a:pt x="493695" y="0"/>
                    <a:pt x="636435" y="142740"/>
                    <a:pt x="636435" y="318218"/>
                  </a:cubicBezTo>
                  <a:cubicBezTo>
                    <a:pt x="636435" y="493695"/>
                    <a:pt x="493695" y="636435"/>
                    <a:pt x="318218" y="636435"/>
                  </a:cubicBezTo>
                  <a:close/>
                </a:path>
              </a:pathLst>
            </a:custGeom>
            <a:solidFill>
              <a:srgbClr val="BA3837"/>
            </a:solidFill>
            <a:ln w="4067"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7C88F169-D949-4126-ADC5-EF9080413FFB}"/>
                </a:ext>
              </a:extLst>
            </p:cNvPr>
            <p:cNvSpPr/>
            <p:nvPr/>
          </p:nvSpPr>
          <p:spPr>
            <a:xfrm>
              <a:off x="10707247" y="6308102"/>
              <a:ext cx="232082" cy="232082"/>
            </a:xfrm>
            <a:custGeom>
              <a:avLst/>
              <a:gdLst>
                <a:gd name="connsiteX0" fmla="*/ 270516 w 540990"/>
                <a:gd name="connsiteY0" fmla="*/ 540990 h 540990"/>
                <a:gd name="connsiteX1" fmla="*/ 0 w 540990"/>
                <a:gd name="connsiteY1" fmla="*/ 270475 h 540990"/>
                <a:gd name="connsiteX2" fmla="*/ 124481 w 540990"/>
                <a:gd name="connsiteY2" fmla="*/ 42741 h 540990"/>
                <a:gd name="connsiteX3" fmla="*/ 157706 w 540990"/>
                <a:gd name="connsiteY3" fmla="*/ 49979 h 540990"/>
                <a:gd name="connsiteX4" fmla="*/ 150467 w 540990"/>
                <a:gd name="connsiteY4" fmla="*/ 83204 h 540990"/>
                <a:gd name="connsiteX5" fmla="*/ 48068 w 540990"/>
                <a:gd name="connsiteY5" fmla="*/ 270475 h 540990"/>
                <a:gd name="connsiteX6" fmla="*/ 270475 w 540990"/>
                <a:gd name="connsiteY6" fmla="*/ 492881 h 540990"/>
                <a:gd name="connsiteX7" fmla="*/ 492882 w 540990"/>
                <a:gd name="connsiteY7" fmla="*/ 270475 h 540990"/>
                <a:gd name="connsiteX8" fmla="*/ 270475 w 540990"/>
                <a:gd name="connsiteY8" fmla="*/ 48068 h 540990"/>
                <a:gd name="connsiteX9" fmla="*/ 246441 w 540990"/>
                <a:gd name="connsiteY9" fmla="*/ 24034 h 540990"/>
                <a:gd name="connsiteX10" fmla="*/ 270475 w 540990"/>
                <a:gd name="connsiteY10" fmla="*/ 0 h 540990"/>
                <a:gd name="connsiteX11" fmla="*/ 540991 w 540990"/>
                <a:gd name="connsiteY11" fmla="*/ 270515 h 540990"/>
                <a:gd name="connsiteX12" fmla="*/ 270516 w 540990"/>
                <a:gd name="connsiteY12" fmla="*/ 540990 h 5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990" h="540990">
                  <a:moveTo>
                    <a:pt x="270516" y="540990"/>
                  </a:moveTo>
                  <a:cubicBezTo>
                    <a:pt x="121350" y="540990"/>
                    <a:pt x="0" y="419641"/>
                    <a:pt x="0" y="270475"/>
                  </a:cubicBezTo>
                  <a:cubicBezTo>
                    <a:pt x="0" y="177917"/>
                    <a:pt x="46523" y="92802"/>
                    <a:pt x="124481" y="42741"/>
                  </a:cubicBezTo>
                  <a:cubicBezTo>
                    <a:pt x="135664" y="35583"/>
                    <a:pt x="150549" y="38796"/>
                    <a:pt x="157706" y="49979"/>
                  </a:cubicBezTo>
                  <a:cubicBezTo>
                    <a:pt x="164863" y="61163"/>
                    <a:pt x="161651" y="76006"/>
                    <a:pt x="150467" y="83204"/>
                  </a:cubicBezTo>
                  <a:cubicBezTo>
                    <a:pt x="86336" y="124400"/>
                    <a:pt x="48068" y="194387"/>
                    <a:pt x="48068" y="270475"/>
                  </a:cubicBezTo>
                  <a:cubicBezTo>
                    <a:pt x="48068" y="393126"/>
                    <a:pt x="147865" y="492881"/>
                    <a:pt x="270475" y="492881"/>
                  </a:cubicBezTo>
                  <a:cubicBezTo>
                    <a:pt x="393126" y="492881"/>
                    <a:pt x="492882" y="393126"/>
                    <a:pt x="492882" y="270475"/>
                  </a:cubicBezTo>
                  <a:cubicBezTo>
                    <a:pt x="492882" y="147824"/>
                    <a:pt x="393085" y="48068"/>
                    <a:pt x="270475" y="48068"/>
                  </a:cubicBezTo>
                  <a:cubicBezTo>
                    <a:pt x="257177" y="48068"/>
                    <a:pt x="246441" y="37291"/>
                    <a:pt x="246441" y="24034"/>
                  </a:cubicBezTo>
                  <a:cubicBezTo>
                    <a:pt x="246441" y="10777"/>
                    <a:pt x="257218" y="0"/>
                    <a:pt x="270475" y="0"/>
                  </a:cubicBezTo>
                  <a:cubicBezTo>
                    <a:pt x="419641" y="0"/>
                    <a:pt x="540991" y="121350"/>
                    <a:pt x="540991" y="270515"/>
                  </a:cubicBezTo>
                  <a:cubicBezTo>
                    <a:pt x="540991" y="419681"/>
                    <a:pt x="419641" y="540990"/>
                    <a:pt x="270516" y="540990"/>
                  </a:cubicBezTo>
                  <a:close/>
                </a:path>
              </a:pathLst>
            </a:custGeom>
            <a:solidFill>
              <a:srgbClr val="8A1F29"/>
            </a:solidFill>
            <a:ln w="4067" cap="flat">
              <a:noFill/>
              <a:prstDash val="solid"/>
              <a:miter/>
            </a:ln>
          </p:spPr>
          <p:txBody>
            <a:bodyPr rtlCol="0" anchor="ctr"/>
            <a:lstStyle/>
            <a:p>
              <a:endParaRPr lang="fr-FR"/>
            </a:p>
          </p:txBody>
        </p:sp>
        <p:sp>
          <p:nvSpPr>
            <p:cNvPr id="40" name="Forme libre : forme 39">
              <a:extLst>
                <a:ext uri="{FF2B5EF4-FFF2-40B4-BE49-F238E27FC236}">
                  <a16:creationId xmlns:a16="http://schemas.microsoft.com/office/drawing/2014/main" id="{5068CC55-D254-4907-8520-E7BA0E139175}"/>
                </a:ext>
              </a:extLst>
            </p:cNvPr>
            <p:cNvSpPr/>
            <p:nvPr/>
          </p:nvSpPr>
          <p:spPr>
            <a:xfrm>
              <a:off x="10727920" y="6328776"/>
              <a:ext cx="190752" cy="190753"/>
            </a:xfrm>
            <a:custGeom>
              <a:avLst/>
              <a:gdLst>
                <a:gd name="connsiteX0" fmla="*/ 222325 w 444650"/>
                <a:gd name="connsiteY0" fmla="*/ 444651 h 444650"/>
                <a:gd name="connsiteX1" fmla="*/ 0 w 444650"/>
                <a:gd name="connsiteY1" fmla="*/ 222325 h 444650"/>
                <a:gd name="connsiteX2" fmla="*/ 24034 w 444650"/>
                <a:gd name="connsiteY2" fmla="*/ 198291 h 444650"/>
                <a:gd name="connsiteX3" fmla="*/ 48068 w 444650"/>
                <a:gd name="connsiteY3" fmla="*/ 222325 h 444650"/>
                <a:gd name="connsiteX4" fmla="*/ 222325 w 444650"/>
                <a:gd name="connsiteY4" fmla="*/ 396582 h 444650"/>
                <a:gd name="connsiteX5" fmla="*/ 396583 w 444650"/>
                <a:gd name="connsiteY5" fmla="*/ 222325 h 444650"/>
                <a:gd name="connsiteX6" fmla="*/ 222325 w 444650"/>
                <a:gd name="connsiteY6" fmla="*/ 48068 h 444650"/>
                <a:gd name="connsiteX7" fmla="*/ 198291 w 444650"/>
                <a:gd name="connsiteY7" fmla="*/ 24034 h 444650"/>
                <a:gd name="connsiteX8" fmla="*/ 222325 w 444650"/>
                <a:gd name="connsiteY8" fmla="*/ 0 h 444650"/>
                <a:gd name="connsiteX9" fmla="*/ 444651 w 444650"/>
                <a:gd name="connsiteY9" fmla="*/ 222325 h 444650"/>
                <a:gd name="connsiteX10" fmla="*/ 222325 w 444650"/>
                <a:gd name="connsiteY10" fmla="*/ 444651 h 4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650" h="444650">
                  <a:moveTo>
                    <a:pt x="222325" y="444651"/>
                  </a:moveTo>
                  <a:cubicBezTo>
                    <a:pt x="99715" y="444651"/>
                    <a:pt x="0" y="344895"/>
                    <a:pt x="0" y="222325"/>
                  </a:cubicBezTo>
                  <a:cubicBezTo>
                    <a:pt x="0" y="209027"/>
                    <a:pt x="10777" y="198291"/>
                    <a:pt x="24034" y="198291"/>
                  </a:cubicBezTo>
                  <a:cubicBezTo>
                    <a:pt x="37291" y="198291"/>
                    <a:pt x="48068" y="209068"/>
                    <a:pt x="48068" y="222325"/>
                  </a:cubicBezTo>
                  <a:cubicBezTo>
                    <a:pt x="48068" y="318421"/>
                    <a:pt x="126230" y="396582"/>
                    <a:pt x="222325" y="396582"/>
                  </a:cubicBezTo>
                  <a:cubicBezTo>
                    <a:pt x="318421" y="396582"/>
                    <a:pt x="396583" y="318421"/>
                    <a:pt x="396583" y="222325"/>
                  </a:cubicBezTo>
                  <a:cubicBezTo>
                    <a:pt x="396583" y="126230"/>
                    <a:pt x="318421" y="48068"/>
                    <a:pt x="222325" y="48068"/>
                  </a:cubicBezTo>
                  <a:cubicBezTo>
                    <a:pt x="209027" y="48068"/>
                    <a:pt x="198291" y="37291"/>
                    <a:pt x="198291" y="24034"/>
                  </a:cubicBezTo>
                  <a:cubicBezTo>
                    <a:pt x="198291" y="10736"/>
                    <a:pt x="209068" y="0"/>
                    <a:pt x="222325" y="0"/>
                  </a:cubicBezTo>
                  <a:cubicBezTo>
                    <a:pt x="344936" y="0"/>
                    <a:pt x="444651" y="99756"/>
                    <a:pt x="444651" y="222325"/>
                  </a:cubicBezTo>
                  <a:cubicBezTo>
                    <a:pt x="444651" y="344895"/>
                    <a:pt x="344895" y="444651"/>
                    <a:pt x="222325" y="444651"/>
                  </a:cubicBezTo>
                  <a:close/>
                </a:path>
              </a:pathLst>
            </a:custGeom>
            <a:solidFill>
              <a:srgbClr val="DC911B"/>
            </a:solidFill>
            <a:ln w="4067" cap="flat">
              <a:noFill/>
              <a:prstDash val="solid"/>
              <a:miter/>
            </a:ln>
          </p:spPr>
          <p:txBody>
            <a:bodyPr rtlCol="0" anchor="ctr"/>
            <a:lstStyle/>
            <a:p>
              <a:endParaRPr lang="fr-FR"/>
            </a:p>
          </p:txBody>
        </p:sp>
        <p:sp>
          <p:nvSpPr>
            <p:cNvPr id="41" name="Forme libre : forme 40">
              <a:extLst>
                <a:ext uri="{FF2B5EF4-FFF2-40B4-BE49-F238E27FC236}">
                  <a16:creationId xmlns:a16="http://schemas.microsoft.com/office/drawing/2014/main" id="{1E0F2DAB-7255-4852-B24B-4C1932063370}"/>
                </a:ext>
              </a:extLst>
            </p:cNvPr>
            <p:cNvSpPr/>
            <p:nvPr/>
          </p:nvSpPr>
          <p:spPr>
            <a:xfrm>
              <a:off x="11021586" y="6347495"/>
              <a:ext cx="718559" cy="152616"/>
            </a:xfrm>
            <a:custGeom>
              <a:avLst/>
              <a:gdLst>
                <a:gd name="connsiteX0" fmla="*/ 78934 w 1674984"/>
                <a:gd name="connsiteY0" fmla="*/ 177633 h 355753"/>
                <a:gd name="connsiteX1" fmla="*/ 177592 w 1674984"/>
                <a:gd name="connsiteY1" fmla="*/ 74136 h 355753"/>
                <a:gd name="connsiteX2" fmla="*/ 275762 w 1674984"/>
                <a:gd name="connsiteY2" fmla="*/ 177633 h 355753"/>
                <a:gd name="connsiteX3" fmla="*/ 177592 w 1674984"/>
                <a:gd name="connsiteY3" fmla="*/ 280641 h 355753"/>
                <a:gd name="connsiteX4" fmla="*/ 78934 w 1674984"/>
                <a:gd name="connsiteY4" fmla="*/ 177633 h 355753"/>
                <a:gd name="connsiteX5" fmla="*/ 0 w 1674984"/>
                <a:gd name="connsiteY5" fmla="*/ 178120 h 355753"/>
                <a:gd name="connsiteX6" fmla="*/ 177592 w 1674984"/>
                <a:gd name="connsiteY6" fmla="*/ 355753 h 355753"/>
                <a:gd name="connsiteX7" fmla="*/ 354696 w 1674984"/>
                <a:gd name="connsiteY7" fmla="*/ 178120 h 355753"/>
                <a:gd name="connsiteX8" fmla="*/ 177592 w 1674984"/>
                <a:gd name="connsiteY8" fmla="*/ 41 h 355753"/>
                <a:gd name="connsiteX9" fmla="*/ 0 w 1674984"/>
                <a:gd name="connsiteY9" fmla="*/ 178120 h 355753"/>
                <a:gd name="connsiteX10" fmla="*/ 500080 w 1674984"/>
                <a:gd name="connsiteY10" fmla="*/ 160308 h 355753"/>
                <a:gd name="connsiteX11" fmla="*/ 500080 w 1674984"/>
                <a:gd name="connsiteY11" fmla="*/ 73200 h 355753"/>
                <a:gd name="connsiteX12" fmla="*/ 544366 w 1674984"/>
                <a:gd name="connsiteY12" fmla="*/ 73200 h 355753"/>
                <a:gd name="connsiteX13" fmla="*/ 593003 w 1674984"/>
                <a:gd name="connsiteY13" fmla="*/ 116998 h 355753"/>
                <a:gd name="connsiteX14" fmla="*/ 544366 w 1674984"/>
                <a:gd name="connsiteY14" fmla="*/ 160308 h 355753"/>
                <a:gd name="connsiteX15" fmla="*/ 500080 w 1674984"/>
                <a:gd name="connsiteY15" fmla="*/ 160308 h 355753"/>
                <a:gd name="connsiteX16" fmla="*/ 552052 w 1674984"/>
                <a:gd name="connsiteY16" fmla="*/ 225782 h 355753"/>
                <a:gd name="connsiteX17" fmla="*/ 669010 w 1674984"/>
                <a:gd name="connsiteY17" fmla="*/ 116510 h 355753"/>
                <a:gd name="connsiteX18" fmla="*/ 552052 w 1674984"/>
                <a:gd name="connsiteY18" fmla="*/ 7239 h 355753"/>
                <a:gd name="connsiteX19" fmla="*/ 423545 w 1674984"/>
                <a:gd name="connsiteY19" fmla="*/ 7239 h 355753"/>
                <a:gd name="connsiteX20" fmla="*/ 423545 w 1674984"/>
                <a:gd name="connsiteY20" fmla="*/ 348514 h 355753"/>
                <a:gd name="connsiteX21" fmla="*/ 499592 w 1674984"/>
                <a:gd name="connsiteY21" fmla="*/ 348514 h 355753"/>
                <a:gd name="connsiteX22" fmla="*/ 499592 w 1674984"/>
                <a:gd name="connsiteY22" fmla="*/ 225782 h 355753"/>
                <a:gd name="connsiteX23" fmla="*/ 552052 w 1674984"/>
                <a:gd name="connsiteY23" fmla="*/ 225782 h 355753"/>
                <a:gd name="connsiteX24" fmla="*/ 807643 w 1674984"/>
                <a:gd name="connsiteY24" fmla="*/ 7239 h 355753"/>
                <a:gd name="connsiteX25" fmla="*/ 730620 w 1674984"/>
                <a:gd name="connsiteY25" fmla="*/ 7239 h 355753"/>
                <a:gd name="connsiteX26" fmla="*/ 730620 w 1674984"/>
                <a:gd name="connsiteY26" fmla="*/ 348474 h 355753"/>
                <a:gd name="connsiteX27" fmla="*/ 807643 w 1674984"/>
                <a:gd name="connsiteY27" fmla="*/ 348474 h 355753"/>
                <a:gd name="connsiteX28" fmla="*/ 807643 w 1674984"/>
                <a:gd name="connsiteY28" fmla="*/ 7239 h 355753"/>
                <a:gd name="connsiteX29" fmla="*/ 972750 w 1674984"/>
                <a:gd name="connsiteY29" fmla="*/ 7239 h 355753"/>
                <a:gd name="connsiteX30" fmla="*/ 895727 w 1674984"/>
                <a:gd name="connsiteY30" fmla="*/ 7239 h 355753"/>
                <a:gd name="connsiteX31" fmla="*/ 895727 w 1674984"/>
                <a:gd name="connsiteY31" fmla="*/ 348474 h 355753"/>
                <a:gd name="connsiteX32" fmla="*/ 972750 w 1674984"/>
                <a:gd name="connsiteY32" fmla="*/ 348474 h 355753"/>
                <a:gd name="connsiteX33" fmla="*/ 972750 w 1674984"/>
                <a:gd name="connsiteY33" fmla="*/ 7239 h 355753"/>
                <a:gd name="connsiteX34" fmla="*/ 1277385 w 1674984"/>
                <a:gd name="connsiteY34" fmla="*/ 348514 h 355753"/>
                <a:gd name="connsiteX35" fmla="*/ 1277385 w 1674984"/>
                <a:gd name="connsiteY35" fmla="*/ 276331 h 355753"/>
                <a:gd name="connsiteX36" fmla="*/ 1136840 w 1674984"/>
                <a:gd name="connsiteY36" fmla="*/ 276331 h 355753"/>
                <a:gd name="connsiteX37" fmla="*/ 1136840 w 1674984"/>
                <a:gd name="connsiteY37" fmla="*/ 210857 h 355753"/>
                <a:gd name="connsiteX38" fmla="*/ 1263924 w 1674984"/>
                <a:gd name="connsiteY38" fmla="*/ 210857 h 355753"/>
                <a:gd name="connsiteX39" fmla="*/ 1263924 w 1674984"/>
                <a:gd name="connsiteY39" fmla="*/ 143920 h 355753"/>
                <a:gd name="connsiteX40" fmla="*/ 1136840 w 1674984"/>
                <a:gd name="connsiteY40" fmla="*/ 143920 h 355753"/>
                <a:gd name="connsiteX41" fmla="*/ 1136840 w 1674984"/>
                <a:gd name="connsiteY41" fmla="*/ 78975 h 355753"/>
                <a:gd name="connsiteX42" fmla="*/ 1276897 w 1674984"/>
                <a:gd name="connsiteY42" fmla="*/ 78975 h 355753"/>
                <a:gd name="connsiteX43" fmla="*/ 1276897 w 1674984"/>
                <a:gd name="connsiteY43" fmla="*/ 7239 h 355753"/>
                <a:gd name="connsiteX44" fmla="*/ 1060794 w 1674984"/>
                <a:gd name="connsiteY44" fmla="*/ 7239 h 355753"/>
                <a:gd name="connsiteX45" fmla="*/ 1060794 w 1674984"/>
                <a:gd name="connsiteY45" fmla="*/ 348514 h 355753"/>
                <a:gd name="connsiteX46" fmla="*/ 1277385 w 1674984"/>
                <a:gd name="connsiteY46" fmla="*/ 348514 h 355753"/>
                <a:gd name="connsiteX47" fmla="*/ 1512765 w 1674984"/>
                <a:gd name="connsiteY47" fmla="*/ 355712 h 355753"/>
                <a:gd name="connsiteX48" fmla="*/ 1674984 w 1674984"/>
                <a:gd name="connsiteY48" fmla="*/ 236355 h 355753"/>
                <a:gd name="connsiteX49" fmla="*/ 1602313 w 1674984"/>
                <a:gd name="connsiteY49" fmla="*/ 215656 h 355753"/>
                <a:gd name="connsiteX50" fmla="*/ 1512805 w 1674984"/>
                <a:gd name="connsiteY50" fmla="*/ 279665 h 355753"/>
                <a:gd name="connsiteX51" fmla="*/ 1414595 w 1674984"/>
                <a:gd name="connsiteY51" fmla="*/ 178568 h 355753"/>
                <a:gd name="connsiteX52" fmla="*/ 1511829 w 1674984"/>
                <a:gd name="connsiteY52" fmla="*/ 74136 h 355753"/>
                <a:gd name="connsiteX53" fmla="*/ 1598937 w 1674984"/>
                <a:gd name="connsiteY53" fmla="*/ 137657 h 355753"/>
                <a:gd name="connsiteX54" fmla="*/ 1670633 w 1674984"/>
                <a:gd name="connsiteY54" fmla="*/ 115046 h 355753"/>
                <a:gd name="connsiteX55" fmla="*/ 1511788 w 1674984"/>
                <a:gd name="connsiteY55" fmla="*/ 0 h 355753"/>
                <a:gd name="connsiteX56" fmla="*/ 1335620 w 1674984"/>
                <a:gd name="connsiteY56" fmla="*/ 178568 h 355753"/>
                <a:gd name="connsiteX57" fmla="*/ 1512765 w 1674984"/>
                <a:gd name="connsiteY57" fmla="*/ 355712 h 3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4984" h="355753">
                  <a:moveTo>
                    <a:pt x="78934" y="177633"/>
                  </a:moveTo>
                  <a:cubicBezTo>
                    <a:pt x="78934" y="106425"/>
                    <a:pt x="129971" y="74136"/>
                    <a:pt x="177592" y="74136"/>
                  </a:cubicBezTo>
                  <a:cubicBezTo>
                    <a:pt x="224765" y="74136"/>
                    <a:pt x="275762" y="106384"/>
                    <a:pt x="275762" y="177633"/>
                  </a:cubicBezTo>
                  <a:cubicBezTo>
                    <a:pt x="275762" y="248881"/>
                    <a:pt x="224725" y="280641"/>
                    <a:pt x="177592" y="280641"/>
                  </a:cubicBezTo>
                  <a:cubicBezTo>
                    <a:pt x="129971" y="280641"/>
                    <a:pt x="78934" y="248881"/>
                    <a:pt x="78934" y="177633"/>
                  </a:cubicBezTo>
                  <a:moveTo>
                    <a:pt x="0" y="178120"/>
                  </a:moveTo>
                  <a:cubicBezTo>
                    <a:pt x="0" y="285928"/>
                    <a:pt x="81334" y="355753"/>
                    <a:pt x="177592" y="355753"/>
                  </a:cubicBezTo>
                  <a:cubicBezTo>
                    <a:pt x="273362" y="355753"/>
                    <a:pt x="354696" y="285969"/>
                    <a:pt x="354696" y="178120"/>
                  </a:cubicBezTo>
                  <a:cubicBezTo>
                    <a:pt x="354696" y="69825"/>
                    <a:pt x="273362" y="41"/>
                    <a:pt x="177592" y="41"/>
                  </a:cubicBezTo>
                  <a:cubicBezTo>
                    <a:pt x="81334" y="41"/>
                    <a:pt x="0" y="69825"/>
                    <a:pt x="0" y="178120"/>
                  </a:cubicBezTo>
                  <a:moveTo>
                    <a:pt x="500080" y="160308"/>
                  </a:moveTo>
                  <a:lnTo>
                    <a:pt x="500080" y="73200"/>
                  </a:lnTo>
                  <a:lnTo>
                    <a:pt x="544366" y="73200"/>
                  </a:lnTo>
                  <a:cubicBezTo>
                    <a:pt x="573239" y="73200"/>
                    <a:pt x="593003" y="89548"/>
                    <a:pt x="593003" y="116998"/>
                  </a:cubicBezTo>
                  <a:cubicBezTo>
                    <a:pt x="593003" y="143472"/>
                    <a:pt x="573280" y="160308"/>
                    <a:pt x="544366" y="160308"/>
                  </a:cubicBezTo>
                  <a:lnTo>
                    <a:pt x="500080" y="160308"/>
                  </a:lnTo>
                  <a:close/>
                  <a:moveTo>
                    <a:pt x="552052" y="225782"/>
                  </a:moveTo>
                  <a:cubicBezTo>
                    <a:pt x="621348" y="225782"/>
                    <a:pt x="669010" y="181008"/>
                    <a:pt x="669010" y="116510"/>
                  </a:cubicBezTo>
                  <a:cubicBezTo>
                    <a:pt x="669010" y="52989"/>
                    <a:pt x="621348" y="7239"/>
                    <a:pt x="552052" y="7239"/>
                  </a:cubicBezTo>
                  <a:lnTo>
                    <a:pt x="423545" y="7239"/>
                  </a:lnTo>
                  <a:lnTo>
                    <a:pt x="423545" y="348514"/>
                  </a:lnTo>
                  <a:lnTo>
                    <a:pt x="499592" y="348514"/>
                  </a:lnTo>
                  <a:lnTo>
                    <a:pt x="499592" y="225782"/>
                  </a:lnTo>
                  <a:lnTo>
                    <a:pt x="552052" y="225782"/>
                  </a:lnTo>
                  <a:close/>
                  <a:moveTo>
                    <a:pt x="807643" y="7239"/>
                  </a:moveTo>
                  <a:lnTo>
                    <a:pt x="730620" y="7239"/>
                  </a:lnTo>
                  <a:lnTo>
                    <a:pt x="730620" y="348474"/>
                  </a:lnTo>
                  <a:lnTo>
                    <a:pt x="807643" y="348474"/>
                  </a:lnTo>
                  <a:lnTo>
                    <a:pt x="807643" y="7239"/>
                  </a:lnTo>
                  <a:close/>
                  <a:moveTo>
                    <a:pt x="972750" y="7239"/>
                  </a:moveTo>
                  <a:lnTo>
                    <a:pt x="895727" y="7239"/>
                  </a:lnTo>
                  <a:lnTo>
                    <a:pt x="895727" y="348474"/>
                  </a:lnTo>
                  <a:lnTo>
                    <a:pt x="972750" y="348474"/>
                  </a:lnTo>
                  <a:lnTo>
                    <a:pt x="972750" y="7239"/>
                  </a:lnTo>
                  <a:close/>
                  <a:moveTo>
                    <a:pt x="1277385" y="348514"/>
                  </a:moveTo>
                  <a:lnTo>
                    <a:pt x="1277385" y="276331"/>
                  </a:lnTo>
                  <a:lnTo>
                    <a:pt x="1136840" y="276331"/>
                  </a:lnTo>
                  <a:lnTo>
                    <a:pt x="1136840" y="210857"/>
                  </a:lnTo>
                  <a:lnTo>
                    <a:pt x="1263924" y="210857"/>
                  </a:lnTo>
                  <a:lnTo>
                    <a:pt x="1263924" y="143920"/>
                  </a:lnTo>
                  <a:lnTo>
                    <a:pt x="1136840" y="143920"/>
                  </a:lnTo>
                  <a:lnTo>
                    <a:pt x="1136840" y="78975"/>
                  </a:lnTo>
                  <a:lnTo>
                    <a:pt x="1276897" y="78975"/>
                  </a:lnTo>
                  <a:lnTo>
                    <a:pt x="1276897" y="7239"/>
                  </a:lnTo>
                  <a:lnTo>
                    <a:pt x="1060794" y="7239"/>
                  </a:lnTo>
                  <a:lnTo>
                    <a:pt x="1060794" y="348514"/>
                  </a:lnTo>
                  <a:lnTo>
                    <a:pt x="1277385" y="348514"/>
                  </a:lnTo>
                  <a:close/>
                  <a:moveTo>
                    <a:pt x="1512765" y="355712"/>
                  </a:moveTo>
                  <a:cubicBezTo>
                    <a:pt x="1618661" y="355712"/>
                    <a:pt x="1663882" y="283529"/>
                    <a:pt x="1674984" y="236355"/>
                  </a:cubicBezTo>
                  <a:lnTo>
                    <a:pt x="1602313" y="215656"/>
                  </a:lnTo>
                  <a:cubicBezTo>
                    <a:pt x="1595562" y="240219"/>
                    <a:pt x="1571975" y="279665"/>
                    <a:pt x="1512805" y="279665"/>
                  </a:cubicBezTo>
                  <a:cubicBezTo>
                    <a:pt x="1461768" y="279665"/>
                    <a:pt x="1414595" y="242577"/>
                    <a:pt x="1414595" y="178568"/>
                  </a:cubicBezTo>
                  <a:cubicBezTo>
                    <a:pt x="1414595" y="106832"/>
                    <a:pt x="1466079" y="74136"/>
                    <a:pt x="1511829" y="74136"/>
                  </a:cubicBezTo>
                  <a:cubicBezTo>
                    <a:pt x="1571975" y="74136"/>
                    <a:pt x="1593651" y="114070"/>
                    <a:pt x="1598937" y="137657"/>
                  </a:cubicBezTo>
                  <a:lnTo>
                    <a:pt x="1670633" y="115046"/>
                  </a:lnTo>
                  <a:cubicBezTo>
                    <a:pt x="1659572" y="65962"/>
                    <a:pt x="1614309" y="0"/>
                    <a:pt x="1511788" y="0"/>
                  </a:cubicBezTo>
                  <a:cubicBezTo>
                    <a:pt x="1416506" y="0"/>
                    <a:pt x="1335620" y="72184"/>
                    <a:pt x="1335620" y="178568"/>
                  </a:cubicBezTo>
                  <a:cubicBezTo>
                    <a:pt x="1335620" y="284993"/>
                    <a:pt x="1414554" y="355712"/>
                    <a:pt x="1512765" y="355712"/>
                  </a:cubicBezTo>
                </a:path>
              </a:pathLst>
            </a:custGeom>
            <a:solidFill>
              <a:schemeClr val="bg1"/>
            </a:solidFill>
            <a:ln w="4067" cap="flat">
              <a:noFill/>
              <a:prstDash val="solid"/>
              <a:miter/>
            </a:ln>
          </p:spPr>
          <p:txBody>
            <a:bodyPr rtlCol="0" anchor="ctr"/>
            <a:lstStyle/>
            <a:p>
              <a:endParaRPr lang="fr-FR"/>
            </a:p>
          </p:txBody>
        </p:sp>
      </p:grpSp>
      <p:cxnSp>
        <p:nvCxnSpPr>
          <p:cNvPr id="21" name="Connecteur droit 20">
            <a:extLst>
              <a:ext uri="{FF2B5EF4-FFF2-40B4-BE49-F238E27FC236}">
                <a16:creationId xmlns:a16="http://schemas.microsoft.com/office/drawing/2014/main" id="{665FD7DC-E583-4D51-BA66-BFF090D208FA}"/>
              </a:ext>
            </a:extLst>
          </p:cNvPr>
          <p:cNvCxnSpPr>
            <a:cxnSpLocks/>
          </p:cNvCxnSpPr>
          <p:nvPr userDrawn="1"/>
        </p:nvCxnSpPr>
        <p:spPr>
          <a:xfrm>
            <a:off x="4646953" y="637083"/>
            <a:ext cx="0" cy="5446925"/>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DD03EC91-2E8A-4442-93F9-16F07E63F194}"/>
              </a:ext>
            </a:extLst>
          </p:cNvPr>
          <p:cNvGrpSpPr/>
          <p:nvPr userDrawn="1"/>
        </p:nvGrpSpPr>
        <p:grpSpPr>
          <a:xfrm>
            <a:off x="5091012" y="1790394"/>
            <a:ext cx="1140056" cy="447152"/>
            <a:chOff x="5091012" y="1790394"/>
            <a:chExt cx="1140056" cy="447152"/>
          </a:xfrm>
        </p:grpSpPr>
        <p:sp>
          <p:nvSpPr>
            <p:cNvPr id="9" name="ZoneTexte 8">
              <a:extLst>
                <a:ext uri="{FF2B5EF4-FFF2-40B4-BE49-F238E27FC236}">
                  <a16:creationId xmlns:a16="http://schemas.microsoft.com/office/drawing/2014/main" id="{83825A01-9D63-4C1C-AE11-27B162890B03}"/>
                </a:ext>
              </a:extLst>
            </p:cNvPr>
            <p:cNvSpPr txBox="1"/>
            <p:nvPr userDrawn="1"/>
          </p:nvSpPr>
          <p:spPr>
            <a:xfrm>
              <a:off x="5091012" y="1790394"/>
              <a:ext cx="1140056" cy="400110"/>
            </a:xfrm>
            <a:prstGeom prst="rect">
              <a:avLst/>
            </a:prstGeom>
            <a:noFill/>
          </p:spPr>
          <p:txBody>
            <a:bodyPr wrap="none" rtlCol="0">
              <a:spAutoFit/>
            </a:bodyPr>
            <a:lstStyle/>
            <a:p>
              <a:r>
                <a:rPr lang="fr-FR" sz="2000" b="1" dirty="0">
                  <a:solidFill>
                    <a:schemeClr val="bg1"/>
                  </a:solidFill>
                </a:rPr>
                <a:t>Contact</a:t>
              </a:r>
            </a:p>
          </p:txBody>
        </p:sp>
        <p:cxnSp>
          <p:nvCxnSpPr>
            <p:cNvPr id="33" name="Connecteur droit 32">
              <a:extLst>
                <a:ext uri="{FF2B5EF4-FFF2-40B4-BE49-F238E27FC236}">
                  <a16:creationId xmlns:a16="http://schemas.microsoft.com/office/drawing/2014/main" id="{AEF9814C-AD66-4542-89B3-6C9A2CBE991B}"/>
                </a:ext>
              </a:extLst>
            </p:cNvPr>
            <p:cNvCxnSpPr>
              <a:cxnSpLocks/>
            </p:cNvCxnSpPr>
            <p:nvPr userDrawn="1"/>
          </p:nvCxnSpPr>
          <p:spPr>
            <a:xfrm flipH="1">
              <a:off x="5194124" y="2237546"/>
              <a:ext cx="182222"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Espace réservé du texte 12">
            <a:extLst>
              <a:ext uri="{FF2B5EF4-FFF2-40B4-BE49-F238E27FC236}">
                <a16:creationId xmlns:a16="http://schemas.microsoft.com/office/drawing/2014/main" id="{AE937F95-6386-4812-9831-F281AAB1D5E4}"/>
              </a:ext>
            </a:extLst>
          </p:cNvPr>
          <p:cNvSpPr>
            <a:spLocks noGrp="1"/>
          </p:cNvSpPr>
          <p:nvPr>
            <p:ph type="body" sz="quarter" idx="18" hasCustomPrompt="1"/>
          </p:nvPr>
        </p:nvSpPr>
        <p:spPr>
          <a:xfrm>
            <a:off x="5091013" y="2284589"/>
            <a:ext cx="2705450" cy="1573647"/>
          </a:xfrm>
        </p:spPr>
        <p:txBody>
          <a:bodyPr/>
          <a:lstStyle>
            <a:lvl1pPr marL="0" indent="0">
              <a:buNone/>
              <a:defRPr sz="1600" b="0">
                <a:solidFill>
                  <a:schemeClr val="bg1"/>
                </a:solidFill>
              </a:defRPr>
            </a:lvl1pPr>
            <a:lvl2pPr marL="0" indent="0">
              <a:buNone/>
              <a:defRPr sz="1600" b="0">
                <a:solidFill>
                  <a:schemeClr val="bg1"/>
                </a:solidFill>
              </a:defRPr>
            </a:lvl2pPr>
            <a:lvl3pPr marL="0" indent="0">
              <a:buNone/>
              <a:defRPr sz="1600" b="0">
                <a:solidFill>
                  <a:schemeClr val="bg1"/>
                </a:solidFill>
              </a:defRPr>
            </a:lvl3pPr>
            <a:lvl4pPr marL="0" indent="0">
              <a:buNone/>
              <a:defRPr sz="1600" b="0">
                <a:solidFill>
                  <a:schemeClr val="bg1"/>
                </a:solidFill>
              </a:defRPr>
            </a:lvl4pPr>
            <a:lvl5pPr marL="0" indent="0">
              <a:buNone/>
              <a:defRPr sz="1600" b="0">
                <a:solidFill>
                  <a:schemeClr val="bg1"/>
                </a:solidFill>
              </a:defRPr>
            </a:lvl5pPr>
          </a:lstStyle>
          <a:p>
            <a:pPr lvl="0"/>
            <a:r>
              <a:rPr lang="fr-FR" dirty="0"/>
              <a:t>Texte</a:t>
            </a:r>
          </a:p>
        </p:txBody>
      </p:sp>
      <p:grpSp>
        <p:nvGrpSpPr>
          <p:cNvPr id="14" name="Groupe 13">
            <a:extLst>
              <a:ext uri="{FF2B5EF4-FFF2-40B4-BE49-F238E27FC236}">
                <a16:creationId xmlns:a16="http://schemas.microsoft.com/office/drawing/2014/main" id="{D12622EC-FA24-47D3-A68A-D752D3170D18}"/>
              </a:ext>
            </a:extLst>
          </p:cNvPr>
          <p:cNvGrpSpPr/>
          <p:nvPr userDrawn="1"/>
        </p:nvGrpSpPr>
        <p:grpSpPr>
          <a:xfrm>
            <a:off x="7941181" y="1790394"/>
            <a:ext cx="1552028" cy="447152"/>
            <a:chOff x="7941181" y="1790394"/>
            <a:chExt cx="1552028" cy="447152"/>
          </a:xfrm>
        </p:grpSpPr>
        <p:sp>
          <p:nvSpPr>
            <p:cNvPr id="34" name="ZoneTexte 33">
              <a:extLst>
                <a:ext uri="{FF2B5EF4-FFF2-40B4-BE49-F238E27FC236}">
                  <a16:creationId xmlns:a16="http://schemas.microsoft.com/office/drawing/2014/main" id="{4DDF4856-23D5-47B8-8DC0-9500EC65BAB1}"/>
                </a:ext>
              </a:extLst>
            </p:cNvPr>
            <p:cNvSpPr txBox="1"/>
            <p:nvPr userDrawn="1"/>
          </p:nvSpPr>
          <p:spPr>
            <a:xfrm>
              <a:off x="7941181" y="1790394"/>
              <a:ext cx="1552028" cy="400110"/>
            </a:xfrm>
            <a:prstGeom prst="rect">
              <a:avLst/>
            </a:prstGeom>
            <a:noFill/>
          </p:spPr>
          <p:txBody>
            <a:bodyPr wrap="none" rtlCol="0">
              <a:spAutoFit/>
            </a:bodyPr>
            <a:lstStyle/>
            <a:p>
              <a:r>
                <a:rPr lang="fr-FR" sz="2000" b="1" dirty="0">
                  <a:solidFill>
                    <a:schemeClr val="bg1"/>
                  </a:solidFill>
                </a:rPr>
                <a:t>Réalisation</a:t>
              </a:r>
            </a:p>
          </p:txBody>
        </p:sp>
        <p:cxnSp>
          <p:nvCxnSpPr>
            <p:cNvPr id="35" name="Connecteur droit 34">
              <a:extLst>
                <a:ext uri="{FF2B5EF4-FFF2-40B4-BE49-F238E27FC236}">
                  <a16:creationId xmlns:a16="http://schemas.microsoft.com/office/drawing/2014/main" id="{8C4CFCF9-BA4F-430D-B512-2F4C56FE6BE7}"/>
                </a:ext>
              </a:extLst>
            </p:cNvPr>
            <p:cNvCxnSpPr>
              <a:cxnSpLocks/>
            </p:cNvCxnSpPr>
            <p:nvPr userDrawn="1"/>
          </p:nvCxnSpPr>
          <p:spPr>
            <a:xfrm flipH="1">
              <a:off x="8044293" y="2237546"/>
              <a:ext cx="182222"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Espace réservé du texte 12">
            <a:extLst>
              <a:ext uri="{FF2B5EF4-FFF2-40B4-BE49-F238E27FC236}">
                <a16:creationId xmlns:a16="http://schemas.microsoft.com/office/drawing/2014/main" id="{10E757E0-41DC-4AF6-8443-902116405EFE}"/>
              </a:ext>
            </a:extLst>
          </p:cNvPr>
          <p:cNvSpPr>
            <a:spLocks noGrp="1"/>
          </p:cNvSpPr>
          <p:nvPr>
            <p:ph type="body" sz="quarter" idx="19" hasCustomPrompt="1"/>
          </p:nvPr>
        </p:nvSpPr>
        <p:spPr>
          <a:xfrm>
            <a:off x="7941182" y="2284590"/>
            <a:ext cx="2705450" cy="939871"/>
          </a:xfrm>
        </p:spPr>
        <p:txBody>
          <a:bodyPr/>
          <a:lstStyle>
            <a:lvl1pPr marL="0" indent="0">
              <a:buNone/>
              <a:defRPr sz="1600" b="0">
                <a:solidFill>
                  <a:schemeClr val="bg1"/>
                </a:solidFill>
              </a:defRPr>
            </a:lvl1pPr>
            <a:lvl2pPr marL="0" indent="0">
              <a:buNone/>
              <a:defRPr sz="1600" b="0">
                <a:solidFill>
                  <a:schemeClr val="bg1"/>
                </a:solidFill>
              </a:defRPr>
            </a:lvl2pPr>
            <a:lvl3pPr marL="0" indent="0">
              <a:buNone/>
              <a:defRPr sz="1600" b="0">
                <a:solidFill>
                  <a:schemeClr val="bg1"/>
                </a:solidFill>
              </a:defRPr>
            </a:lvl3pPr>
            <a:lvl4pPr marL="0" indent="0">
              <a:buNone/>
              <a:defRPr sz="1600" b="0">
                <a:solidFill>
                  <a:schemeClr val="bg1"/>
                </a:solidFill>
              </a:defRPr>
            </a:lvl4pPr>
            <a:lvl5pPr marL="0" indent="0">
              <a:buNone/>
              <a:defRPr sz="1600" b="0">
                <a:solidFill>
                  <a:schemeClr val="bg1"/>
                </a:solidFill>
              </a:defRPr>
            </a:lvl5pPr>
          </a:lstStyle>
          <a:p>
            <a:pPr lvl="0"/>
            <a:r>
              <a:rPr lang="fr-FR" dirty="0"/>
              <a:t>Texte</a:t>
            </a:r>
          </a:p>
        </p:txBody>
      </p:sp>
      <p:sp>
        <p:nvSpPr>
          <p:cNvPr id="49" name="Espace réservé pour une image  12">
            <a:extLst>
              <a:ext uri="{FF2B5EF4-FFF2-40B4-BE49-F238E27FC236}">
                <a16:creationId xmlns:a16="http://schemas.microsoft.com/office/drawing/2014/main" id="{70FE3F43-E685-45DE-8C89-EDEDCCE4C352}"/>
              </a:ext>
            </a:extLst>
          </p:cNvPr>
          <p:cNvSpPr>
            <a:spLocks noGrp="1"/>
          </p:cNvSpPr>
          <p:nvPr>
            <p:ph type="pic" sz="quarter" idx="24" hasCustomPrompt="1"/>
          </p:nvPr>
        </p:nvSpPr>
        <p:spPr>
          <a:xfrm>
            <a:off x="8057296" y="3420403"/>
            <a:ext cx="447745" cy="437842"/>
          </a:xfrm>
          <a:solidFill>
            <a:schemeClr val="bg2"/>
          </a:solidFill>
        </p:spPr>
        <p:txBody>
          <a:bodyPr lIns="0" tIns="0" rIns="0" bIns="0" anchor="ctr"/>
          <a:lstStyle>
            <a:lvl1pPr marL="0" indent="0" algn="ctr">
              <a:buNone/>
              <a:defRPr sz="500" i="1"/>
            </a:lvl1pPr>
          </a:lstStyle>
          <a:p>
            <a:r>
              <a:rPr lang="fr-FR" dirty="0"/>
              <a:t>logo</a:t>
            </a:r>
          </a:p>
        </p:txBody>
      </p:sp>
      <p:sp>
        <p:nvSpPr>
          <p:cNvPr id="29" name="ZoneTexte 28">
            <a:extLst>
              <a:ext uri="{FF2B5EF4-FFF2-40B4-BE49-F238E27FC236}">
                <a16:creationId xmlns:a16="http://schemas.microsoft.com/office/drawing/2014/main" id="{2BCD14D1-B4DF-4AB5-A7F0-0C3B0F89B1D6}"/>
              </a:ext>
            </a:extLst>
          </p:cNvPr>
          <p:cNvSpPr txBox="1"/>
          <p:nvPr userDrawn="1"/>
        </p:nvSpPr>
        <p:spPr>
          <a:xfrm>
            <a:off x="5091013" y="4965698"/>
            <a:ext cx="3119926" cy="261610"/>
          </a:xfrm>
          <a:prstGeom prst="rect">
            <a:avLst/>
          </a:prstGeom>
          <a:noFill/>
        </p:spPr>
        <p:txBody>
          <a:bodyPr wrap="square">
            <a:spAutoFit/>
          </a:bodyPr>
          <a:lstStyle/>
          <a:p>
            <a:r>
              <a:rPr lang="fr-FR" sz="1100" b="0" i="0" u="none" strike="noStrike" baseline="0" dirty="0">
                <a:solidFill>
                  <a:schemeClr val="bg1"/>
                </a:solidFill>
                <a:latin typeface="Arial" panose="020B0604020202020204" pitchFamily="34" charset="0"/>
              </a:rPr>
              <a:t>Etude réalisée avec le soutien de l’OPCO Atlas</a:t>
            </a:r>
            <a:endParaRPr lang="fr-FR" sz="1100" dirty="0">
              <a:solidFill>
                <a:schemeClr val="bg1"/>
              </a:solidFill>
            </a:endParaRPr>
          </a:p>
        </p:txBody>
      </p:sp>
      <p:pic>
        <p:nvPicPr>
          <p:cNvPr id="30" name="Image 29" descr="Une image contenant texte, clipart&#10;&#10;Description générée automatiquement">
            <a:extLst>
              <a:ext uri="{FF2B5EF4-FFF2-40B4-BE49-F238E27FC236}">
                <a16:creationId xmlns:a16="http://schemas.microsoft.com/office/drawing/2014/main" id="{7C1E5E16-8A61-4C74-94DF-2E7898299485}"/>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194124" y="5227308"/>
            <a:ext cx="1151069" cy="375491"/>
          </a:xfrm>
          <a:prstGeom prst="rect">
            <a:avLst/>
          </a:prstGeom>
        </p:spPr>
      </p:pic>
    </p:spTree>
    <p:extLst>
      <p:ext uri="{BB962C8B-B14F-4D97-AF65-F5344CB8AC3E}">
        <p14:creationId xmlns:p14="http://schemas.microsoft.com/office/powerpoint/2010/main" val="13272418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B38F25-5C29-4A8F-B315-87CECF80CBBD}"/>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441F531-7BD5-4A6C-ABF6-B1435F2C83D8}"/>
              </a:ext>
            </a:extLst>
          </p:cNvPr>
          <p:cNvSpPr>
            <a:spLocks noGrp="1"/>
          </p:cNvSpPr>
          <p:nvPr>
            <p:ph type="title" hasCustomPrompt="1"/>
          </p:nvPr>
        </p:nvSpPr>
        <p:spPr>
          <a:xfrm>
            <a:off x="341461" y="205718"/>
            <a:ext cx="7726213" cy="360000"/>
          </a:xfrm>
        </p:spPr>
        <p:txBody>
          <a:bodyPr>
            <a:noAutofit/>
          </a:bodyPr>
          <a:lstStyle>
            <a:lvl1pPr>
              <a:defRPr b="1">
                <a:solidFill>
                  <a:schemeClr val="bg1"/>
                </a:solidFill>
              </a:defRPr>
            </a:lvl1pPr>
          </a:lstStyle>
          <a:p>
            <a:r>
              <a:rPr lang="fr-FR"/>
              <a:t>sommaire</a:t>
            </a:r>
          </a:p>
        </p:txBody>
      </p:sp>
      <p:sp>
        <p:nvSpPr>
          <p:cNvPr id="3" name="Espace réservé du contenu 2">
            <a:extLst>
              <a:ext uri="{FF2B5EF4-FFF2-40B4-BE49-F238E27FC236}">
                <a16:creationId xmlns:a16="http://schemas.microsoft.com/office/drawing/2014/main" id="{CCDE8BB0-3971-46EE-A3B3-7F77F1B60DA4}"/>
              </a:ext>
            </a:extLst>
          </p:cNvPr>
          <p:cNvSpPr>
            <a:spLocks noGrp="1"/>
          </p:cNvSpPr>
          <p:nvPr>
            <p:ph idx="1" hasCustomPrompt="1"/>
          </p:nvPr>
        </p:nvSpPr>
        <p:spPr>
          <a:xfrm>
            <a:off x="6955123" y="830574"/>
            <a:ext cx="4763124" cy="5315534"/>
          </a:xfrm>
        </p:spPr>
        <p:txBody>
          <a:bodyPr/>
          <a:lstStyle>
            <a:lvl1pPr marL="361950" indent="-361950">
              <a:spcBef>
                <a:spcPts val="600"/>
              </a:spcBef>
              <a:buFont typeface="+mj-lt"/>
              <a:buAutoNum type="arabicPeriod"/>
              <a:defRPr cap="all" baseline="0">
                <a:solidFill>
                  <a:schemeClr val="bg1"/>
                </a:solidFill>
              </a:defRPr>
            </a:lvl1pPr>
            <a:lvl2pPr marL="361950" indent="-361950">
              <a:buFont typeface="+mj-lt"/>
              <a:buAutoNum type="alphaUcPeriod"/>
              <a:defRPr cap="all" baseline="0">
                <a:solidFill>
                  <a:schemeClr val="bg1"/>
                </a:solidFill>
              </a:defRPr>
            </a:lvl2pPr>
            <a:lvl3pPr marL="712788" indent="-350838">
              <a:buFont typeface="+mj-lt"/>
              <a:buAutoNum type="alphaLcPeriod"/>
              <a:defRPr sz="2400">
                <a:solidFill>
                  <a:schemeClr val="bg1"/>
                </a:solidFill>
              </a:defRPr>
            </a:lvl3pPr>
            <a:lvl4pPr marL="712788" indent="-169863">
              <a:defRPr sz="1400">
                <a:solidFill>
                  <a:schemeClr val="bg1"/>
                </a:solidFill>
              </a:defRPr>
            </a:lvl4pPr>
            <a:lvl5pPr marL="893763" indent="-180975">
              <a:defRPr sz="1400">
                <a:solidFill>
                  <a:schemeClr val="bg1"/>
                </a:solidFill>
              </a:defRPr>
            </a:lvl5pPr>
          </a:lstStyle>
          <a:p>
            <a:pPr lvl="0"/>
            <a:r>
              <a:rPr lang="fr-FR"/>
              <a:t>TITRE DE PARTIE</a:t>
            </a:r>
          </a:p>
          <a:p>
            <a:pPr lvl="1"/>
            <a:r>
              <a:rPr lang="fr-FR"/>
              <a:t>titre de sous-partie</a:t>
            </a:r>
          </a:p>
          <a:p>
            <a:pPr lvl="2"/>
            <a:r>
              <a:rPr lang="fr-FR"/>
              <a:t>Titre de chapitre</a:t>
            </a:r>
          </a:p>
          <a:p>
            <a:pPr lvl="3"/>
            <a:r>
              <a:rPr lang="fr-FR"/>
              <a:t>Intertitre</a:t>
            </a:r>
          </a:p>
          <a:p>
            <a:pPr lvl="4"/>
            <a:r>
              <a:rPr lang="fr-FR"/>
              <a:t>Titre de paragraphe</a:t>
            </a:r>
          </a:p>
        </p:txBody>
      </p:sp>
      <p:sp>
        <p:nvSpPr>
          <p:cNvPr id="5" name="Espace réservé du pied de page 4">
            <a:extLst>
              <a:ext uri="{FF2B5EF4-FFF2-40B4-BE49-F238E27FC236}">
                <a16:creationId xmlns:a16="http://schemas.microsoft.com/office/drawing/2014/main" id="{D8766CD5-A973-4097-85E4-6DFA0D5A612E}"/>
              </a:ext>
            </a:extLst>
          </p:cNvPr>
          <p:cNvSpPr>
            <a:spLocks noGrp="1"/>
          </p:cNvSpPr>
          <p:nvPr>
            <p:ph type="ftr" sz="quarter" idx="11"/>
          </p:nvPr>
        </p:nvSpPr>
        <p:spPr>
          <a:xfrm>
            <a:off x="366513" y="6258088"/>
            <a:ext cx="7399085" cy="365125"/>
          </a:xfrm>
          <a:prstGeom prst="rect">
            <a:avLst/>
          </a:prstGeom>
        </p:spPr>
        <p:txBody>
          <a:bodyPr/>
          <a:lstStyle>
            <a:lvl1pPr>
              <a:defRPr lang="fr-FR" sz="750" kern="1200" dirty="0" smtClean="0">
                <a:solidFill>
                  <a:srgbClr val="5C5E75"/>
                </a:solidFill>
                <a:latin typeface="+mn-lt"/>
                <a:ea typeface="+mn-ea"/>
                <a:cs typeface="+mn-cs"/>
              </a:defRPr>
            </a:lvl1pPr>
          </a:lstStyle>
          <a:p>
            <a:r>
              <a:rPr lang="fr-FR"/>
              <a:t>KYU pour l’OPIIEC – 2022</a:t>
            </a:r>
          </a:p>
          <a:p>
            <a:r>
              <a:rPr lang="fr-FR"/>
              <a:t>Formations et compétences sur les systèmes embarqués </a:t>
            </a:r>
          </a:p>
        </p:txBody>
      </p:sp>
      <p:cxnSp>
        <p:nvCxnSpPr>
          <p:cNvPr id="12" name="Connecteur droit 11">
            <a:extLst>
              <a:ext uri="{FF2B5EF4-FFF2-40B4-BE49-F238E27FC236}">
                <a16:creationId xmlns:a16="http://schemas.microsoft.com/office/drawing/2014/main" id="{25A72A87-ABA5-40B0-A3D2-E320561A61BE}"/>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ZoneTexte 13">
            <a:hlinkClick r:id="" action="ppaction://hlinkshowjump?jump=firstslide"/>
            <a:extLst>
              <a:ext uri="{FF2B5EF4-FFF2-40B4-BE49-F238E27FC236}">
                <a16:creationId xmlns:a16="http://schemas.microsoft.com/office/drawing/2014/main" id="{E0B902CC-881A-49F3-BE88-D6AE4EBF60E8}"/>
              </a:ext>
            </a:extLst>
          </p:cNvPr>
          <p:cNvSpPr txBox="1"/>
          <p:nvPr userDrawn="1"/>
        </p:nvSpPr>
        <p:spPr>
          <a:xfrm>
            <a:off x="366513" y="5854383"/>
            <a:ext cx="4043415" cy="253916"/>
          </a:xfrm>
          <a:prstGeom prst="rect">
            <a:avLst/>
          </a:prstGeom>
          <a:noFill/>
        </p:spPr>
        <p:txBody>
          <a:bodyPr wrap="none" rtlCol="0" anchor="t">
            <a:spAutoFit/>
          </a:bodyPr>
          <a:lstStyle/>
          <a:p>
            <a:r>
              <a:rPr lang="fr-FR" sz="1050" b="1" spc="-20" baseline="0">
                <a:solidFill>
                  <a:schemeClr val="bg1"/>
                </a:solidFill>
                <a:latin typeface="+mj-lt"/>
                <a:cs typeface="Arial" panose="020B0604020202020204" pitchFamily="34" charset="0"/>
              </a:rPr>
              <a:t>→</a:t>
            </a:r>
            <a:r>
              <a:rPr lang="fr-FR" sz="1050" b="0" spc="-20" baseline="0">
                <a:solidFill>
                  <a:schemeClr val="bg1"/>
                </a:solidFill>
                <a:latin typeface="+mj-lt"/>
                <a:cs typeface="Arial" panose="020B0604020202020204" pitchFamily="34" charset="0"/>
              </a:rPr>
              <a:t> </a:t>
            </a:r>
            <a:r>
              <a:rPr lang="fr-FR" sz="1050" b="0" spc="-20" baseline="0">
                <a:solidFill>
                  <a:schemeClr val="bg1"/>
                </a:solidFill>
                <a:latin typeface="+mj-lt"/>
              </a:rPr>
              <a:t>Cliquez sur le titre de votre choix pour vous y rendre directement</a:t>
            </a:r>
          </a:p>
        </p:txBody>
      </p:sp>
      <p:grpSp>
        <p:nvGrpSpPr>
          <p:cNvPr id="23" name="Groupe 22">
            <a:extLst>
              <a:ext uri="{FF2B5EF4-FFF2-40B4-BE49-F238E27FC236}">
                <a16:creationId xmlns:a16="http://schemas.microsoft.com/office/drawing/2014/main" id="{354FB34B-D81B-41BF-B267-9024B6269B5F}"/>
              </a:ext>
            </a:extLst>
          </p:cNvPr>
          <p:cNvGrpSpPr/>
          <p:nvPr userDrawn="1"/>
        </p:nvGrpSpPr>
        <p:grpSpPr>
          <a:xfrm>
            <a:off x="0" y="944480"/>
            <a:ext cx="4246275" cy="1044000"/>
            <a:chOff x="0" y="944480"/>
            <a:chExt cx="4246275" cy="1044000"/>
          </a:xfrm>
        </p:grpSpPr>
        <p:sp>
          <p:nvSpPr>
            <p:cNvPr id="15" name="Rectangle 14">
              <a:extLst>
                <a:ext uri="{FF2B5EF4-FFF2-40B4-BE49-F238E27FC236}">
                  <a16:creationId xmlns:a16="http://schemas.microsoft.com/office/drawing/2014/main" id="{46427B12-56F2-4DE5-AE0D-83C4E3CC0013}"/>
                </a:ext>
              </a:extLst>
            </p:cNvPr>
            <p:cNvSpPr/>
            <p:nvPr userDrawn="1"/>
          </p:nvSpPr>
          <p:spPr>
            <a:xfrm>
              <a:off x="0" y="944480"/>
              <a:ext cx="3724275"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30637D12-4323-454A-BBAE-BD97AE4A5CB0}"/>
                </a:ext>
              </a:extLst>
            </p:cNvPr>
            <p:cNvSpPr/>
            <p:nvPr userDrawn="1"/>
          </p:nvSpPr>
          <p:spPr>
            <a:xfrm>
              <a:off x="3202275" y="944480"/>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 23">
            <a:extLst>
              <a:ext uri="{FF2B5EF4-FFF2-40B4-BE49-F238E27FC236}">
                <a16:creationId xmlns:a16="http://schemas.microsoft.com/office/drawing/2014/main" id="{EA35F164-04D7-4DE5-95A3-1B8444EF5A19}"/>
              </a:ext>
            </a:extLst>
          </p:cNvPr>
          <p:cNvGrpSpPr/>
          <p:nvPr userDrawn="1"/>
        </p:nvGrpSpPr>
        <p:grpSpPr>
          <a:xfrm>
            <a:off x="-1" y="1978952"/>
            <a:ext cx="6227475" cy="1044000"/>
            <a:chOff x="-1" y="1978952"/>
            <a:chExt cx="6227475" cy="1044000"/>
          </a:xfrm>
        </p:grpSpPr>
        <p:sp>
          <p:nvSpPr>
            <p:cNvPr id="16" name="Rectangle 15">
              <a:extLst>
                <a:ext uri="{FF2B5EF4-FFF2-40B4-BE49-F238E27FC236}">
                  <a16:creationId xmlns:a16="http://schemas.microsoft.com/office/drawing/2014/main" id="{7838EEEB-1F0A-4CAD-BBDC-56F9B9B89245}"/>
                </a:ext>
              </a:extLst>
            </p:cNvPr>
            <p:cNvSpPr/>
            <p:nvPr userDrawn="1"/>
          </p:nvSpPr>
          <p:spPr>
            <a:xfrm>
              <a:off x="-1" y="1978952"/>
              <a:ext cx="5705475" cy="10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04BF10AB-5E62-4A77-8254-72BE0F473E4E}"/>
                </a:ext>
              </a:extLst>
            </p:cNvPr>
            <p:cNvSpPr/>
            <p:nvPr userDrawn="1"/>
          </p:nvSpPr>
          <p:spPr>
            <a:xfrm>
              <a:off x="5183474" y="1978952"/>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7B2C7461-3839-4A0D-AE86-8A79B9D6CDB1}"/>
              </a:ext>
            </a:extLst>
          </p:cNvPr>
          <p:cNvGrpSpPr/>
          <p:nvPr userDrawn="1"/>
        </p:nvGrpSpPr>
        <p:grpSpPr>
          <a:xfrm>
            <a:off x="0" y="3018188"/>
            <a:ext cx="3608099" cy="1044000"/>
            <a:chOff x="0" y="3018188"/>
            <a:chExt cx="3608099" cy="1044000"/>
          </a:xfrm>
        </p:grpSpPr>
        <p:sp>
          <p:nvSpPr>
            <p:cNvPr id="17" name="Rectangle 16">
              <a:extLst>
                <a:ext uri="{FF2B5EF4-FFF2-40B4-BE49-F238E27FC236}">
                  <a16:creationId xmlns:a16="http://schemas.microsoft.com/office/drawing/2014/main" id="{87D962E0-CFEC-4F96-8F0F-6F2781973692}"/>
                </a:ext>
              </a:extLst>
            </p:cNvPr>
            <p:cNvSpPr/>
            <p:nvPr userDrawn="1"/>
          </p:nvSpPr>
          <p:spPr>
            <a:xfrm>
              <a:off x="0" y="3018188"/>
              <a:ext cx="3086100"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A504B39B-04AD-4170-B6D9-F5D97BD2E0ED}"/>
                </a:ext>
              </a:extLst>
            </p:cNvPr>
            <p:cNvSpPr/>
            <p:nvPr userDrawn="1"/>
          </p:nvSpPr>
          <p:spPr>
            <a:xfrm>
              <a:off x="2564099" y="3018188"/>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31149202-901C-4970-AB4E-3E5282BD35C9}"/>
              </a:ext>
            </a:extLst>
          </p:cNvPr>
          <p:cNvGrpSpPr/>
          <p:nvPr userDrawn="1"/>
        </p:nvGrpSpPr>
        <p:grpSpPr>
          <a:xfrm>
            <a:off x="-1" y="4057424"/>
            <a:ext cx="6694200" cy="1044000"/>
            <a:chOff x="-1" y="4057424"/>
            <a:chExt cx="6694200" cy="1044000"/>
          </a:xfrm>
        </p:grpSpPr>
        <p:sp>
          <p:nvSpPr>
            <p:cNvPr id="18" name="Rectangle 17">
              <a:extLst>
                <a:ext uri="{FF2B5EF4-FFF2-40B4-BE49-F238E27FC236}">
                  <a16:creationId xmlns:a16="http://schemas.microsoft.com/office/drawing/2014/main" id="{0324BAB7-D4FA-4C47-8484-B5E2C74A958B}"/>
                </a:ext>
              </a:extLst>
            </p:cNvPr>
            <p:cNvSpPr/>
            <p:nvPr userDrawn="1"/>
          </p:nvSpPr>
          <p:spPr>
            <a:xfrm>
              <a:off x="-1" y="4057424"/>
              <a:ext cx="6172201" cy="10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3B489B18-37A3-453F-B378-8D5BF2D7A983}"/>
                </a:ext>
              </a:extLst>
            </p:cNvPr>
            <p:cNvSpPr/>
            <p:nvPr userDrawn="1"/>
          </p:nvSpPr>
          <p:spPr>
            <a:xfrm>
              <a:off x="5650199" y="4057424"/>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A99DDCBA-E0EB-4509-9098-AE75E57D9F5A}"/>
              </a:ext>
            </a:extLst>
          </p:cNvPr>
          <p:cNvGrpSpPr/>
          <p:nvPr userDrawn="1"/>
        </p:nvGrpSpPr>
        <p:grpSpPr>
          <a:xfrm>
            <a:off x="10666180" y="6267035"/>
            <a:ext cx="1073965" cy="314217"/>
            <a:chOff x="10666180" y="6267035"/>
            <a:chExt cx="1073965" cy="314217"/>
          </a:xfrm>
        </p:grpSpPr>
        <p:sp>
          <p:nvSpPr>
            <p:cNvPr id="31" name="Forme libre : forme 30">
              <a:extLst>
                <a:ext uri="{FF2B5EF4-FFF2-40B4-BE49-F238E27FC236}">
                  <a16:creationId xmlns:a16="http://schemas.microsoft.com/office/drawing/2014/main" id="{E33D9270-7C21-4E2C-91C1-34FC575E0E47}"/>
                </a:ext>
              </a:extLst>
            </p:cNvPr>
            <p:cNvSpPr/>
            <p:nvPr/>
          </p:nvSpPr>
          <p:spPr>
            <a:xfrm>
              <a:off x="10666180" y="6267035"/>
              <a:ext cx="314234" cy="314217"/>
            </a:xfrm>
            <a:custGeom>
              <a:avLst/>
              <a:gdLst>
                <a:gd name="connsiteX0" fmla="*/ 366245 w 732490"/>
                <a:gd name="connsiteY0" fmla="*/ 732449 h 732449"/>
                <a:gd name="connsiteX1" fmla="*/ 0 w 732490"/>
                <a:gd name="connsiteY1" fmla="*/ 366204 h 732449"/>
                <a:gd name="connsiteX2" fmla="*/ 25579 w 732490"/>
                <a:gd name="connsiteY2" fmla="*/ 231435 h 732449"/>
                <a:gd name="connsiteX3" fmla="*/ 56771 w 732490"/>
                <a:gd name="connsiteY3" fmla="*/ 217933 h 732449"/>
                <a:gd name="connsiteX4" fmla="*/ 70272 w 732490"/>
                <a:gd name="connsiteY4" fmla="*/ 249125 h 732449"/>
                <a:gd name="connsiteX5" fmla="*/ 48068 w 732490"/>
                <a:gd name="connsiteY5" fmla="*/ 366204 h 732449"/>
                <a:gd name="connsiteX6" fmla="*/ 366205 w 732490"/>
                <a:gd name="connsiteY6" fmla="*/ 684341 h 732449"/>
                <a:gd name="connsiteX7" fmla="*/ 684341 w 732490"/>
                <a:gd name="connsiteY7" fmla="*/ 366204 h 732449"/>
                <a:gd name="connsiteX8" fmla="*/ 366205 w 732490"/>
                <a:gd name="connsiteY8" fmla="*/ 48068 h 732449"/>
                <a:gd name="connsiteX9" fmla="*/ 342170 w 732490"/>
                <a:gd name="connsiteY9" fmla="*/ 24034 h 732449"/>
                <a:gd name="connsiteX10" fmla="*/ 366245 w 732490"/>
                <a:gd name="connsiteY10" fmla="*/ 0 h 732449"/>
                <a:gd name="connsiteX11" fmla="*/ 732490 w 732490"/>
                <a:gd name="connsiteY11" fmla="*/ 366204 h 732449"/>
                <a:gd name="connsiteX12" fmla="*/ 366245 w 732490"/>
                <a:gd name="connsiteY12" fmla="*/ 732449 h 73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490" h="732449">
                  <a:moveTo>
                    <a:pt x="366245" y="732449"/>
                  </a:moveTo>
                  <a:cubicBezTo>
                    <a:pt x="164294" y="732449"/>
                    <a:pt x="0" y="568156"/>
                    <a:pt x="0" y="366204"/>
                  </a:cubicBezTo>
                  <a:cubicBezTo>
                    <a:pt x="0" y="319682"/>
                    <a:pt x="8621" y="274338"/>
                    <a:pt x="25579" y="231435"/>
                  </a:cubicBezTo>
                  <a:cubicBezTo>
                    <a:pt x="30459" y="219072"/>
                    <a:pt x="44449" y="213053"/>
                    <a:pt x="56771" y="217933"/>
                  </a:cubicBezTo>
                  <a:cubicBezTo>
                    <a:pt x="69134" y="222813"/>
                    <a:pt x="75152" y="236803"/>
                    <a:pt x="70272" y="249125"/>
                  </a:cubicBezTo>
                  <a:cubicBezTo>
                    <a:pt x="55510" y="286375"/>
                    <a:pt x="48068" y="325782"/>
                    <a:pt x="48068" y="366204"/>
                  </a:cubicBezTo>
                  <a:cubicBezTo>
                    <a:pt x="48068" y="541641"/>
                    <a:pt x="190768" y="684341"/>
                    <a:pt x="366205" y="684341"/>
                  </a:cubicBezTo>
                  <a:cubicBezTo>
                    <a:pt x="541641" y="684341"/>
                    <a:pt x="684341" y="541641"/>
                    <a:pt x="684341" y="366204"/>
                  </a:cubicBezTo>
                  <a:cubicBezTo>
                    <a:pt x="684341" y="190768"/>
                    <a:pt x="541641" y="48068"/>
                    <a:pt x="366205" y="48068"/>
                  </a:cubicBezTo>
                  <a:cubicBezTo>
                    <a:pt x="352907" y="48068"/>
                    <a:pt x="342170" y="37291"/>
                    <a:pt x="342170" y="24034"/>
                  </a:cubicBezTo>
                  <a:cubicBezTo>
                    <a:pt x="342170" y="10777"/>
                    <a:pt x="352947" y="0"/>
                    <a:pt x="366245" y="0"/>
                  </a:cubicBezTo>
                  <a:cubicBezTo>
                    <a:pt x="568197" y="0"/>
                    <a:pt x="732490" y="164294"/>
                    <a:pt x="732490" y="366204"/>
                  </a:cubicBezTo>
                  <a:cubicBezTo>
                    <a:pt x="732450" y="568156"/>
                    <a:pt x="568156" y="732449"/>
                    <a:pt x="366245" y="732449"/>
                  </a:cubicBezTo>
                  <a:close/>
                </a:path>
              </a:pathLst>
            </a:custGeom>
            <a:solidFill>
              <a:srgbClr val="755490"/>
            </a:solidFill>
            <a:ln w="4067"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FF59E589-D6AB-4DF5-A5B6-B8A1576B8F6F}"/>
                </a:ext>
              </a:extLst>
            </p:cNvPr>
            <p:cNvSpPr/>
            <p:nvPr/>
          </p:nvSpPr>
          <p:spPr>
            <a:xfrm>
              <a:off x="10686766" y="6287621"/>
              <a:ext cx="273027" cy="273027"/>
            </a:xfrm>
            <a:custGeom>
              <a:avLst/>
              <a:gdLst>
                <a:gd name="connsiteX0" fmla="*/ 318218 w 636435"/>
                <a:gd name="connsiteY0" fmla="*/ 636435 h 636435"/>
                <a:gd name="connsiteX1" fmla="*/ 0 w 636435"/>
                <a:gd name="connsiteY1" fmla="*/ 318218 h 636435"/>
                <a:gd name="connsiteX2" fmla="*/ 83164 w 636435"/>
                <a:gd name="connsiteY2" fmla="*/ 103741 h 636435"/>
                <a:gd name="connsiteX3" fmla="*/ 117120 w 636435"/>
                <a:gd name="connsiteY3" fmla="*/ 102196 h 636435"/>
                <a:gd name="connsiteX4" fmla="*/ 118666 w 636435"/>
                <a:gd name="connsiteY4" fmla="*/ 136152 h 636435"/>
                <a:gd name="connsiteX5" fmla="*/ 48109 w 636435"/>
                <a:gd name="connsiteY5" fmla="*/ 318218 h 636435"/>
                <a:gd name="connsiteX6" fmla="*/ 318218 w 636435"/>
                <a:gd name="connsiteY6" fmla="*/ 588326 h 636435"/>
                <a:gd name="connsiteX7" fmla="*/ 588327 w 636435"/>
                <a:gd name="connsiteY7" fmla="*/ 318218 h 636435"/>
                <a:gd name="connsiteX8" fmla="*/ 318218 w 636435"/>
                <a:gd name="connsiteY8" fmla="*/ 48068 h 636435"/>
                <a:gd name="connsiteX9" fmla="*/ 294184 w 636435"/>
                <a:gd name="connsiteY9" fmla="*/ 24034 h 636435"/>
                <a:gd name="connsiteX10" fmla="*/ 318218 w 636435"/>
                <a:gd name="connsiteY10" fmla="*/ 0 h 636435"/>
                <a:gd name="connsiteX11" fmla="*/ 636435 w 636435"/>
                <a:gd name="connsiteY11" fmla="*/ 318218 h 636435"/>
                <a:gd name="connsiteX12" fmla="*/ 318218 w 636435"/>
                <a:gd name="connsiteY12" fmla="*/ 636435 h 6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435" h="636435">
                  <a:moveTo>
                    <a:pt x="318218" y="636435"/>
                  </a:moveTo>
                  <a:cubicBezTo>
                    <a:pt x="142740" y="636435"/>
                    <a:pt x="0" y="493695"/>
                    <a:pt x="0" y="318218"/>
                  </a:cubicBezTo>
                  <a:cubicBezTo>
                    <a:pt x="0" y="238633"/>
                    <a:pt x="29524" y="162464"/>
                    <a:pt x="83164" y="103741"/>
                  </a:cubicBezTo>
                  <a:cubicBezTo>
                    <a:pt x="92110" y="93940"/>
                    <a:pt x="107320" y="93249"/>
                    <a:pt x="117120" y="102196"/>
                  </a:cubicBezTo>
                  <a:cubicBezTo>
                    <a:pt x="126921" y="111142"/>
                    <a:pt x="127612" y="126352"/>
                    <a:pt x="118666" y="136152"/>
                  </a:cubicBezTo>
                  <a:cubicBezTo>
                    <a:pt x="73160" y="186010"/>
                    <a:pt x="48109" y="250670"/>
                    <a:pt x="48109" y="318218"/>
                  </a:cubicBezTo>
                  <a:cubicBezTo>
                    <a:pt x="48109" y="467180"/>
                    <a:pt x="169296" y="588326"/>
                    <a:pt x="318218" y="588326"/>
                  </a:cubicBezTo>
                  <a:cubicBezTo>
                    <a:pt x="467140" y="588326"/>
                    <a:pt x="588327" y="467139"/>
                    <a:pt x="588327" y="318218"/>
                  </a:cubicBezTo>
                  <a:cubicBezTo>
                    <a:pt x="588327" y="169296"/>
                    <a:pt x="467140" y="48068"/>
                    <a:pt x="318218" y="48068"/>
                  </a:cubicBezTo>
                  <a:cubicBezTo>
                    <a:pt x="304920" y="48068"/>
                    <a:pt x="294184" y="37291"/>
                    <a:pt x="294184" y="24034"/>
                  </a:cubicBezTo>
                  <a:cubicBezTo>
                    <a:pt x="294184" y="10777"/>
                    <a:pt x="304960" y="0"/>
                    <a:pt x="318218" y="0"/>
                  </a:cubicBezTo>
                  <a:cubicBezTo>
                    <a:pt x="493695" y="0"/>
                    <a:pt x="636435" y="142740"/>
                    <a:pt x="636435" y="318218"/>
                  </a:cubicBezTo>
                  <a:cubicBezTo>
                    <a:pt x="636435" y="493695"/>
                    <a:pt x="493695" y="636435"/>
                    <a:pt x="318218" y="636435"/>
                  </a:cubicBezTo>
                  <a:close/>
                </a:path>
              </a:pathLst>
            </a:custGeom>
            <a:solidFill>
              <a:srgbClr val="BA3837"/>
            </a:solidFill>
            <a:ln w="4067"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FD01E1F4-3E14-47EB-8E87-E0002C087811}"/>
                </a:ext>
              </a:extLst>
            </p:cNvPr>
            <p:cNvSpPr/>
            <p:nvPr/>
          </p:nvSpPr>
          <p:spPr>
            <a:xfrm>
              <a:off x="10707247" y="6308102"/>
              <a:ext cx="232082" cy="232082"/>
            </a:xfrm>
            <a:custGeom>
              <a:avLst/>
              <a:gdLst>
                <a:gd name="connsiteX0" fmla="*/ 270516 w 540990"/>
                <a:gd name="connsiteY0" fmla="*/ 540990 h 540990"/>
                <a:gd name="connsiteX1" fmla="*/ 0 w 540990"/>
                <a:gd name="connsiteY1" fmla="*/ 270475 h 540990"/>
                <a:gd name="connsiteX2" fmla="*/ 124481 w 540990"/>
                <a:gd name="connsiteY2" fmla="*/ 42741 h 540990"/>
                <a:gd name="connsiteX3" fmla="*/ 157706 w 540990"/>
                <a:gd name="connsiteY3" fmla="*/ 49979 h 540990"/>
                <a:gd name="connsiteX4" fmla="*/ 150467 w 540990"/>
                <a:gd name="connsiteY4" fmla="*/ 83204 h 540990"/>
                <a:gd name="connsiteX5" fmla="*/ 48068 w 540990"/>
                <a:gd name="connsiteY5" fmla="*/ 270475 h 540990"/>
                <a:gd name="connsiteX6" fmla="*/ 270475 w 540990"/>
                <a:gd name="connsiteY6" fmla="*/ 492881 h 540990"/>
                <a:gd name="connsiteX7" fmla="*/ 492882 w 540990"/>
                <a:gd name="connsiteY7" fmla="*/ 270475 h 540990"/>
                <a:gd name="connsiteX8" fmla="*/ 270475 w 540990"/>
                <a:gd name="connsiteY8" fmla="*/ 48068 h 540990"/>
                <a:gd name="connsiteX9" fmla="*/ 246441 w 540990"/>
                <a:gd name="connsiteY9" fmla="*/ 24034 h 540990"/>
                <a:gd name="connsiteX10" fmla="*/ 270475 w 540990"/>
                <a:gd name="connsiteY10" fmla="*/ 0 h 540990"/>
                <a:gd name="connsiteX11" fmla="*/ 540991 w 540990"/>
                <a:gd name="connsiteY11" fmla="*/ 270515 h 540990"/>
                <a:gd name="connsiteX12" fmla="*/ 270516 w 540990"/>
                <a:gd name="connsiteY12" fmla="*/ 540990 h 5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990" h="540990">
                  <a:moveTo>
                    <a:pt x="270516" y="540990"/>
                  </a:moveTo>
                  <a:cubicBezTo>
                    <a:pt x="121350" y="540990"/>
                    <a:pt x="0" y="419641"/>
                    <a:pt x="0" y="270475"/>
                  </a:cubicBezTo>
                  <a:cubicBezTo>
                    <a:pt x="0" y="177917"/>
                    <a:pt x="46523" y="92802"/>
                    <a:pt x="124481" y="42741"/>
                  </a:cubicBezTo>
                  <a:cubicBezTo>
                    <a:pt x="135664" y="35583"/>
                    <a:pt x="150549" y="38796"/>
                    <a:pt x="157706" y="49979"/>
                  </a:cubicBezTo>
                  <a:cubicBezTo>
                    <a:pt x="164863" y="61163"/>
                    <a:pt x="161651" y="76006"/>
                    <a:pt x="150467" y="83204"/>
                  </a:cubicBezTo>
                  <a:cubicBezTo>
                    <a:pt x="86336" y="124400"/>
                    <a:pt x="48068" y="194387"/>
                    <a:pt x="48068" y="270475"/>
                  </a:cubicBezTo>
                  <a:cubicBezTo>
                    <a:pt x="48068" y="393126"/>
                    <a:pt x="147865" y="492881"/>
                    <a:pt x="270475" y="492881"/>
                  </a:cubicBezTo>
                  <a:cubicBezTo>
                    <a:pt x="393126" y="492881"/>
                    <a:pt x="492882" y="393126"/>
                    <a:pt x="492882" y="270475"/>
                  </a:cubicBezTo>
                  <a:cubicBezTo>
                    <a:pt x="492882" y="147824"/>
                    <a:pt x="393085" y="48068"/>
                    <a:pt x="270475" y="48068"/>
                  </a:cubicBezTo>
                  <a:cubicBezTo>
                    <a:pt x="257177" y="48068"/>
                    <a:pt x="246441" y="37291"/>
                    <a:pt x="246441" y="24034"/>
                  </a:cubicBezTo>
                  <a:cubicBezTo>
                    <a:pt x="246441" y="10777"/>
                    <a:pt x="257218" y="0"/>
                    <a:pt x="270475" y="0"/>
                  </a:cubicBezTo>
                  <a:cubicBezTo>
                    <a:pt x="419641" y="0"/>
                    <a:pt x="540991" y="121350"/>
                    <a:pt x="540991" y="270515"/>
                  </a:cubicBezTo>
                  <a:cubicBezTo>
                    <a:pt x="540991" y="419681"/>
                    <a:pt x="419641" y="540990"/>
                    <a:pt x="270516" y="540990"/>
                  </a:cubicBezTo>
                  <a:close/>
                </a:path>
              </a:pathLst>
            </a:custGeom>
            <a:solidFill>
              <a:srgbClr val="8A1F29"/>
            </a:solidFill>
            <a:ln w="4067"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ADF932D1-1642-4B88-94BD-04A03A96880F}"/>
                </a:ext>
              </a:extLst>
            </p:cNvPr>
            <p:cNvSpPr/>
            <p:nvPr/>
          </p:nvSpPr>
          <p:spPr>
            <a:xfrm>
              <a:off x="10727920" y="6328776"/>
              <a:ext cx="190752" cy="190753"/>
            </a:xfrm>
            <a:custGeom>
              <a:avLst/>
              <a:gdLst>
                <a:gd name="connsiteX0" fmla="*/ 222325 w 444650"/>
                <a:gd name="connsiteY0" fmla="*/ 444651 h 444650"/>
                <a:gd name="connsiteX1" fmla="*/ 0 w 444650"/>
                <a:gd name="connsiteY1" fmla="*/ 222325 h 444650"/>
                <a:gd name="connsiteX2" fmla="*/ 24034 w 444650"/>
                <a:gd name="connsiteY2" fmla="*/ 198291 h 444650"/>
                <a:gd name="connsiteX3" fmla="*/ 48068 w 444650"/>
                <a:gd name="connsiteY3" fmla="*/ 222325 h 444650"/>
                <a:gd name="connsiteX4" fmla="*/ 222325 w 444650"/>
                <a:gd name="connsiteY4" fmla="*/ 396582 h 444650"/>
                <a:gd name="connsiteX5" fmla="*/ 396583 w 444650"/>
                <a:gd name="connsiteY5" fmla="*/ 222325 h 444650"/>
                <a:gd name="connsiteX6" fmla="*/ 222325 w 444650"/>
                <a:gd name="connsiteY6" fmla="*/ 48068 h 444650"/>
                <a:gd name="connsiteX7" fmla="*/ 198291 w 444650"/>
                <a:gd name="connsiteY7" fmla="*/ 24034 h 444650"/>
                <a:gd name="connsiteX8" fmla="*/ 222325 w 444650"/>
                <a:gd name="connsiteY8" fmla="*/ 0 h 444650"/>
                <a:gd name="connsiteX9" fmla="*/ 444651 w 444650"/>
                <a:gd name="connsiteY9" fmla="*/ 222325 h 444650"/>
                <a:gd name="connsiteX10" fmla="*/ 222325 w 444650"/>
                <a:gd name="connsiteY10" fmla="*/ 444651 h 4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650" h="444650">
                  <a:moveTo>
                    <a:pt x="222325" y="444651"/>
                  </a:moveTo>
                  <a:cubicBezTo>
                    <a:pt x="99715" y="444651"/>
                    <a:pt x="0" y="344895"/>
                    <a:pt x="0" y="222325"/>
                  </a:cubicBezTo>
                  <a:cubicBezTo>
                    <a:pt x="0" y="209027"/>
                    <a:pt x="10777" y="198291"/>
                    <a:pt x="24034" y="198291"/>
                  </a:cubicBezTo>
                  <a:cubicBezTo>
                    <a:pt x="37291" y="198291"/>
                    <a:pt x="48068" y="209068"/>
                    <a:pt x="48068" y="222325"/>
                  </a:cubicBezTo>
                  <a:cubicBezTo>
                    <a:pt x="48068" y="318421"/>
                    <a:pt x="126230" y="396582"/>
                    <a:pt x="222325" y="396582"/>
                  </a:cubicBezTo>
                  <a:cubicBezTo>
                    <a:pt x="318421" y="396582"/>
                    <a:pt x="396583" y="318421"/>
                    <a:pt x="396583" y="222325"/>
                  </a:cubicBezTo>
                  <a:cubicBezTo>
                    <a:pt x="396583" y="126230"/>
                    <a:pt x="318421" y="48068"/>
                    <a:pt x="222325" y="48068"/>
                  </a:cubicBezTo>
                  <a:cubicBezTo>
                    <a:pt x="209027" y="48068"/>
                    <a:pt x="198291" y="37291"/>
                    <a:pt x="198291" y="24034"/>
                  </a:cubicBezTo>
                  <a:cubicBezTo>
                    <a:pt x="198291" y="10736"/>
                    <a:pt x="209068" y="0"/>
                    <a:pt x="222325" y="0"/>
                  </a:cubicBezTo>
                  <a:cubicBezTo>
                    <a:pt x="344936" y="0"/>
                    <a:pt x="444651" y="99756"/>
                    <a:pt x="444651" y="222325"/>
                  </a:cubicBezTo>
                  <a:cubicBezTo>
                    <a:pt x="444651" y="344895"/>
                    <a:pt x="344895" y="444651"/>
                    <a:pt x="222325" y="444651"/>
                  </a:cubicBezTo>
                  <a:close/>
                </a:path>
              </a:pathLst>
            </a:custGeom>
            <a:solidFill>
              <a:srgbClr val="DC911B"/>
            </a:solidFill>
            <a:ln w="4067" cap="flat">
              <a:noFill/>
              <a:prstDash val="solid"/>
              <a:miter/>
            </a:ln>
          </p:spPr>
          <p:txBody>
            <a:bodyPr rtlCol="0" anchor="ctr"/>
            <a:lstStyle/>
            <a:p>
              <a:endParaRPr lang="fr-FR"/>
            </a:p>
          </p:txBody>
        </p:sp>
        <p:sp>
          <p:nvSpPr>
            <p:cNvPr id="35" name="Forme libre : forme 34">
              <a:extLst>
                <a:ext uri="{FF2B5EF4-FFF2-40B4-BE49-F238E27FC236}">
                  <a16:creationId xmlns:a16="http://schemas.microsoft.com/office/drawing/2014/main" id="{DD9DC645-B88F-4218-A8ED-A4024B779C24}"/>
                </a:ext>
              </a:extLst>
            </p:cNvPr>
            <p:cNvSpPr/>
            <p:nvPr/>
          </p:nvSpPr>
          <p:spPr>
            <a:xfrm>
              <a:off x="11021586" y="6347495"/>
              <a:ext cx="718559" cy="152616"/>
            </a:xfrm>
            <a:custGeom>
              <a:avLst/>
              <a:gdLst>
                <a:gd name="connsiteX0" fmla="*/ 78934 w 1674984"/>
                <a:gd name="connsiteY0" fmla="*/ 177633 h 355753"/>
                <a:gd name="connsiteX1" fmla="*/ 177592 w 1674984"/>
                <a:gd name="connsiteY1" fmla="*/ 74136 h 355753"/>
                <a:gd name="connsiteX2" fmla="*/ 275762 w 1674984"/>
                <a:gd name="connsiteY2" fmla="*/ 177633 h 355753"/>
                <a:gd name="connsiteX3" fmla="*/ 177592 w 1674984"/>
                <a:gd name="connsiteY3" fmla="*/ 280641 h 355753"/>
                <a:gd name="connsiteX4" fmla="*/ 78934 w 1674984"/>
                <a:gd name="connsiteY4" fmla="*/ 177633 h 355753"/>
                <a:gd name="connsiteX5" fmla="*/ 0 w 1674984"/>
                <a:gd name="connsiteY5" fmla="*/ 178120 h 355753"/>
                <a:gd name="connsiteX6" fmla="*/ 177592 w 1674984"/>
                <a:gd name="connsiteY6" fmla="*/ 355753 h 355753"/>
                <a:gd name="connsiteX7" fmla="*/ 354696 w 1674984"/>
                <a:gd name="connsiteY7" fmla="*/ 178120 h 355753"/>
                <a:gd name="connsiteX8" fmla="*/ 177592 w 1674984"/>
                <a:gd name="connsiteY8" fmla="*/ 41 h 355753"/>
                <a:gd name="connsiteX9" fmla="*/ 0 w 1674984"/>
                <a:gd name="connsiteY9" fmla="*/ 178120 h 355753"/>
                <a:gd name="connsiteX10" fmla="*/ 500080 w 1674984"/>
                <a:gd name="connsiteY10" fmla="*/ 160308 h 355753"/>
                <a:gd name="connsiteX11" fmla="*/ 500080 w 1674984"/>
                <a:gd name="connsiteY11" fmla="*/ 73200 h 355753"/>
                <a:gd name="connsiteX12" fmla="*/ 544366 w 1674984"/>
                <a:gd name="connsiteY12" fmla="*/ 73200 h 355753"/>
                <a:gd name="connsiteX13" fmla="*/ 593003 w 1674984"/>
                <a:gd name="connsiteY13" fmla="*/ 116998 h 355753"/>
                <a:gd name="connsiteX14" fmla="*/ 544366 w 1674984"/>
                <a:gd name="connsiteY14" fmla="*/ 160308 h 355753"/>
                <a:gd name="connsiteX15" fmla="*/ 500080 w 1674984"/>
                <a:gd name="connsiteY15" fmla="*/ 160308 h 355753"/>
                <a:gd name="connsiteX16" fmla="*/ 552052 w 1674984"/>
                <a:gd name="connsiteY16" fmla="*/ 225782 h 355753"/>
                <a:gd name="connsiteX17" fmla="*/ 669010 w 1674984"/>
                <a:gd name="connsiteY17" fmla="*/ 116510 h 355753"/>
                <a:gd name="connsiteX18" fmla="*/ 552052 w 1674984"/>
                <a:gd name="connsiteY18" fmla="*/ 7239 h 355753"/>
                <a:gd name="connsiteX19" fmla="*/ 423545 w 1674984"/>
                <a:gd name="connsiteY19" fmla="*/ 7239 h 355753"/>
                <a:gd name="connsiteX20" fmla="*/ 423545 w 1674984"/>
                <a:gd name="connsiteY20" fmla="*/ 348514 h 355753"/>
                <a:gd name="connsiteX21" fmla="*/ 499592 w 1674984"/>
                <a:gd name="connsiteY21" fmla="*/ 348514 h 355753"/>
                <a:gd name="connsiteX22" fmla="*/ 499592 w 1674984"/>
                <a:gd name="connsiteY22" fmla="*/ 225782 h 355753"/>
                <a:gd name="connsiteX23" fmla="*/ 552052 w 1674984"/>
                <a:gd name="connsiteY23" fmla="*/ 225782 h 355753"/>
                <a:gd name="connsiteX24" fmla="*/ 807643 w 1674984"/>
                <a:gd name="connsiteY24" fmla="*/ 7239 h 355753"/>
                <a:gd name="connsiteX25" fmla="*/ 730620 w 1674984"/>
                <a:gd name="connsiteY25" fmla="*/ 7239 h 355753"/>
                <a:gd name="connsiteX26" fmla="*/ 730620 w 1674984"/>
                <a:gd name="connsiteY26" fmla="*/ 348474 h 355753"/>
                <a:gd name="connsiteX27" fmla="*/ 807643 w 1674984"/>
                <a:gd name="connsiteY27" fmla="*/ 348474 h 355753"/>
                <a:gd name="connsiteX28" fmla="*/ 807643 w 1674984"/>
                <a:gd name="connsiteY28" fmla="*/ 7239 h 355753"/>
                <a:gd name="connsiteX29" fmla="*/ 972750 w 1674984"/>
                <a:gd name="connsiteY29" fmla="*/ 7239 h 355753"/>
                <a:gd name="connsiteX30" fmla="*/ 895727 w 1674984"/>
                <a:gd name="connsiteY30" fmla="*/ 7239 h 355753"/>
                <a:gd name="connsiteX31" fmla="*/ 895727 w 1674984"/>
                <a:gd name="connsiteY31" fmla="*/ 348474 h 355753"/>
                <a:gd name="connsiteX32" fmla="*/ 972750 w 1674984"/>
                <a:gd name="connsiteY32" fmla="*/ 348474 h 355753"/>
                <a:gd name="connsiteX33" fmla="*/ 972750 w 1674984"/>
                <a:gd name="connsiteY33" fmla="*/ 7239 h 355753"/>
                <a:gd name="connsiteX34" fmla="*/ 1277385 w 1674984"/>
                <a:gd name="connsiteY34" fmla="*/ 348514 h 355753"/>
                <a:gd name="connsiteX35" fmla="*/ 1277385 w 1674984"/>
                <a:gd name="connsiteY35" fmla="*/ 276331 h 355753"/>
                <a:gd name="connsiteX36" fmla="*/ 1136840 w 1674984"/>
                <a:gd name="connsiteY36" fmla="*/ 276331 h 355753"/>
                <a:gd name="connsiteX37" fmla="*/ 1136840 w 1674984"/>
                <a:gd name="connsiteY37" fmla="*/ 210857 h 355753"/>
                <a:gd name="connsiteX38" fmla="*/ 1263924 w 1674984"/>
                <a:gd name="connsiteY38" fmla="*/ 210857 h 355753"/>
                <a:gd name="connsiteX39" fmla="*/ 1263924 w 1674984"/>
                <a:gd name="connsiteY39" fmla="*/ 143920 h 355753"/>
                <a:gd name="connsiteX40" fmla="*/ 1136840 w 1674984"/>
                <a:gd name="connsiteY40" fmla="*/ 143920 h 355753"/>
                <a:gd name="connsiteX41" fmla="*/ 1136840 w 1674984"/>
                <a:gd name="connsiteY41" fmla="*/ 78975 h 355753"/>
                <a:gd name="connsiteX42" fmla="*/ 1276897 w 1674984"/>
                <a:gd name="connsiteY42" fmla="*/ 78975 h 355753"/>
                <a:gd name="connsiteX43" fmla="*/ 1276897 w 1674984"/>
                <a:gd name="connsiteY43" fmla="*/ 7239 h 355753"/>
                <a:gd name="connsiteX44" fmla="*/ 1060794 w 1674984"/>
                <a:gd name="connsiteY44" fmla="*/ 7239 h 355753"/>
                <a:gd name="connsiteX45" fmla="*/ 1060794 w 1674984"/>
                <a:gd name="connsiteY45" fmla="*/ 348514 h 355753"/>
                <a:gd name="connsiteX46" fmla="*/ 1277385 w 1674984"/>
                <a:gd name="connsiteY46" fmla="*/ 348514 h 355753"/>
                <a:gd name="connsiteX47" fmla="*/ 1512765 w 1674984"/>
                <a:gd name="connsiteY47" fmla="*/ 355712 h 355753"/>
                <a:gd name="connsiteX48" fmla="*/ 1674984 w 1674984"/>
                <a:gd name="connsiteY48" fmla="*/ 236355 h 355753"/>
                <a:gd name="connsiteX49" fmla="*/ 1602313 w 1674984"/>
                <a:gd name="connsiteY49" fmla="*/ 215656 h 355753"/>
                <a:gd name="connsiteX50" fmla="*/ 1512805 w 1674984"/>
                <a:gd name="connsiteY50" fmla="*/ 279665 h 355753"/>
                <a:gd name="connsiteX51" fmla="*/ 1414595 w 1674984"/>
                <a:gd name="connsiteY51" fmla="*/ 178568 h 355753"/>
                <a:gd name="connsiteX52" fmla="*/ 1511829 w 1674984"/>
                <a:gd name="connsiteY52" fmla="*/ 74136 h 355753"/>
                <a:gd name="connsiteX53" fmla="*/ 1598937 w 1674984"/>
                <a:gd name="connsiteY53" fmla="*/ 137657 h 355753"/>
                <a:gd name="connsiteX54" fmla="*/ 1670633 w 1674984"/>
                <a:gd name="connsiteY54" fmla="*/ 115046 h 355753"/>
                <a:gd name="connsiteX55" fmla="*/ 1511788 w 1674984"/>
                <a:gd name="connsiteY55" fmla="*/ 0 h 355753"/>
                <a:gd name="connsiteX56" fmla="*/ 1335620 w 1674984"/>
                <a:gd name="connsiteY56" fmla="*/ 178568 h 355753"/>
                <a:gd name="connsiteX57" fmla="*/ 1512765 w 1674984"/>
                <a:gd name="connsiteY57" fmla="*/ 355712 h 3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4984" h="355753">
                  <a:moveTo>
                    <a:pt x="78934" y="177633"/>
                  </a:moveTo>
                  <a:cubicBezTo>
                    <a:pt x="78934" y="106425"/>
                    <a:pt x="129971" y="74136"/>
                    <a:pt x="177592" y="74136"/>
                  </a:cubicBezTo>
                  <a:cubicBezTo>
                    <a:pt x="224765" y="74136"/>
                    <a:pt x="275762" y="106384"/>
                    <a:pt x="275762" y="177633"/>
                  </a:cubicBezTo>
                  <a:cubicBezTo>
                    <a:pt x="275762" y="248881"/>
                    <a:pt x="224725" y="280641"/>
                    <a:pt x="177592" y="280641"/>
                  </a:cubicBezTo>
                  <a:cubicBezTo>
                    <a:pt x="129971" y="280641"/>
                    <a:pt x="78934" y="248881"/>
                    <a:pt x="78934" y="177633"/>
                  </a:cubicBezTo>
                  <a:moveTo>
                    <a:pt x="0" y="178120"/>
                  </a:moveTo>
                  <a:cubicBezTo>
                    <a:pt x="0" y="285928"/>
                    <a:pt x="81334" y="355753"/>
                    <a:pt x="177592" y="355753"/>
                  </a:cubicBezTo>
                  <a:cubicBezTo>
                    <a:pt x="273362" y="355753"/>
                    <a:pt x="354696" y="285969"/>
                    <a:pt x="354696" y="178120"/>
                  </a:cubicBezTo>
                  <a:cubicBezTo>
                    <a:pt x="354696" y="69825"/>
                    <a:pt x="273362" y="41"/>
                    <a:pt x="177592" y="41"/>
                  </a:cubicBezTo>
                  <a:cubicBezTo>
                    <a:pt x="81334" y="41"/>
                    <a:pt x="0" y="69825"/>
                    <a:pt x="0" y="178120"/>
                  </a:cubicBezTo>
                  <a:moveTo>
                    <a:pt x="500080" y="160308"/>
                  </a:moveTo>
                  <a:lnTo>
                    <a:pt x="500080" y="73200"/>
                  </a:lnTo>
                  <a:lnTo>
                    <a:pt x="544366" y="73200"/>
                  </a:lnTo>
                  <a:cubicBezTo>
                    <a:pt x="573239" y="73200"/>
                    <a:pt x="593003" y="89548"/>
                    <a:pt x="593003" y="116998"/>
                  </a:cubicBezTo>
                  <a:cubicBezTo>
                    <a:pt x="593003" y="143472"/>
                    <a:pt x="573280" y="160308"/>
                    <a:pt x="544366" y="160308"/>
                  </a:cubicBezTo>
                  <a:lnTo>
                    <a:pt x="500080" y="160308"/>
                  </a:lnTo>
                  <a:close/>
                  <a:moveTo>
                    <a:pt x="552052" y="225782"/>
                  </a:moveTo>
                  <a:cubicBezTo>
                    <a:pt x="621348" y="225782"/>
                    <a:pt x="669010" y="181008"/>
                    <a:pt x="669010" y="116510"/>
                  </a:cubicBezTo>
                  <a:cubicBezTo>
                    <a:pt x="669010" y="52989"/>
                    <a:pt x="621348" y="7239"/>
                    <a:pt x="552052" y="7239"/>
                  </a:cubicBezTo>
                  <a:lnTo>
                    <a:pt x="423545" y="7239"/>
                  </a:lnTo>
                  <a:lnTo>
                    <a:pt x="423545" y="348514"/>
                  </a:lnTo>
                  <a:lnTo>
                    <a:pt x="499592" y="348514"/>
                  </a:lnTo>
                  <a:lnTo>
                    <a:pt x="499592" y="225782"/>
                  </a:lnTo>
                  <a:lnTo>
                    <a:pt x="552052" y="225782"/>
                  </a:lnTo>
                  <a:close/>
                  <a:moveTo>
                    <a:pt x="807643" y="7239"/>
                  </a:moveTo>
                  <a:lnTo>
                    <a:pt x="730620" y="7239"/>
                  </a:lnTo>
                  <a:lnTo>
                    <a:pt x="730620" y="348474"/>
                  </a:lnTo>
                  <a:lnTo>
                    <a:pt x="807643" y="348474"/>
                  </a:lnTo>
                  <a:lnTo>
                    <a:pt x="807643" y="7239"/>
                  </a:lnTo>
                  <a:close/>
                  <a:moveTo>
                    <a:pt x="972750" y="7239"/>
                  </a:moveTo>
                  <a:lnTo>
                    <a:pt x="895727" y="7239"/>
                  </a:lnTo>
                  <a:lnTo>
                    <a:pt x="895727" y="348474"/>
                  </a:lnTo>
                  <a:lnTo>
                    <a:pt x="972750" y="348474"/>
                  </a:lnTo>
                  <a:lnTo>
                    <a:pt x="972750" y="7239"/>
                  </a:lnTo>
                  <a:close/>
                  <a:moveTo>
                    <a:pt x="1277385" y="348514"/>
                  </a:moveTo>
                  <a:lnTo>
                    <a:pt x="1277385" y="276331"/>
                  </a:lnTo>
                  <a:lnTo>
                    <a:pt x="1136840" y="276331"/>
                  </a:lnTo>
                  <a:lnTo>
                    <a:pt x="1136840" y="210857"/>
                  </a:lnTo>
                  <a:lnTo>
                    <a:pt x="1263924" y="210857"/>
                  </a:lnTo>
                  <a:lnTo>
                    <a:pt x="1263924" y="143920"/>
                  </a:lnTo>
                  <a:lnTo>
                    <a:pt x="1136840" y="143920"/>
                  </a:lnTo>
                  <a:lnTo>
                    <a:pt x="1136840" y="78975"/>
                  </a:lnTo>
                  <a:lnTo>
                    <a:pt x="1276897" y="78975"/>
                  </a:lnTo>
                  <a:lnTo>
                    <a:pt x="1276897" y="7239"/>
                  </a:lnTo>
                  <a:lnTo>
                    <a:pt x="1060794" y="7239"/>
                  </a:lnTo>
                  <a:lnTo>
                    <a:pt x="1060794" y="348514"/>
                  </a:lnTo>
                  <a:lnTo>
                    <a:pt x="1277385" y="348514"/>
                  </a:lnTo>
                  <a:close/>
                  <a:moveTo>
                    <a:pt x="1512765" y="355712"/>
                  </a:moveTo>
                  <a:cubicBezTo>
                    <a:pt x="1618661" y="355712"/>
                    <a:pt x="1663882" y="283529"/>
                    <a:pt x="1674984" y="236355"/>
                  </a:cubicBezTo>
                  <a:lnTo>
                    <a:pt x="1602313" y="215656"/>
                  </a:lnTo>
                  <a:cubicBezTo>
                    <a:pt x="1595562" y="240219"/>
                    <a:pt x="1571975" y="279665"/>
                    <a:pt x="1512805" y="279665"/>
                  </a:cubicBezTo>
                  <a:cubicBezTo>
                    <a:pt x="1461768" y="279665"/>
                    <a:pt x="1414595" y="242577"/>
                    <a:pt x="1414595" y="178568"/>
                  </a:cubicBezTo>
                  <a:cubicBezTo>
                    <a:pt x="1414595" y="106832"/>
                    <a:pt x="1466079" y="74136"/>
                    <a:pt x="1511829" y="74136"/>
                  </a:cubicBezTo>
                  <a:cubicBezTo>
                    <a:pt x="1571975" y="74136"/>
                    <a:pt x="1593651" y="114070"/>
                    <a:pt x="1598937" y="137657"/>
                  </a:cubicBezTo>
                  <a:lnTo>
                    <a:pt x="1670633" y="115046"/>
                  </a:lnTo>
                  <a:cubicBezTo>
                    <a:pt x="1659572" y="65962"/>
                    <a:pt x="1614309" y="0"/>
                    <a:pt x="1511788" y="0"/>
                  </a:cubicBezTo>
                  <a:cubicBezTo>
                    <a:pt x="1416506" y="0"/>
                    <a:pt x="1335620" y="72184"/>
                    <a:pt x="1335620" y="178568"/>
                  </a:cubicBezTo>
                  <a:cubicBezTo>
                    <a:pt x="1335620" y="284993"/>
                    <a:pt x="1414554" y="355712"/>
                    <a:pt x="1512765" y="355712"/>
                  </a:cubicBezTo>
                </a:path>
              </a:pathLst>
            </a:custGeom>
            <a:solidFill>
              <a:schemeClr val="bg1"/>
            </a:solidFill>
            <a:ln w="4067" cap="flat">
              <a:noFill/>
              <a:prstDash val="solid"/>
              <a:miter/>
            </a:ln>
          </p:spPr>
          <p:txBody>
            <a:bodyPr rtlCol="0" anchor="ctr"/>
            <a:lstStyle/>
            <a:p>
              <a:endParaRPr lang="fr-FR"/>
            </a:p>
          </p:txBody>
        </p:sp>
      </p:grpSp>
    </p:spTree>
    <p:extLst>
      <p:ext uri="{BB962C8B-B14F-4D97-AF65-F5344CB8AC3E}">
        <p14:creationId xmlns:p14="http://schemas.microsoft.com/office/powerpoint/2010/main" val="333333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étude intersectoriell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1" y="639889"/>
            <a:ext cx="11376000" cy="739155"/>
          </a:xfrm>
        </p:spPr>
        <p:txBody>
          <a:bodyPr bIns="0" anchor="b"/>
          <a:lstStyle>
            <a:lvl1pPr algn="l">
              <a:defRPr sz="3600" b="1">
                <a:solidFill>
                  <a:schemeClr val="bg1"/>
                </a:solidFill>
                <a:latin typeface="+mj-lt"/>
              </a:defRPr>
            </a:lvl1pPr>
          </a:lstStyle>
          <a:p>
            <a:r>
              <a:rPr lang="fr-FR"/>
              <a:t>TITRE</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1" y="1341462"/>
            <a:ext cx="7505363" cy="1655762"/>
          </a:xfrm>
        </p:spPr>
        <p:txBody>
          <a:bodyPr tIns="0"/>
          <a:lstStyle>
            <a:lvl1pPr marL="0" indent="0" algn="l">
              <a:buNone/>
              <a:defRPr sz="34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5" name="Espace réservé du pied de page 4">
            <a:extLst>
              <a:ext uri="{FF2B5EF4-FFF2-40B4-BE49-F238E27FC236}">
                <a16:creationId xmlns:a16="http://schemas.microsoft.com/office/drawing/2014/main" id="{A4B19352-FA2A-4705-883C-0CBCEFDCAF6F}"/>
              </a:ext>
            </a:extLst>
          </p:cNvPr>
          <p:cNvSpPr>
            <a:spLocks noGrp="1"/>
          </p:cNvSpPr>
          <p:nvPr>
            <p:ph type="ftr" sz="quarter" idx="11"/>
          </p:nvPr>
        </p:nvSpPr>
        <p:spPr>
          <a:xfrm>
            <a:off x="341461" y="6258088"/>
            <a:ext cx="7424137" cy="365125"/>
          </a:xfrm>
          <a:prstGeom prst="rect">
            <a:avLst/>
          </a:prstGeom>
        </p:spPr>
        <p:txBody>
          <a:bodyPr/>
          <a:lstStyle>
            <a:lvl1pPr>
              <a:defRPr>
                <a:solidFill>
                  <a:srgbClr val="5C5E75"/>
                </a:solidFill>
              </a:defRPr>
            </a:lvl1pPr>
          </a:lstStyle>
          <a:p>
            <a:r>
              <a:rPr lang="fr-FR"/>
              <a:t>KYU pour l’OPIIEC - 2022</a:t>
            </a:r>
            <a:br>
              <a:rPr lang="fr-FR"/>
            </a:br>
            <a:r>
              <a:rPr lang="fr-FR"/>
              <a:t>Formations et compétences sur les systèmes embarqués</a:t>
            </a:r>
          </a:p>
        </p:txBody>
      </p:sp>
      <p:sp>
        <p:nvSpPr>
          <p:cNvPr id="6" name="Espace réservé du numéro de diapositive 5">
            <a:extLst>
              <a:ext uri="{FF2B5EF4-FFF2-40B4-BE49-F238E27FC236}">
                <a16:creationId xmlns:a16="http://schemas.microsoft.com/office/drawing/2014/main" id="{EBA3E4D2-A9D4-44A7-B9C1-04606FA8F1B5}"/>
              </a:ext>
            </a:extLst>
          </p:cNvPr>
          <p:cNvSpPr>
            <a:spLocks noGrp="1"/>
          </p:cNvSpPr>
          <p:nvPr>
            <p:ph type="sldNum" sz="quarter" idx="12"/>
          </p:nvPr>
        </p:nvSpPr>
        <p:spPr/>
        <p:txBody>
          <a:bodyPr/>
          <a:lstStyle>
            <a:lvl1pPr>
              <a:defRPr>
                <a:solidFill>
                  <a:schemeClr val="bg1"/>
                </a:solidFill>
              </a:defRPr>
            </a:lvl1pPr>
          </a:lstStyle>
          <a:p>
            <a:fld id="{A43914CE-9F6A-4F7F-8362-260763EB4F65}" type="slidenum">
              <a:rPr lang="fr-FR" smtClean="0"/>
              <a:pPr/>
              <a:t>‹N°›</a:t>
            </a:fld>
            <a:endParaRPr lang="fr-FR"/>
          </a:p>
        </p:txBody>
      </p:sp>
      <p:cxnSp>
        <p:nvCxnSpPr>
          <p:cNvPr id="9" name="Connecteur droit 8">
            <a:extLst>
              <a:ext uri="{FF2B5EF4-FFF2-40B4-BE49-F238E27FC236}">
                <a16:creationId xmlns:a16="http://schemas.microsoft.com/office/drawing/2014/main" id="{6D3DCC53-2A48-42D0-8365-DE359EC4F75B}"/>
              </a:ext>
            </a:extLst>
          </p:cNvPr>
          <p:cNvCxnSpPr>
            <a:cxnSpLocks/>
          </p:cNvCxnSpPr>
          <p:nvPr userDrawn="1"/>
        </p:nvCxnSpPr>
        <p:spPr>
          <a:xfrm flipV="1">
            <a:off x="720929" y="284598"/>
            <a:ext cx="0" cy="198000"/>
          </a:xfrm>
          <a:prstGeom prst="line">
            <a:avLst/>
          </a:prstGeom>
          <a:ln w="222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5BB740B-EFD7-423C-847F-B5B66CF9B1B0}"/>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D7C2E22A-75E7-49D2-8173-3149853713B4}"/>
              </a:ext>
            </a:extLst>
          </p:cNvPr>
          <p:cNvGrpSpPr>
            <a:grpSpLocks noChangeAspect="1"/>
          </p:cNvGrpSpPr>
          <p:nvPr userDrawn="1"/>
        </p:nvGrpSpPr>
        <p:grpSpPr>
          <a:xfrm>
            <a:off x="10659213" y="6263004"/>
            <a:ext cx="1082793" cy="316800"/>
            <a:chOff x="5099048" y="4737651"/>
            <a:chExt cx="2957180" cy="865201"/>
          </a:xfrm>
        </p:grpSpPr>
        <p:sp>
          <p:nvSpPr>
            <p:cNvPr id="16" name="Forme libre : forme 15">
              <a:extLst>
                <a:ext uri="{FF2B5EF4-FFF2-40B4-BE49-F238E27FC236}">
                  <a16:creationId xmlns:a16="http://schemas.microsoft.com/office/drawing/2014/main" id="{9ED60ED4-088E-4AE2-ADED-A87E33F0BB84}"/>
                </a:ext>
              </a:extLst>
            </p:cNvPr>
            <p:cNvSpPr/>
            <p:nvPr/>
          </p:nvSpPr>
          <p:spPr>
            <a:xfrm>
              <a:off x="5099048" y="4737651"/>
              <a:ext cx="865249" cy="865201"/>
            </a:xfrm>
            <a:custGeom>
              <a:avLst/>
              <a:gdLst>
                <a:gd name="connsiteX0" fmla="*/ 432625 w 865249"/>
                <a:gd name="connsiteY0" fmla="*/ 865201 h 865201"/>
                <a:gd name="connsiteX1" fmla="*/ 0 w 865249"/>
                <a:gd name="connsiteY1" fmla="*/ 432577 h 865201"/>
                <a:gd name="connsiteX2" fmla="*/ 30216 w 865249"/>
                <a:gd name="connsiteY2" fmla="*/ 273381 h 865201"/>
                <a:gd name="connsiteX3" fmla="*/ 67060 w 865249"/>
                <a:gd name="connsiteY3" fmla="*/ 257432 h 865201"/>
                <a:gd name="connsiteX4" fmla="*/ 83009 w 865249"/>
                <a:gd name="connsiteY4" fmla="*/ 294277 h 865201"/>
                <a:gd name="connsiteX5" fmla="*/ 56780 w 865249"/>
                <a:gd name="connsiteY5" fmla="*/ 432577 h 865201"/>
                <a:gd name="connsiteX6" fmla="*/ 432577 w 865249"/>
                <a:gd name="connsiteY6" fmla="*/ 808373 h 865201"/>
                <a:gd name="connsiteX7" fmla="*/ 808373 w 865249"/>
                <a:gd name="connsiteY7" fmla="*/ 432577 h 865201"/>
                <a:gd name="connsiteX8" fmla="*/ 432577 w 865249"/>
                <a:gd name="connsiteY8" fmla="*/ 56780 h 865201"/>
                <a:gd name="connsiteX9" fmla="*/ 404186 w 865249"/>
                <a:gd name="connsiteY9" fmla="*/ 28390 h 865201"/>
                <a:gd name="connsiteX10" fmla="*/ 432625 w 865249"/>
                <a:gd name="connsiteY10" fmla="*/ 0 h 865201"/>
                <a:gd name="connsiteX11" fmla="*/ 865249 w 865249"/>
                <a:gd name="connsiteY11" fmla="*/ 432577 h 865201"/>
                <a:gd name="connsiteX12" fmla="*/ 432625 w 865249"/>
                <a:gd name="connsiteY12" fmla="*/ 865201 h 8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249" h="865201">
                  <a:moveTo>
                    <a:pt x="432625" y="865201"/>
                  </a:moveTo>
                  <a:cubicBezTo>
                    <a:pt x="194071" y="865201"/>
                    <a:pt x="0" y="671130"/>
                    <a:pt x="0" y="432577"/>
                  </a:cubicBezTo>
                  <a:cubicBezTo>
                    <a:pt x="0" y="377622"/>
                    <a:pt x="10184" y="324060"/>
                    <a:pt x="30216" y="273381"/>
                  </a:cubicBezTo>
                  <a:cubicBezTo>
                    <a:pt x="35980" y="258777"/>
                    <a:pt x="52505" y="251668"/>
                    <a:pt x="67060" y="257432"/>
                  </a:cubicBezTo>
                  <a:cubicBezTo>
                    <a:pt x="81664" y="263197"/>
                    <a:pt x="88773" y="279722"/>
                    <a:pt x="83009" y="294277"/>
                  </a:cubicBezTo>
                  <a:cubicBezTo>
                    <a:pt x="65571" y="338279"/>
                    <a:pt x="56780" y="384828"/>
                    <a:pt x="56780" y="432577"/>
                  </a:cubicBezTo>
                  <a:cubicBezTo>
                    <a:pt x="56780" y="639810"/>
                    <a:pt x="225343" y="808373"/>
                    <a:pt x="432577" y="808373"/>
                  </a:cubicBezTo>
                  <a:cubicBezTo>
                    <a:pt x="639810" y="808373"/>
                    <a:pt x="808373" y="639810"/>
                    <a:pt x="808373" y="432577"/>
                  </a:cubicBezTo>
                  <a:cubicBezTo>
                    <a:pt x="808373" y="225343"/>
                    <a:pt x="639810" y="56780"/>
                    <a:pt x="432577" y="56780"/>
                  </a:cubicBezTo>
                  <a:cubicBezTo>
                    <a:pt x="416868" y="56780"/>
                    <a:pt x="404186" y="44050"/>
                    <a:pt x="404186" y="28390"/>
                  </a:cubicBezTo>
                  <a:cubicBezTo>
                    <a:pt x="404186" y="12730"/>
                    <a:pt x="416916" y="0"/>
                    <a:pt x="432625" y="0"/>
                  </a:cubicBezTo>
                  <a:cubicBezTo>
                    <a:pt x="671178" y="0"/>
                    <a:pt x="865249" y="194071"/>
                    <a:pt x="865249" y="432577"/>
                  </a:cubicBezTo>
                  <a:cubicBezTo>
                    <a:pt x="865201" y="671130"/>
                    <a:pt x="671130" y="865201"/>
                    <a:pt x="432625" y="865201"/>
                  </a:cubicBezTo>
                  <a:close/>
                </a:path>
              </a:pathLst>
            </a:custGeom>
            <a:solidFill>
              <a:srgbClr val="FFFFFF"/>
            </a:solidFill>
            <a:ln w="4793"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E134A91-1652-41C3-94A0-07EB4E7248AA}"/>
                </a:ext>
              </a:extLst>
            </p:cNvPr>
            <p:cNvSpPr/>
            <p:nvPr/>
          </p:nvSpPr>
          <p:spPr>
            <a:xfrm>
              <a:off x="5155732" y="4794335"/>
              <a:ext cx="751784" cy="751785"/>
            </a:xfrm>
            <a:custGeom>
              <a:avLst/>
              <a:gdLst>
                <a:gd name="connsiteX0" fmla="*/ 375892 w 751784"/>
                <a:gd name="connsiteY0" fmla="*/ 751785 h 751785"/>
                <a:gd name="connsiteX1" fmla="*/ 0 w 751784"/>
                <a:gd name="connsiteY1" fmla="*/ 375893 h 751785"/>
                <a:gd name="connsiteX2" fmla="*/ 98236 w 751784"/>
                <a:gd name="connsiteY2" fmla="*/ 122543 h 751785"/>
                <a:gd name="connsiteX3" fmla="*/ 138348 w 751784"/>
                <a:gd name="connsiteY3" fmla="*/ 120718 h 751785"/>
                <a:gd name="connsiteX4" fmla="*/ 140173 w 751784"/>
                <a:gd name="connsiteY4" fmla="*/ 160829 h 751785"/>
                <a:gd name="connsiteX5" fmla="*/ 56828 w 751784"/>
                <a:gd name="connsiteY5" fmla="*/ 375893 h 751785"/>
                <a:gd name="connsiteX6" fmla="*/ 375892 w 751784"/>
                <a:gd name="connsiteY6" fmla="*/ 694957 h 751785"/>
                <a:gd name="connsiteX7" fmla="*/ 694957 w 751784"/>
                <a:gd name="connsiteY7" fmla="*/ 375893 h 751785"/>
                <a:gd name="connsiteX8" fmla="*/ 375892 w 751784"/>
                <a:gd name="connsiteY8" fmla="*/ 56780 h 751785"/>
                <a:gd name="connsiteX9" fmla="*/ 347502 w 751784"/>
                <a:gd name="connsiteY9" fmla="*/ 28390 h 751785"/>
                <a:gd name="connsiteX10" fmla="*/ 375892 w 751784"/>
                <a:gd name="connsiteY10" fmla="*/ 0 h 751785"/>
                <a:gd name="connsiteX11" fmla="*/ 751785 w 751784"/>
                <a:gd name="connsiteY11" fmla="*/ 375893 h 751785"/>
                <a:gd name="connsiteX12" fmla="*/ 375892 w 751784"/>
                <a:gd name="connsiteY12" fmla="*/ 751785 h 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784" h="751785">
                  <a:moveTo>
                    <a:pt x="375892" y="751785"/>
                  </a:moveTo>
                  <a:cubicBezTo>
                    <a:pt x="168611" y="751785"/>
                    <a:pt x="0" y="583174"/>
                    <a:pt x="0" y="375893"/>
                  </a:cubicBezTo>
                  <a:cubicBezTo>
                    <a:pt x="0" y="281883"/>
                    <a:pt x="34875" y="191909"/>
                    <a:pt x="98236" y="122543"/>
                  </a:cubicBezTo>
                  <a:cubicBezTo>
                    <a:pt x="108805" y="110966"/>
                    <a:pt x="126771" y="110150"/>
                    <a:pt x="138348" y="120718"/>
                  </a:cubicBezTo>
                  <a:cubicBezTo>
                    <a:pt x="149925" y="131286"/>
                    <a:pt x="150741" y="149252"/>
                    <a:pt x="140173" y="160829"/>
                  </a:cubicBezTo>
                  <a:cubicBezTo>
                    <a:pt x="86419" y="219723"/>
                    <a:pt x="56828" y="296102"/>
                    <a:pt x="56828" y="375893"/>
                  </a:cubicBezTo>
                  <a:cubicBezTo>
                    <a:pt x="56828" y="551854"/>
                    <a:pt x="199980" y="694957"/>
                    <a:pt x="375892" y="694957"/>
                  </a:cubicBezTo>
                  <a:cubicBezTo>
                    <a:pt x="551805" y="694957"/>
                    <a:pt x="694957" y="551806"/>
                    <a:pt x="694957" y="375893"/>
                  </a:cubicBezTo>
                  <a:cubicBezTo>
                    <a:pt x="694957" y="199980"/>
                    <a:pt x="551805" y="56780"/>
                    <a:pt x="375892" y="56780"/>
                  </a:cubicBezTo>
                  <a:cubicBezTo>
                    <a:pt x="360184" y="56780"/>
                    <a:pt x="347502" y="44050"/>
                    <a:pt x="347502" y="28390"/>
                  </a:cubicBezTo>
                  <a:cubicBezTo>
                    <a:pt x="347502" y="12730"/>
                    <a:pt x="360232" y="0"/>
                    <a:pt x="375892" y="0"/>
                  </a:cubicBezTo>
                  <a:cubicBezTo>
                    <a:pt x="583174" y="0"/>
                    <a:pt x="751785" y="168611"/>
                    <a:pt x="751785" y="375893"/>
                  </a:cubicBezTo>
                  <a:cubicBezTo>
                    <a:pt x="751785" y="583174"/>
                    <a:pt x="583174" y="751785"/>
                    <a:pt x="375892" y="751785"/>
                  </a:cubicBezTo>
                  <a:close/>
                </a:path>
              </a:pathLst>
            </a:custGeom>
            <a:solidFill>
              <a:srgbClr val="FFFFFF">
                <a:alpha val="75000"/>
              </a:srgbClr>
            </a:solidFill>
            <a:ln w="4793"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EDAAF5FF-E80F-4271-A488-3BFEB78AF5AB}"/>
                </a:ext>
              </a:extLst>
            </p:cNvPr>
            <p:cNvSpPr/>
            <p:nvPr/>
          </p:nvSpPr>
          <p:spPr>
            <a:xfrm>
              <a:off x="5212127" y="4850731"/>
              <a:ext cx="639041" cy="639041"/>
            </a:xfrm>
            <a:custGeom>
              <a:avLst/>
              <a:gdLst>
                <a:gd name="connsiteX0" fmla="*/ 319545 w 639041"/>
                <a:gd name="connsiteY0" fmla="*/ 639041 h 639041"/>
                <a:gd name="connsiteX1" fmla="*/ 0 w 639041"/>
                <a:gd name="connsiteY1" fmla="*/ 319497 h 639041"/>
                <a:gd name="connsiteX2" fmla="*/ 147042 w 639041"/>
                <a:gd name="connsiteY2" fmla="*/ 50487 h 639041"/>
                <a:gd name="connsiteX3" fmla="*/ 186289 w 639041"/>
                <a:gd name="connsiteY3" fmla="*/ 59038 h 639041"/>
                <a:gd name="connsiteX4" fmla="*/ 177738 w 639041"/>
                <a:gd name="connsiteY4" fmla="*/ 98284 h 639041"/>
                <a:gd name="connsiteX5" fmla="*/ 56780 w 639041"/>
                <a:gd name="connsiteY5" fmla="*/ 319497 h 639041"/>
                <a:gd name="connsiteX6" fmla="*/ 319497 w 639041"/>
                <a:gd name="connsiteY6" fmla="*/ 582213 h 639041"/>
                <a:gd name="connsiteX7" fmla="*/ 582213 w 639041"/>
                <a:gd name="connsiteY7" fmla="*/ 319497 h 639041"/>
                <a:gd name="connsiteX8" fmla="*/ 319497 w 639041"/>
                <a:gd name="connsiteY8" fmla="*/ 56780 h 639041"/>
                <a:gd name="connsiteX9" fmla="*/ 291106 w 639041"/>
                <a:gd name="connsiteY9" fmla="*/ 28390 h 639041"/>
                <a:gd name="connsiteX10" fmla="*/ 319497 w 639041"/>
                <a:gd name="connsiteY10" fmla="*/ 0 h 639041"/>
                <a:gd name="connsiteX11" fmla="*/ 639041 w 639041"/>
                <a:gd name="connsiteY11" fmla="*/ 319545 h 639041"/>
                <a:gd name="connsiteX12" fmla="*/ 319545 w 639041"/>
                <a:gd name="connsiteY12" fmla="*/ 639041 h 6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041" h="639041">
                  <a:moveTo>
                    <a:pt x="319545" y="639041"/>
                  </a:moveTo>
                  <a:cubicBezTo>
                    <a:pt x="143344" y="639041"/>
                    <a:pt x="0" y="495698"/>
                    <a:pt x="0" y="319497"/>
                  </a:cubicBezTo>
                  <a:cubicBezTo>
                    <a:pt x="0" y="210164"/>
                    <a:pt x="54955" y="109621"/>
                    <a:pt x="147042" y="50487"/>
                  </a:cubicBezTo>
                  <a:cubicBezTo>
                    <a:pt x="160253" y="42033"/>
                    <a:pt x="177834" y="45828"/>
                    <a:pt x="186289" y="59038"/>
                  </a:cubicBezTo>
                  <a:cubicBezTo>
                    <a:pt x="194744" y="72248"/>
                    <a:pt x="190949" y="89782"/>
                    <a:pt x="177738" y="98284"/>
                  </a:cubicBezTo>
                  <a:cubicBezTo>
                    <a:pt x="101983" y="146946"/>
                    <a:pt x="56780" y="229619"/>
                    <a:pt x="56780" y="319497"/>
                  </a:cubicBezTo>
                  <a:cubicBezTo>
                    <a:pt x="56780" y="464377"/>
                    <a:pt x="174664" y="582213"/>
                    <a:pt x="319497" y="582213"/>
                  </a:cubicBezTo>
                  <a:cubicBezTo>
                    <a:pt x="464377" y="582213"/>
                    <a:pt x="582213" y="464377"/>
                    <a:pt x="582213" y="319497"/>
                  </a:cubicBezTo>
                  <a:cubicBezTo>
                    <a:pt x="582213" y="174616"/>
                    <a:pt x="464329" y="56780"/>
                    <a:pt x="319497" y="56780"/>
                  </a:cubicBezTo>
                  <a:cubicBezTo>
                    <a:pt x="303788" y="56780"/>
                    <a:pt x="291106" y="44050"/>
                    <a:pt x="291106" y="28390"/>
                  </a:cubicBezTo>
                  <a:cubicBezTo>
                    <a:pt x="291106" y="12730"/>
                    <a:pt x="303836" y="0"/>
                    <a:pt x="319497" y="0"/>
                  </a:cubicBezTo>
                  <a:cubicBezTo>
                    <a:pt x="495698" y="0"/>
                    <a:pt x="639041" y="143344"/>
                    <a:pt x="639041" y="319545"/>
                  </a:cubicBezTo>
                  <a:cubicBezTo>
                    <a:pt x="639041" y="495746"/>
                    <a:pt x="495698" y="639041"/>
                    <a:pt x="319545" y="639041"/>
                  </a:cubicBezTo>
                  <a:close/>
                </a:path>
              </a:pathLst>
            </a:custGeom>
            <a:solidFill>
              <a:srgbClr val="FFFFFF">
                <a:alpha val="50000"/>
              </a:srgbClr>
            </a:solidFill>
            <a:ln w="4793"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FCD242E4-20F8-4550-823B-D874B0D04C0E}"/>
                </a:ext>
              </a:extLst>
            </p:cNvPr>
            <p:cNvSpPr/>
            <p:nvPr/>
          </p:nvSpPr>
          <p:spPr>
            <a:xfrm>
              <a:off x="5269052" y="4907655"/>
              <a:ext cx="525240" cy="525240"/>
            </a:xfrm>
            <a:custGeom>
              <a:avLst/>
              <a:gdLst>
                <a:gd name="connsiteX0" fmla="*/ 262620 w 525240"/>
                <a:gd name="connsiteY0" fmla="*/ 525241 h 525240"/>
                <a:gd name="connsiteX1" fmla="*/ 0 w 525240"/>
                <a:gd name="connsiteY1" fmla="*/ 262620 h 525240"/>
                <a:gd name="connsiteX2" fmla="*/ 28390 w 525240"/>
                <a:gd name="connsiteY2" fmla="*/ 234230 h 525240"/>
                <a:gd name="connsiteX3" fmla="*/ 56780 w 525240"/>
                <a:gd name="connsiteY3" fmla="*/ 262620 h 525240"/>
                <a:gd name="connsiteX4" fmla="*/ 262620 w 525240"/>
                <a:gd name="connsiteY4" fmla="*/ 468461 h 525240"/>
                <a:gd name="connsiteX5" fmla="*/ 468460 w 525240"/>
                <a:gd name="connsiteY5" fmla="*/ 262620 h 525240"/>
                <a:gd name="connsiteX6" fmla="*/ 262620 w 525240"/>
                <a:gd name="connsiteY6" fmla="*/ 56780 h 525240"/>
                <a:gd name="connsiteX7" fmla="*/ 234230 w 525240"/>
                <a:gd name="connsiteY7" fmla="*/ 28390 h 525240"/>
                <a:gd name="connsiteX8" fmla="*/ 262620 w 525240"/>
                <a:gd name="connsiteY8" fmla="*/ 0 h 525240"/>
                <a:gd name="connsiteX9" fmla="*/ 525241 w 525240"/>
                <a:gd name="connsiteY9" fmla="*/ 262620 h 525240"/>
                <a:gd name="connsiteX10" fmla="*/ 262620 w 525240"/>
                <a:gd name="connsiteY10" fmla="*/ 525241 h 52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240" h="525240">
                  <a:moveTo>
                    <a:pt x="262620" y="525241"/>
                  </a:moveTo>
                  <a:cubicBezTo>
                    <a:pt x="117788" y="525241"/>
                    <a:pt x="0" y="407405"/>
                    <a:pt x="0" y="262620"/>
                  </a:cubicBezTo>
                  <a:cubicBezTo>
                    <a:pt x="0" y="246912"/>
                    <a:pt x="12730" y="234230"/>
                    <a:pt x="28390" y="234230"/>
                  </a:cubicBezTo>
                  <a:cubicBezTo>
                    <a:pt x="44050" y="234230"/>
                    <a:pt x="56780" y="246960"/>
                    <a:pt x="56780" y="262620"/>
                  </a:cubicBezTo>
                  <a:cubicBezTo>
                    <a:pt x="56780" y="376133"/>
                    <a:pt x="149108" y="468461"/>
                    <a:pt x="262620" y="468461"/>
                  </a:cubicBezTo>
                  <a:cubicBezTo>
                    <a:pt x="376133" y="468461"/>
                    <a:pt x="468460" y="376133"/>
                    <a:pt x="468460" y="262620"/>
                  </a:cubicBezTo>
                  <a:cubicBezTo>
                    <a:pt x="468460" y="149108"/>
                    <a:pt x="376133" y="56780"/>
                    <a:pt x="262620" y="56780"/>
                  </a:cubicBezTo>
                  <a:cubicBezTo>
                    <a:pt x="246912" y="56780"/>
                    <a:pt x="234230" y="44050"/>
                    <a:pt x="234230" y="28390"/>
                  </a:cubicBezTo>
                  <a:cubicBezTo>
                    <a:pt x="234230" y="12682"/>
                    <a:pt x="246960" y="0"/>
                    <a:pt x="262620" y="0"/>
                  </a:cubicBezTo>
                  <a:cubicBezTo>
                    <a:pt x="407453" y="0"/>
                    <a:pt x="525241" y="117836"/>
                    <a:pt x="525241" y="262620"/>
                  </a:cubicBezTo>
                  <a:cubicBezTo>
                    <a:pt x="525241" y="407405"/>
                    <a:pt x="407405" y="525241"/>
                    <a:pt x="262620" y="525241"/>
                  </a:cubicBezTo>
                  <a:close/>
                </a:path>
              </a:pathLst>
            </a:custGeom>
            <a:solidFill>
              <a:srgbClr val="FFFFFF">
                <a:alpha val="25000"/>
              </a:srgbClr>
            </a:solidFill>
            <a:ln w="4793"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37178A93-BE56-48B9-8734-1D94149C8CEA}"/>
                </a:ext>
              </a:extLst>
            </p:cNvPr>
            <p:cNvSpPr/>
            <p:nvPr/>
          </p:nvSpPr>
          <p:spPr>
            <a:xfrm>
              <a:off x="6077665" y="4959199"/>
              <a:ext cx="1978563" cy="420231"/>
            </a:xfrm>
            <a:custGeom>
              <a:avLst/>
              <a:gdLst>
                <a:gd name="connsiteX0" fmla="*/ 93241 w 1978563"/>
                <a:gd name="connsiteY0" fmla="*/ 209827 h 420231"/>
                <a:gd name="connsiteX1" fmla="*/ 209779 w 1978563"/>
                <a:gd name="connsiteY1" fmla="*/ 87572 h 420231"/>
                <a:gd name="connsiteX2" fmla="*/ 325741 w 1978563"/>
                <a:gd name="connsiteY2" fmla="*/ 209827 h 420231"/>
                <a:gd name="connsiteX3" fmla="*/ 209779 w 1978563"/>
                <a:gd name="connsiteY3" fmla="*/ 331506 h 420231"/>
                <a:gd name="connsiteX4" fmla="*/ 93241 w 1978563"/>
                <a:gd name="connsiteY4" fmla="*/ 209827 h 420231"/>
                <a:gd name="connsiteX5" fmla="*/ 0 w 1978563"/>
                <a:gd name="connsiteY5" fmla="*/ 210404 h 420231"/>
                <a:gd name="connsiteX6" fmla="*/ 209779 w 1978563"/>
                <a:gd name="connsiteY6" fmla="*/ 420231 h 420231"/>
                <a:gd name="connsiteX7" fmla="*/ 418982 w 1978563"/>
                <a:gd name="connsiteY7" fmla="*/ 210404 h 420231"/>
                <a:gd name="connsiteX8" fmla="*/ 209779 w 1978563"/>
                <a:gd name="connsiteY8" fmla="*/ 48 h 420231"/>
                <a:gd name="connsiteX9" fmla="*/ 0 w 1978563"/>
                <a:gd name="connsiteY9" fmla="*/ 210404 h 420231"/>
                <a:gd name="connsiteX10" fmla="*/ 590716 w 1978563"/>
                <a:gd name="connsiteY10" fmla="*/ 189363 h 420231"/>
                <a:gd name="connsiteX11" fmla="*/ 590716 w 1978563"/>
                <a:gd name="connsiteY11" fmla="*/ 86467 h 420231"/>
                <a:gd name="connsiteX12" fmla="*/ 643028 w 1978563"/>
                <a:gd name="connsiteY12" fmla="*/ 86467 h 420231"/>
                <a:gd name="connsiteX13" fmla="*/ 700481 w 1978563"/>
                <a:gd name="connsiteY13" fmla="*/ 138204 h 420231"/>
                <a:gd name="connsiteX14" fmla="*/ 643028 w 1978563"/>
                <a:gd name="connsiteY14" fmla="*/ 189363 h 420231"/>
                <a:gd name="connsiteX15" fmla="*/ 590716 w 1978563"/>
                <a:gd name="connsiteY15" fmla="*/ 189363 h 420231"/>
                <a:gd name="connsiteX16" fmla="*/ 652107 w 1978563"/>
                <a:gd name="connsiteY16" fmla="*/ 266704 h 420231"/>
                <a:gd name="connsiteX17" fmla="*/ 790263 w 1978563"/>
                <a:gd name="connsiteY17" fmla="*/ 137627 h 420231"/>
                <a:gd name="connsiteX18" fmla="*/ 652107 w 1978563"/>
                <a:gd name="connsiteY18" fmla="*/ 8551 h 420231"/>
                <a:gd name="connsiteX19" fmla="*/ 500309 w 1978563"/>
                <a:gd name="connsiteY19" fmla="*/ 8551 h 420231"/>
                <a:gd name="connsiteX20" fmla="*/ 500309 w 1978563"/>
                <a:gd name="connsiteY20" fmla="*/ 411680 h 420231"/>
                <a:gd name="connsiteX21" fmla="*/ 590139 w 1978563"/>
                <a:gd name="connsiteY21" fmla="*/ 411680 h 420231"/>
                <a:gd name="connsiteX22" fmla="*/ 590139 w 1978563"/>
                <a:gd name="connsiteY22" fmla="*/ 266704 h 420231"/>
                <a:gd name="connsiteX23" fmla="*/ 652107 w 1978563"/>
                <a:gd name="connsiteY23" fmla="*/ 266704 h 420231"/>
                <a:gd name="connsiteX24" fmla="*/ 954022 w 1978563"/>
                <a:gd name="connsiteY24" fmla="*/ 8551 h 420231"/>
                <a:gd name="connsiteX25" fmla="*/ 863039 w 1978563"/>
                <a:gd name="connsiteY25" fmla="*/ 8551 h 420231"/>
                <a:gd name="connsiteX26" fmla="*/ 863039 w 1978563"/>
                <a:gd name="connsiteY26" fmla="*/ 411632 h 420231"/>
                <a:gd name="connsiteX27" fmla="*/ 954022 w 1978563"/>
                <a:gd name="connsiteY27" fmla="*/ 411632 h 420231"/>
                <a:gd name="connsiteX28" fmla="*/ 954022 w 1978563"/>
                <a:gd name="connsiteY28" fmla="*/ 8551 h 420231"/>
                <a:gd name="connsiteX29" fmla="*/ 1149054 w 1978563"/>
                <a:gd name="connsiteY29" fmla="*/ 8551 h 420231"/>
                <a:gd name="connsiteX30" fmla="*/ 1058071 w 1978563"/>
                <a:gd name="connsiteY30" fmla="*/ 8551 h 420231"/>
                <a:gd name="connsiteX31" fmla="*/ 1058071 w 1978563"/>
                <a:gd name="connsiteY31" fmla="*/ 411632 h 420231"/>
                <a:gd name="connsiteX32" fmla="*/ 1149054 w 1978563"/>
                <a:gd name="connsiteY32" fmla="*/ 411632 h 420231"/>
                <a:gd name="connsiteX33" fmla="*/ 1149054 w 1978563"/>
                <a:gd name="connsiteY33" fmla="*/ 8551 h 420231"/>
                <a:gd name="connsiteX34" fmla="*/ 1508902 w 1978563"/>
                <a:gd name="connsiteY34" fmla="*/ 411680 h 420231"/>
                <a:gd name="connsiteX35" fmla="*/ 1508902 w 1978563"/>
                <a:gd name="connsiteY35" fmla="*/ 326414 h 420231"/>
                <a:gd name="connsiteX36" fmla="*/ 1342885 w 1978563"/>
                <a:gd name="connsiteY36" fmla="*/ 326414 h 420231"/>
                <a:gd name="connsiteX37" fmla="*/ 1342885 w 1978563"/>
                <a:gd name="connsiteY37" fmla="*/ 249074 h 420231"/>
                <a:gd name="connsiteX38" fmla="*/ 1493002 w 1978563"/>
                <a:gd name="connsiteY38" fmla="*/ 249074 h 420231"/>
                <a:gd name="connsiteX39" fmla="*/ 1493002 w 1978563"/>
                <a:gd name="connsiteY39" fmla="*/ 170004 h 420231"/>
                <a:gd name="connsiteX40" fmla="*/ 1342885 w 1978563"/>
                <a:gd name="connsiteY40" fmla="*/ 170004 h 420231"/>
                <a:gd name="connsiteX41" fmla="*/ 1342885 w 1978563"/>
                <a:gd name="connsiteY41" fmla="*/ 93289 h 420231"/>
                <a:gd name="connsiteX42" fmla="*/ 1508326 w 1978563"/>
                <a:gd name="connsiteY42" fmla="*/ 93289 h 420231"/>
                <a:gd name="connsiteX43" fmla="*/ 1508326 w 1978563"/>
                <a:gd name="connsiteY43" fmla="*/ 8551 h 420231"/>
                <a:gd name="connsiteX44" fmla="*/ 1253055 w 1978563"/>
                <a:gd name="connsiteY44" fmla="*/ 8551 h 420231"/>
                <a:gd name="connsiteX45" fmla="*/ 1253055 w 1978563"/>
                <a:gd name="connsiteY45" fmla="*/ 411680 h 420231"/>
                <a:gd name="connsiteX46" fmla="*/ 1508902 w 1978563"/>
                <a:gd name="connsiteY46" fmla="*/ 411680 h 420231"/>
                <a:gd name="connsiteX47" fmla="*/ 1786942 w 1978563"/>
                <a:gd name="connsiteY47" fmla="*/ 420183 h 420231"/>
                <a:gd name="connsiteX48" fmla="*/ 1978563 w 1978563"/>
                <a:gd name="connsiteY48" fmla="*/ 279193 h 420231"/>
                <a:gd name="connsiteX49" fmla="*/ 1892720 w 1978563"/>
                <a:gd name="connsiteY49" fmla="*/ 254742 h 420231"/>
                <a:gd name="connsiteX50" fmla="*/ 1786990 w 1978563"/>
                <a:gd name="connsiteY50" fmla="*/ 330353 h 420231"/>
                <a:gd name="connsiteX51" fmla="*/ 1670980 w 1978563"/>
                <a:gd name="connsiteY51" fmla="*/ 210932 h 420231"/>
                <a:gd name="connsiteX52" fmla="*/ 1785837 w 1978563"/>
                <a:gd name="connsiteY52" fmla="*/ 87572 h 420231"/>
                <a:gd name="connsiteX53" fmla="*/ 1888733 w 1978563"/>
                <a:gd name="connsiteY53" fmla="*/ 162607 h 420231"/>
                <a:gd name="connsiteX54" fmla="*/ 1973423 w 1978563"/>
                <a:gd name="connsiteY54" fmla="*/ 135898 h 420231"/>
                <a:gd name="connsiteX55" fmla="*/ 1785789 w 1978563"/>
                <a:gd name="connsiteY55" fmla="*/ 0 h 420231"/>
                <a:gd name="connsiteX56" fmla="*/ 1577692 w 1978563"/>
                <a:gd name="connsiteY56" fmla="*/ 210932 h 420231"/>
                <a:gd name="connsiteX57" fmla="*/ 1786942 w 1978563"/>
                <a:gd name="connsiteY57" fmla="*/ 420183 h 4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78563" h="420231">
                  <a:moveTo>
                    <a:pt x="93241" y="209827"/>
                  </a:moveTo>
                  <a:cubicBezTo>
                    <a:pt x="93241" y="125714"/>
                    <a:pt x="153527" y="87572"/>
                    <a:pt x="209779" y="87572"/>
                  </a:cubicBezTo>
                  <a:cubicBezTo>
                    <a:pt x="265503" y="87572"/>
                    <a:pt x="325741" y="125666"/>
                    <a:pt x="325741" y="209827"/>
                  </a:cubicBezTo>
                  <a:cubicBezTo>
                    <a:pt x="325741" y="293989"/>
                    <a:pt x="265455" y="331506"/>
                    <a:pt x="209779" y="331506"/>
                  </a:cubicBezTo>
                  <a:cubicBezTo>
                    <a:pt x="153527" y="331506"/>
                    <a:pt x="93241" y="293989"/>
                    <a:pt x="93241" y="209827"/>
                  </a:cubicBezTo>
                  <a:moveTo>
                    <a:pt x="0" y="210404"/>
                  </a:moveTo>
                  <a:cubicBezTo>
                    <a:pt x="0" y="337751"/>
                    <a:pt x="96075" y="420231"/>
                    <a:pt x="209779" y="420231"/>
                  </a:cubicBezTo>
                  <a:cubicBezTo>
                    <a:pt x="322907" y="420231"/>
                    <a:pt x="418982" y="337799"/>
                    <a:pt x="418982" y="210404"/>
                  </a:cubicBezTo>
                  <a:cubicBezTo>
                    <a:pt x="418982" y="82480"/>
                    <a:pt x="322907" y="48"/>
                    <a:pt x="209779" y="48"/>
                  </a:cubicBezTo>
                  <a:cubicBezTo>
                    <a:pt x="96075" y="48"/>
                    <a:pt x="0" y="82480"/>
                    <a:pt x="0" y="210404"/>
                  </a:cubicBezTo>
                  <a:moveTo>
                    <a:pt x="590716" y="189363"/>
                  </a:moveTo>
                  <a:lnTo>
                    <a:pt x="590716" y="86467"/>
                  </a:lnTo>
                  <a:lnTo>
                    <a:pt x="643028" y="86467"/>
                  </a:lnTo>
                  <a:cubicBezTo>
                    <a:pt x="677135" y="86467"/>
                    <a:pt x="700481" y="105778"/>
                    <a:pt x="700481" y="138204"/>
                  </a:cubicBezTo>
                  <a:cubicBezTo>
                    <a:pt x="700481" y="169476"/>
                    <a:pt x="677183" y="189363"/>
                    <a:pt x="643028" y="189363"/>
                  </a:cubicBezTo>
                  <a:lnTo>
                    <a:pt x="590716" y="189363"/>
                  </a:lnTo>
                  <a:close/>
                  <a:moveTo>
                    <a:pt x="652107" y="266704"/>
                  </a:moveTo>
                  <a:cubicBezTo>
                    <a:pt x="733963" y="266704"/>
                    <a:pt x="790263" y="213814"/>
                    <a:pt x="790263" y="137627"/>
                  </a:cubicBezTo>
                  <a:cubicBezTo>
                    <a:pt x="790263" y="62593"/>
                    <a:pt x="733963" y="8551"/>
                    <a:pt x="652107" y="8551"/>
                  </a:cubicBezTo>
                  <a:lnTo>
                    <a:pt x="500309" y="8551"/>
                  </a:lnTo>
                  <a:lnTo>
                    <a:pt x="500309" y="411680"/>
                  </a:lnTo>
                  <a:lnTo>
                    <a:pt x="590139" y="411680"/>
                  </a:lnTo>
                  <a:lnTo>
                    <a:pt x="590139" y="266704"/>
                  </a:lnTo>
                  <a:lnTo>
                    <a:pt x="652107" y="266704"/>
                  </a:lnTo>
                  <a:close/>
                  <a:moveTo>
                    <a:pt x="954022" y="8551"/>
                  </a:moveTo>
                  <a:lnTo>
                    <a:pt x="863039" y="8551"/>
                  </a:lnTo>
                  <a:lnTo>
                    <a:pt x="863039" y="411632"/>
                  </a:lnTo>
                  <a:lnTo>
                    <a:pt x="954022" y="411632"/>
                  </a:lnTo>
                  <a:lnTo>
                    <a:pt x="954022" y="8551"/>
                  </a:lnTo>
                  <a:close/>
                  <a:moveTo>
                    <a:pt x="1149054" y="8551"/>
                  </a:moveTo>
                  <a:lnTo>
                    <a:pt x="1058071" y="8551"/>
                  </a:lnTo>
                  <a:lnTo>
                    <a:pt x="1058071" y="411632"/>
                  </a:lnTo>
                  <a:lnTo>
                    <a:pt x="1149054" y="411632"/>
                  </a:lnTo>
                  <a:lnTo>
                    <a:pt x="1149054" y="8551"/>
                  </a:lnTo>
                  <a:close/>
                  <a:moveTo>
                    <a:pt x="1508902" y="411680"/>
                  </a:moveTo>
                  <a:lnTo>
                    <a:pt x="1508902" y="326414"/>
                  </a:lnTo>
                  <a:lnTo>
                    <a:pt x="1342885" y="326414"/>
                  </a:lnTo>
                  <a:lnTo>
                    <a:pt x="1342885" y="249074"/>
                  </a:lnTo>
                  <a:lnTo>
                    <a:pt x="1493002" y="249074"/>
                  </a:lnTo>
                  <a:lnTo>
                    <a:pt x="1493002" y="170004"/>
                  </a:lnTo>
                  <a:lnTo>
                    <a:pt x="1342885" y="170004"/>
                  </a:lnTo>
                  <a:lnTo>
                    <a:pt x="1342885" y="93289"/>
                  </a:lnTo>
                  <a:lnTo>
                    <a:pt x="1508326" y="93289"/>
                  </a:lnTo>
                  <a:lnTo>
                    <a:pt x="1508326" y="8551"/>
                  </a:lnTo>
                  <a:lnTo>
                    <a:pt x="1253055" y="8551"/>
                  </a:lnTo>
                  <a:lnTo>
                    <a:pt x="1253055" y="411680"/>
                  </a:lnTo>
                  <a:lnTo>
                    <a:pt x="1508902" y="411680"/>
                  </a:lnTo>
                  <a:close/>
                  <a:moveTo>
                    <a:pt x="1786942" y="420183"/>
                  </a:moveTo>
                  <a:cubicBezTo>
                    <a:pt x="1912031" y="420183"/>
                    <a:pt x="1965449" y="334917"/>
                    <a:pt x="1978563" y="279193"/>
                  </a:cubicBezTo>
                  <a:lnTo>
                    <a:pt x="1892720" y="254742"/>
                  </a:lnTo>
                  <a:cubicBezTo>
                    <a:pt x="1884746" y="283757"/>
                    <a:pt x="1856885" y="330353"/>
                    <a:pt x="1786990" y="330353"/>
                  </a:cubicBezTo>
                  <a:cubicBezTo>
                    <a:pt x="1726703" y="330353"/>
                    <a:pt x="1670980" y="286543"/>
                    <a:pt x="1670980" y="210932"/>
                  </a:cubicBezTo>
                  <a:cubicBezTo>
                    <a:pt x="1670980" y="126194"/>
                    <a:pt x="1731795" y="87572"/>
                    <a:pt x="1785837" y="87572"/>
                  </a:cubicBezTo>
                  <a:cubicBezTo>
                    <a:pt x="1856885" y="87572"/>
                    <a:pt x="1882488" y="134745"/>
                    <a:pt x="1888733" y="162607"/>
                  </a:cubicBezTo>
                  <a:lnTo>
                    <a:pt x="1973423" y="135898"/>
                  </a:lnTo>
                  <a:cubicBezTo>
                    <a:pt x="1960357" y="77917"/>
                    <a:pt x="1906891" y="0"/>
                    <a:pt x="1785789" y="0"/>
                  </a:cubicBezTo>
                  <a:cubicBezTo>
                    <a:pt x="1673238" y="0"/>
                    <a:pt x="1577692" y="85266"/>
                    <a:pt x="1577692" y="210932"/>
                  </a:cubicBezTo>
                  <a:cubicBezTo>
                    <a:pt x="1577692" y="336646"/>
                    <a:pt x="1670932" y="420183"/>
                    <a:pt x="1786942" y="420183"/>
                  </a:cubicBezTo>
                </a:path>
              </a:pathLst>
            </a:custGeom>
            <a:solidFill>
              <a:srgbClr val="FFFFFF"/>
            </a:solidFill>
            <a:ln w="4793" cap="flat">
              <a:noFill/>
              <a:prstDash val="solid"/>
              <a:miter/>
            </a:ln>
          </p:spPr>
          <p:txBody>
            <a:bodyPr rtlCol="0" anchor="ctr"/>
            <a:lstStyle/>
            <a:p>
              <a:endParaRPr lang="fr-FR"/>
            </a:p>
          </p:txBody>
        </p:sp>
      </p:grpSp>
      <p:sp>
        <p:nvSpPr>
          <p:cNvPr id="23" name="Espace réservé du texte 22">
            <a:extLst>
              <a:ext uri="{FF2B5EF4-FFF2-40B4-BE49-F238E27FC236}">
                <a16:creationId xmlns:a16="http://schemas.microsoft.com/office/drawing/2014/main" id="{B5A41746-4A90-406E-B4B0-3433BE67E621}"/>
              </a:ext>
            </a:extLst>
          </p:cNvPr>
          <p:cNvSpPr>
            <a:spLocks noGrp="1"/>
          </p:cNvSpPr>
          <p:nvPr>
            <p:ph type="body" sz="quarter" idx="13" hasCustomPrompt="1"/>
          </p:nvPr>
        </p:nvSpPr>
        <p:spPr>
          <a:xfrm>
            <a:off x="341461" y="4064774"/>
            <a:ext cx="3900930" cy="1958523"/>
          </a:xfrm>
        </p:spPr>
        <p:txBody>
          <a:bodyPr/>
          <a:lstStyle>
            <a:lvl1pPr marL="0" indent="0">
              <a:lnSpc>
                <a:spcPct val="110000"/>
              </a:lnSpc>
              <a:spcBef>
                <a:spcPts val="0"/>
              </a:spcBef>
              <a:buNone/>
              <a:defRPr sz="1000" b="1">
                <a:solidFill>
                  <a:schemeClr val="bg1"/>
                </a:solidFill>
              </a:defRPr>
            </a:lvl1pPr>
            <a:lvl2pPr marL="0" indent="0">
              <a:lnSpc>
                <a:spcPct val="110000"/>
              </a:lnSpc>
              <a:spcBef>
                <a:spcPts val="0"/>
              </a:spcBef>
              <a:buNone/>
              <a:defRPr sz="1000" b="1">
                <a:solidFill>
                  <a:schemeClr val="bg1"/>
                </a:solidFill>
              </a:defRPr>
            </a:lvl2pPr>
            <a:lvl3pPr marL="0" indent="0">
              <a:lnSpc>
                <a:spcPct val="110000"/>
              </a:lnSpc>
              <a:spcBef>
                <a:spcPts val="0"/>
              </a:spcBef>
              <a:buNone/>
              <a:defRPr sz="1000" b="1">
                <a:solidFill>
                  <a:schemeClr val="bg1"/>
                </a:solidFill>
              </a:defRPr>
            </a:lvl3pPr>
            <a:lvl4pPr marL="0" indent="0">
              <a:lnSpc>
                <a:spcPct val="110000"/>
              </a:lnSpc>
              <a:spcBef>
                <a:spcPts val="0"/>
              </a:spcBef>
              <a:buNone/>
              <a:defRPr sz="1000" b="1">
                <a:solidFill>
                  <a:schemeClr val="bg1"/>
                </a:solidFill>
              </a:defRPr>
            </a:lvl4pPr>
            <a:lvl5pPr marL="0" indent="0">
              <a:lnSpc>
                <a:spcPct val="110000"/>
              </a:lnSpc>
              <a:spcBef>
                <a:spcPts val="0"/>
              </a:spcBef>
              <a:buNone/>
              <a:defRPr sz="1000" b="1">
                <a:solidFill>
                  <a:schemeClr val="bg1"/>
                </a:solidFill>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grpSp>
        <p:nvGrpSpPr>
          <p:cNvPr id="35" name="Groupe 34">
            <a:extLst>
              <a:ext uri="{FF2B5EF4-FFF2-40B4-BE49-F238E27FC236}">
                <a16:creationId xmlns:a16="http://schemas.microsoft.com/office/drawing/2014/main" id="{5B286AD6-ECB8-4AD9-AD60-D247444B2A25}"/>
              </a:ext>
            </a:extLst>
          </p:cNvPr>
          <p:cNvGrpSpPr/>
          <p:nvPr userDrawn="1"/>
        </p:nvGrpSpPr>
        <p:grpSpPr>
          <a:xfrm>
            <a:off x="8097459" y="2184845"/>
            <a:ext cx="3633866" cy="2509575"/>
            <a:chOff x="4890081" y="1891466"/>
            <a:chExt cx="2355927" cy="1627021"/>
          </a:xfrm>
        </p:grpSpPr>
        <p:sp>
          <p:nvSpPr>
            <p:cNvPr id="33" name="Forme libre : forme 32">
              <a:extLst>
                <a:ext uri="{FF2B5EF4-FFF2-40B4-BE49-F238E27FC236}">
                  <a16:creationId xmlns:a16="http://schemas.microsoft.com/office/drawing/2014/main" id="{07B18ED5-966A-462E-B8EE-E3070B73F4EB}"/>
                </a:ext>
              </a:extLst>
            </p:cNvPr>
            <p:cNvSpPr/>
            <p:nvPr/>
          </p:nvSpPr>
          <p:spPr>
            <a:xfrm>
              <a:off x="4890081" y="1891466"/>
              <a:ext cx="2355927" cy="1627021"/>
            </a:xfrm>
            <a:custGeom>
              <a:avLst/>
              <a:gdLst>
                <a:gd name="connsiteX0" fmla="*/ 1122340 w 2355927"/>
                <a:gd name="connsiteY0" fmla="*/ 1791 h 1627021"/>
                <a:gd name="connsiteX1" fmla="*/ 1560404 w 2355927"/>
                <a:gd name="connsiteY1" fmla="*/ 80739 h 1627021"/>
                <a:gd name="connsiteX2" fmla="*/ 1901894 w 2355927"/>
                <a:gd name="connsiteY2" fmla="*/ 281726 h 1627021"/>
                <a:gd name="connsiteX3" fmla="*/ 2254209 w 2355927"/>
                <a:gd name="connsiteY3" fmla="*/ 617754 h 1627021"/>
                <a:gd name="connsiteX4" fmla="*/ 2314042 w 2355927"/>
                <a:gd name="connsiteY4" fmla="*/ 689958 h 1627021"/>
                <a:gd name="connsiteX5" fmla="*/ 2355921 w 2355927"/>
                <a:gd name="connsiteY5" fmla="*/ 814617 h 1627021"/>
                <a:gd name="connsiteX6" fmla="*/ 2311260 w 2355927"/>
                <a:gd name="connsiteY6" fmla="*/ 940597 h 1627021"/>
                <a:gd name="connsiteX7" fmla="*/ 1979213 w 2355927"/>
                <a:gd name="connsiteY7" fmla="*/ 1283188 h 1627021"/>
                <a:gd name="connsiteX8" fmla="*/ 1562638 w 2355927"/>
                <a:gd name="connsiteY8" fmla="*/ 1545428 h 1627021"/>
                <a:gd name="connsiteX9" fmla="*/ 1267413 w 2355927"/>
                <a:gd name="connsiteY9" fmla="*/ 1622426 h 1627021"/>
                <a:gd name="connsiteX10" fmla="*/ 869807 w 2355927"/>
                <a:gd name="connsiteY10" fmla="*/ 1574236 h 1627021"/>
                <a:gd name="connsiteX11" fmla="*/ 449494 w 2355927"/>
                <a:gd name="connsiteY11" fmla="*/ 1342206 h 1627021"/>
                <a:gd name="connsiteX12" fmla="*/ 406397 w 2355927"/>
                <a:gd name="connsiteY12" fmla="*/ 1308034 h 1627021"/>
                <a:gd name="connsiteX13" fmla="*/ 379060 w 2355927"/>
                <a:gd name="connsiteY13" fmla="*/ 1280811 h 1627021"/>
                <a:gd name="connsiteX14" fmla="*/ 375790 w 2355927"/>
                <a:gd name="connsiteY14" fmla="*/ 1216774 h 1627021"/>
                <a:gd name="connsiteX15" fmla="*/ 430545 w 2355927"/>
                <a:gd name="connsiteY15" fmla="*/ 1180632 h 1627021"/>
                <a:gd name="connsiteX16" fmla="*/ 478334 w 2355927"/>
                <a:gd name="connsiteY16" fmla="*/ 1197332 h 1627021"/>
                <a:gd name="connsiteX17" fmla="*/ 587967 w 2355927"/>
                <a:gd name="connsiteY17" fmla="*/ 1281034 h 1627021"/>
                <a:gd name="connsiteX18" fmla="*/ 993332 w 2355927"/>
                <a:gd name="connsiteY18" fmla="*/ 1473611 h 1627021"/>
                <a:gd name="connsiteX19" fmla="*/ 1233090 w 2355927"/>
                <a:gd name="connsiteY19" fmla="*/ 1493886 h 1627021"/>
                <a:gd name="connsiteX20" fmla="*/ 1557865 w 2355927"/>
                <a:gd name="connsiteY20" fmla="*/ 1404272 h 1627021"/>
                <a:gd name="connsiteX21" fmla="*/ 1942859 w 2355927"/>
                <a:gd name="connsiteY21" fmla="*/ 1141036 h 1627021"/>
                <a:gd name="connsiteX22" fmla="*/ 2210665 w 2355927"/>
                <a:gd name="connsiteY22" fmla="*/ 856428 h 1627021"/>
                <a:gd name="connsiteX23" fmla="*/ 2219540 w 2355927"/>
                <a:gd name="connsiteY23" fmla="*/ 786337 h 1627021"/>
                <a:gd name="connsiteX24" fmla="*/ 2195514 w 2355927"/>
                <a:gd name="connsiteY24" fmla="*/ 751637 h 1627021"/>
                <a:gd name="connsiteX25" fmla="*/ 1827864 w 2355927"/>
                <a:gd name="connsiteY25" fmla="*/ 390092 h 1627021"/>
                <a:gd name="connsiteX26" fmla="*/ 1484363 w 2355927"/>
                <a:gd name="connsiteY26" fmla="*/ 191360 h 1627021"/>
                <a:gd name="connsiteX27" fmla="*/ 1298792 w 2355927"/>
                <a:gd name="connsiteY27" fmla="*/ 140875 h 1627021"/>
                <a:gd name="connsiteX28" fmla="*/ 1044919 w 2355927"/>
                <a:gd name="connsiteY28" fmla="*/ 142805 h 1627021"/>
                <a:gd name="connsiteX29" fmla="*/ 839789 w 2355927"/>
                <a:gd name="connsiteY29" fmla="*/ 204098 h 1627021"/>
                <a:gd name="connsiteX30" fmla="*/ 412835 w 2355927"/>
                <a:gd name="connsiteY30" fmla="*/ 486167 h 1627021"/>
                <a:gd name="connsiteX31" fmla="*/ 146796 w 2355927"/>
                <a:gd name="connsiteY31" fmla="*/ 768520 h 1627021"/>
                <a:gd name="connsiteX32" fmla="*/ 135950 w 2355927"/>
                <a:gd name="connsiteY32" fmla="*/ 839606 h 1627021"/>
                <a:gd name="connsiteX33" fmla="*/ 162313 w 2355927"/>
                <a:gd name="connsiteY33" fmla="*/ 877760 h 1627021"/>
                <a:gd name="connsiteX34" fmla="*/ 236403 w 2355927"/>
                <a:gd name="connsiteY34" fmla="*/ 964063 h 1627021"/>
                <a:gd name="connsiteX35" fmla="*/ 254337 w 2355927"/>
                <a:gd name="connsiteY35" fmla="*/ 1011582 h 1627021"/>
                <a:gd name="connsiteX36" fmla="*/ 227609 w 2355927"/>
                <a:gd name="connsiteY36" fmla="*/ 1062088 h 1627021"/>
                <a:gd name="connsiteX37" fmla="*/ 172346 w 2355927"/>
                <a:gd name="connsiteY37" fmla="*/ 1072551 h 1627021"/>
                <a:gd name="connsiteX38" fmla="*/ 137981 w 2355927"/>
                <a:gd name="connsiteY38" fmla="*/ 1050548 h 1627021"/>
                <a:gd name="connsiteX39" fmla="*/ 46384 w 2355927"/>
                <a:gd name="connsiteY39" fmla="*/ 942751 h 1627021"/>
                <a:gd name="connsiteX40" fmla="*/ 2860 w 2355927"/>
                <a:gd name="connsiteY40" fmla="*/ 847367 h 1627021"/>
                <a:gd name="connsiteX41" fmla="*/ 26501 w 2355927"/>
                <a:gd name="connsiteY41" fmla="*/ 713199 h 1627021"/>
                <a:gd name="connsiteX42" fmla="*/ 60032 w 2355927"/>
                <a:gd name="connsiteY42" fmla="*/ 667366 h 1627021"/>
                <a:gd name="connsiteX43" fmla="*/ 512820 w 2355927"/>
                <a:gd name="connsiteY43" fmla="*/ 238636 h 1627021"/>
                <a:gd name="connsiteX44" fmla="*/ 703490 w 2355927"/>
                <a:gd name="connsiteY44" fmla="*/ 122895 h 1627021"/>
                <a:gd name="connsiteX45" fmla="*/ 923588 w 2355927"/>
                <a:gd name="connsiteY45" fmla="*/ 36125 h 1627021"/>
                <a:gd name="connsiteX46" fmla="*/ 1122340 w 2355927"/>
                <a:gd name="connsiteY46" fmla="*/ 1791 h 162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55927" h="1627021">
                  <a:moveTo>
                    <a:pt x="1122340" y="1791"/>
                  </a:moveTo>
                  <a:cubicBezTo>
                    <a:pt x="1272044" y="-8022"/>
                    <a:pt x="1422520" y="23082"/>
                    <a:pt x="1560404" y="80739"/>
                  </a:cubicBezTo>
                  <a:cubicBezTo>
                    <a:pt x="1682933" y="131326"/>
                    <a:pt x="1796567" y="201620"/>
                    <a:pt x="1901894" y="281726"/>
                  </a:cubicBezTo>
                  <a:cubicBezTo>
                    <a:pt x="2030983" y="380625"/>
                    <a:pt x="2147927" y="494801"/>
                    <a:pt x="2254209" y="617754"/>
                  </a:cubicBezTo>
                  <a:cubicBezTo>
                    <a:pt x="2274478" y="641544"/>
                    <a:pt x="2294626" y="665457"/>
                    <a:pt x="2314042" y="689958"/>
                  </a:cubicBezTo>
                  <a:cubicBezTo>
                    <a:pt x="2341257" y="725369"/>
                    <a:pt x="2356287" y="769942"/>
                    <a:pt x="2355921" y="814617"/>
                  </a:cubicBezTo>
                  <a:cubicBezTo>
                    <a:pt x="2355819" y="860064"/>
                    <a:pt x="2339754" y="905207"/>
                    <a:pt x="2311260" y="940597"/>
                  </a:cubicBezTo>
                  <a:cubicBezTo>
                    <a:pt x="2211457" y="1064688"/>
                    <a:pt x="2100727" y="1180185"/>
                    <a:pt x="1979213" y="1283188"/>
                  </a:cubicBezTo>
                  <a:cubicBezTo>
                    <a:pt x="1853272" y="1388994"/>
                    <a:pt x="1714860" y="1481859"/>
                    <a:pt x="1562638" y="1545428"/>
                  </a:cubicBezTo>
                  <a:cubicBezTo>
                    <a:pt x="1468461" y="1584577"/>
                    <a:pt x="1369064" y="1612329"/>
                    <a:pt x="1267413" y="1622426"/>
                  </a:cubicBezTo>
                  <a:cubicBezTo>
                    <a:pt x="1133389" y="1636546"/>
                    <a:pt x="997069" y="1617469"/>
                    <a:pt x="869807" y="1574236"/>
                  </a:cubicBezTo>
                  <a:cubicBezTo>
                    <a:pt x="717158" y="1522918"/>
                    <a:pt x="577264" y="1439317"/>
                    <a:pt x="449494" y="1342206"/>
                  </a:cubicBezTo>
                  <a:cubicBezTo>
                    <a:pt x="434729" y="1331317"/>
                    <a:pt x="420634" y="1319574"/>
                    <a:pt x="406397" y="1308034"/>
                  </a:cubicBezTo>
                  <a:cubicBezTo>
                    <a:pt x="396628" y="1299684"/>
                    <a:pt x="385904" y="1291924"/>
                    <a:pt x="379060" y="1280811"/>
                  </a:cubicBezTo>
                  <a:cubicBezTo>
                    <a:pt x="366894" y="1261978"/>
                    <a:pt x="365614" y="1236745"/>
                    <a:pt x="375790" y="1216774"/>
                  </a:cubicBezTo>
                  <a:cubicBezTo>
                    <a:pt x="385823" y="1196072"/>
                    <a:pt x="407554" y="1181689"/>
                    <a:pt x="430545" y="1180632"/>
                  </a:cubicBezTo>
                  <a:cubicBezTo>
                    <a:pt x="447930" y="1179413"/>
                    <a:pt x="465255" y="1185996"/>
                    <a:pt x="478334" y="1197332"/>
                  </a:cubicBezTo>
                  <a:cubicBezTo>
                    <a:pt x="513369" y="1227136"/>
                    <a:pt x="550252" y="1254705"/>
                    <a:pt x="587967" y="1281034"/>
                  </a:cubicBezTo>
                  <a:cubicBezTo>
                    <a:pt x="710882" y="1367276"/>
                    <a:pt x="846613" y="1438464"/>
                    <a:pt x="993332" y="1473611"/>
                  </a:cubicBezTo>
                  <a:cubicBezTo>
                    <a:pt x="1071647" y="1492180"/>
                    <a:pt x="1152744" y="1500022"/>
                    <a:pt x="1233090" y="1493886"/>
                  </a:cubicBezTo>
                  <a:cubicBezTo>
                    <a:pt x="1345952" y="1485780"/>
                    <a:pt x="1455727" y="1452015"/>
                    <a:pt x="1557865" y="1404272"/>
                  </a:cubicBezTo>
                  <a:cubicBezTo>
                    <a:pt x="1699181" y="1337676"/>
                    <a:pt x="1826767" y="1244953"/>
                    <a:pt x="1942859" y="1141036"/>
                  </a:cubicBezTo>
                  <a:cubicBezTo>
                    <a:pt x="2039717" y="1053718"/>
                    <a:pt x="2129263" y="958293"/>
                    <a:pt x="2210665" y="856428"/>
                  </a:cubicBezTo>
                  <a:cubicBezTo>
                    <a:pt x="2225572" y="836721"/>
                    <a:pt x="2229066" y="809152"/>
                    <a:pt x="2219540" y="786337"/>
                  </a:cubicBezTo>
                  <a:cubicBezTo>
                    <a:pt x="2214361" y="773010"/>
                    <a:pt x="2204125" y="762750"/>
                    <a:pt x="2195514" y="751637"/>
                  </a:cubicBezTo>
                  <a:cubicBezTo>
                    <a:pt x="2086226" y="618608"/>
                    <a:pt x="1964164" y="495512"/>
                    <a:pt x="1827864" y="390092"/>
                  </a:cubicBezTo>
                  <a:cubicBezTo>
                    <a:pt x="1722659" y="309397"/>
                    <a:pt x="1608375" y="239184"/>
                    <a:pt x="1484363" y="191360"/>
                  </a:cubicBezTo>
                  <a:cubicBezTo>
                    <a:pt x="1424388" y="168484"/>
                    <a:pt x="1362281" y="150748"/>
                    <a:pt x="1298792" y="140875"/>
                  </a:cubicBezTo>
                  <a:cubicBezTo>
                    <a:pt x="1214851" y="127222"/>
                    <a:pt x="1128656" y="127954"/>
                    <a:pt x="1044919" y="142805"/>
                  </a:cubicBezTo>
                  <a:cubicBezTo>
                    <a:pt x="974403" y="154933"/>
                    <a:pt x="905715" y="176448"/>
                    <a:pt x="839789" y="204098"/>
                  </a:cubicBezTo>
                  <a:cubicBezTo>
                    <a:pt x="681799" y="271243"/>
                    <a:pt x="540300" y="372092"/>
                    <a:pt x="412835" y="486167"/>
                  </a:cubicBezTo>
                  <a:cubicBezTo>
                    <a:pt x="316586" y="572734"/>
                    <a:pt x="227934" y="667671"/>
                    <a:pt x="146796" y="768520"/>
                  </a:cubicBezTo>
                  <a:cubicBezTo>
                    <a:pt x="130954" y="788085"/>
                    <a:pt x="126588" y="816182"/>
                    <a:pt x="135950" y="839606"/>
                  </a:cubicBezTo>
                  <a:cubicBezTo>
                    <a:pt x="141394" y="854376"/>
                    <a:pt x="152930" y="865489"/>
                    <a:pt x="162313" y="877760"/>
                  </a:cubicBezTo>
                  <a:cubicBezTo>
                    <a:pt x="186644" y="906832"/>
                    <a:pt x="210955" y="935945"/>
                    <a:pt x="236403" y="964063"/>
                  </a:cubicBezTo>
                  <a:cubicBezTo>
                    <a:pt x="248122" y="976882"/>
                    <a:pt x="255129" y="994110"/>
                    <a:pt x="254337" y="1011582"/>
                  </a:cubicBezTo>
                  <a:cubicBezTo>
                    <a:pt x="253768" y="1031329"/>
                    <a:pt x="243654" y="1050548"/>
                    <a:pt x="227609" y="1062088"/>
                  </a:cubicBezTo>
                  <a:cubicBezTo>
                    <a:pt x="212011" y="1073668"/>
                    <a:pt x="191092" y="1077630"/>
                    <a:pt x="172346" y="1072551"/>
                  </a:cubicBezTo>
                  <a:cubicBezTo>
                    <a:pt x="158880" y="1069158"/>
                    <a:pt x="147040" y="1060950"/>
                    <a:pt x="137981" y="1050548"/>
                  </a:cubicBezTo>
                  <a:cubicBezTo>
                    <a:pt x="106481" y="1015462"/>
                    <a:pt x="76016" y="979422"/>
                    <a:pt x="46384" y="942751"/>
                  </a:cubicBezTo>
                  <a:cubicBezTo>
                    <a:pt x="23921" y="915466"/>
                    <a:pt x="8628" y="882250"/>
                    <a:pt x="2860" y="847367"/>
                  </a:cubicBezTo>
                  <a:cubicBezTo>
                    <a:pt x="-5000" y="801696"/>
                    <a:pt x="3489" y="753425"/>
                    <a:pt x="26501" y="713199"/>
                  </a:cubicBezTo>
                  <a:cubicBezTo>
                    <a:pt x="35640" y="696520"/>
                    <a:pt x="48171" y="682116"/>
                    <a:pt x="60032" y="667366"/>
                  </a:cubicBezTo>
                  <a:cubicBezTo>
                    <a:pt x="192412" y="506524"/>
                    <a:pt x="342502" y="359110"/>
                    <a:pt x="512820" y="238636"/>
                  </a:cubicBezTo>
                  <a:cubicBezTo>
                    <a:pt x="573770" y="195931"/>
                    <a:pt x="637361" y="157006"/>
                    <a:pt x="703490" y="122895"/>
                  </a:cubicBezTo>
                  <a:cubicBezTo>
                    <a:pt x="774127" y="87626"/>
                    <a:pt x="847405" y="57193"/>
                    <a:pt x="923588" y="36125"/>
                  </a:cubicBezTo>
                  <a:cubicBezTo>
                    <a:pt x="988417" y="17901"/>
                    <a:pt x="1055114" y="6037"/>
                    <a:pt x="1122340" y="1791"/>
                  </a:cubicBezTo>
                  <a:close/>
                </a:path>
              </a:pathLst>
            </a:custGeom>
            <a:solidFill>
              <a:srgbClr val="FFFFFF"/>
            </a:solidFill>
            <a:ln w="2027"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1CE457FF-B4A3-40FD-82E4-EFAF25D59D68}"/>
                </a:ext>
              </a:extLst>
            </p:cNvPr>
            <p:cNvSpPr/>
            <p:nvPr/>
          </p:nvSpPr>
          <p:spPr>
            <a:xfrm>
              <a:off x="5719547" y="2356453"/>
              <a:ext cx="696990" cy="697056"/>
            </a:xfrm>
            <a:custGeom>
              <a:avLst/>
              <a:gdLst>
                <a:gd name="connsiteX0" fmla="*/ 314890 w 696990"/>
                <a:gd name="connsiteY0" fmla="*/ 1799 h 697056"/>
                <a:gd name="connsiteX1" fmla="*/ 574267 w 696990"/>
                <a:gd name="connsiteY1" fmla="*/ 83225 h 697056"/>
                <a:gd name="connsiteX2" fmla="*/ 690947 w 696990"/>
                <a:gd name="connsiteY2" fmla="*/ 284517 h 697056"/>
                <a:gd name="connsiteX3" fmla="*/ 634141 w 696990"/>
                <a:gd name="connsiteY3" fmla="*/ 547977 h 697056"/>
                <a:gd name="connsiteX4" fmla="*/ 442659 w 696990"/>
                <a:gd name="connsiteY4" fmla="*/ 684115 h 697056"/>
                <a:gd name="connsiteX5" fmla="*/ 307842 w 696990"/>
                <a:gd name="connsiteY5" fmla="*/ 694517 h 697056"/>
                <a:gd name="connsiteX6" fmla="*/ 83215 w 696990"/>
                <a:gd name="connsiteY6" fmla="*/ 574347 h 697056"/>
                <a:gd name="connsiteX7" fmla="*/ 5 w 696990"/>
                <a:gd name="connsiteY7" fmla="*/ 349671 h 697056"/>
                <a:gd name="connsiteX8" fmla="*/ 83134 w 696990"/>
                <a:gd name="connsiteY8" fmla="*/ 122822 h 697056"/>
                <a:gd name="connsiteX9" fmla="*/ 314890 w 696990"/>
                <a:gd name="connsiteY9" fmla="*/ 1799 h 697056"/>
                <a:gd name="connsiteX10" fmla="*/ 337007 w 696990"/>
                <a:gd name="connsiteY10" fmla="*/ 131354 h 697056"/>
                <a:gd name="connsiteX11" fmla="*/ 197336 w 696990"/>
                <a:gd name="connsiteY11" fmla="*/ 192364 h 697056"/>
                <a:gd name="connsiteX12" fmla="*/ 140001 w 696990"/>
                <a:gd name="connsiteY12" fmla="*/ 286915 h 697056"/>
                <a:gd name="connsiteX13" fmla="*/ 141850 w 696990"/>
                <a:gd name="connsiteY13" fmla="*/ 416125 h 697056"/>
                <a:gd name="connsiteX14" fmla="*/ 303679 w 696990"/>
                <a:gd name="connsiteY14" fmla="*/ 561202 h 697056"/>
                <a:gd name="connsiteX15" fmla="*/ 487666 w 696990"/>
                <a:gd name="connsiteY15" fmla="*/ 515430 h 697056"/>
                <a:gd name="connsiteX16" fmla="*/ 564539 w 696990"/>
                <a:gd name="connsiteY16" fmla="*/ 325170 h 697056"/>
                <a:gd name="connsiteX17" fmla="*/ 435530 w 696990"/>
                <a:gd name="connsiteY17" fmla="*/ 149314 h 697056"/>
                <a:gd name="connsiteX18" fmla="*/ 337007 w 696990"/>
                <a:gd name="connsiteY18" fmla="*/ 131354 h 6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990" h="697056">
                  <a:moveTo>
                    <a:pt x="314890" y="1799"/>
                  </a:moveTo>
                  <a:cubicBezTo>
                    <a:pt x="407625" y="-7953"/>
                    <a:pt x="503690" y="22338"/>
                    <a:pt x="574267" y="83225"/>
                  </a:cubicBezTo>
                  <a:cubicBezTo>
                    <a:pt x="634709" y="134260"/>
                    <a:pt x="676852" y="206646"/>
                    <a:pt x="690947" y="284517"/>
                  </a:cubicBezTo>
                  <a:cubicBezTo>
                    <a:pt x="708434" y="375208"/>
                    <a:pt x="687515" y="472584"/>
                    <a:pt x="634141" y="547977"/>
                  </a:cubicBezTo>
                  <a:cubicBezTo>
                    <a:pt x="588646" y="613720"/>
                    <a:pt x="519634" y="662661"/>
                    <a:pt x="442659" y="684115"/>
                  </a:cubicBezTo>
                  <a:cubicBezTo>
                    <a:pt x="398952" y="696122"/>
                    <a:pt x="352869" y="700225"/>
                    <a:pt x="307842" y="694517"/>
                  </a:cubicBezTo>
                  <a:cubicBezTo>
                    <a:pt x="221322" y="685009"/>
                    <a:pt x="139291" y="640862"/>
                    <a:pt x="83215" y="574347"/>
                  </a:cubicBezTo>
                  <a:cubicBezTo>
                    <a:pt x="29902" y="512525"/>
                    <a:pt x="87" y="431261"/>
                    <a:pt x="5" y="349671"/>
                  </a:cubicBezTo>
                  <a:cubicBezTo>
                    <a:pt x="-462" y="267371"/>
                    <a:pt x="29374" y="185212"/>
                    <a:pt x="83134" y="122822"/>
                  </a:cubicBezTo>
                  <a:cubicBezTo>
                    <a:pt x="140712" y="54417"/>
                    <a:pt x="225770" y="9661"/>
                    <a:pt x="314890" y="1799"/>
                  </a:cubicBezTo>
                  <a:moveTo>
                    <a:pt x="337007" y="131354"/>
                  </a:moveTo>
                  <a:cubicBezTo>
                    <a:pt x="285115" y="134056"/>
                    <a:pt x="234463" y="155977"/>
                    <a:pt x="197336" y="192364"/>
                  </a:cubicBezTo>
                  <a:cubicBezTo>
                    <a:pt x="170507" y="218226"/>
                    <a:pt x="150441" y="251118"/>
                    <a:pt x="140001" y="286915"/>
                  </a:cubicBezTo>
                  <a:cubicBezTo>
                    <a:pt x="127491" y="328847"/>
                    <a:pt x="128140" y="374579"/>
                    <a:pt x="141850" y="416125"/>
                  </a:cubicBezTo>
                  <a:cubicBezTo>
                    <a:pt x="164901" y="488694"/>
                    <a:pt x="228979" y="546331"/>
                    <a:pt x="303679" y="561202"/>
                  </a:cubicBezTo>
                  <a:cubicBezTo>
                    <a:pt x="367716" y="575220"/>
                    <a:pt x="437703" y="557850"/>
                    <a:pt x="487666" y="515430"/>
                  </a:cubicBezTo>
                  <a:cubicBezTo>
                    <a:pt x="542949" y="470166"/>
                    <a:pt x="573028" y="396175"/>
                    <a:pt x="564539" y="325170"/>
                  </a:cubicBezTo>
                  <a:cubicBezTo>
                    <a:pt x="557288" y="248985"/>
                    <a:pt x="505782" y="179341"/>
                    <a:pt x="435530" y="149314"/>
                  </a:cubicBezTo>
                  <a:cubicBezTo>
                    <a:pt x="404720" y="135702"/>
                    <a:pt x="370620" y="129688"/>
                    <a:pt x="337007" y="131354"/>
                  </a:cubicBezTo>
                  <a:close/>
                </a:path>
              </a:pathLst>
            </a:custGeom>
            <a:solidFill>
              <a:srgbClr val="FFFFFF"/>
            </a:solidFill>
            <a:ln w="2027" cap="flat">
              <a:noFill/>
              <a:prstDash val="solid"/>
              <a:miter/>
            </a:ln>
          </p:spPr>
          <p:txBody>
            <a:bodyPr rtlCol="0" anchor="ctr"/>
            <a:lstStyle/>
            <a:p>
              <a:endParaRPr lang="fr-FR"/>
            </a:p>
          </p:txBody>
        </p:sp>
      </p:grpSp>
      <p:sp>
        <p:nvSpPr>
          <p:cNvPr id="37" name="ZoneTexte 36">
            <a:extLst>
              <a:ext uri="{FF2B5EF4-FFF2-40B4-BE49-F238E27FC236}">
                <a16:creationId xmlns:a16="http://schemas.microsoft.com/office/drawing/2014/main" id="{058EBEAC-01DB-41B9-9151-1ABDACC29F55}"/>
              </a:ext>
            </a:extLst>
          </p:cNvPr>
          <p:cNvSpPr txBox="1"/>
          <p:nvPr userDrawn="1"/>
        </p:nvSpPr>
        <p:spPr>
          <a:xfrm>
            <a:off x="767148" y="205718"/>
            <a:ext cx="2978188" cy="360000"/>
          </a:xfrm>
          <a:prstGeom prst="rect">
            <a:avLst/>
          </a:prstGeom>
          <a:noFill/>
        </p:spPr>
        <p:txBody>
          <a:bodyPr wrap="none" rtlCol="0">
            <a:noAutofit/>
          </a:bodyPr>
          <a:lstStyle/>
          <a:p>
            <a:r>
              <a:rPr lang="fr-FR" sz="1600" b="1" cap="all" baseline="0">
                <a:solidFill>
                  <a:schemeClr val="bg1"/>
                </a:solidFill>
              </a:rPr>
              <a:t>étude numérique</a:t>
            </a:r>
          </a:p>
        </p:txBody>
      </p:sp>
    </p:spTree>
    <p:extLst>
      <p:ext uri="{BB962C8B-B14F-4D97-AF65-F5344CB8AC3E}">
        <p14:creationId xmlns:p14="http://schemas.microsoft.com/office/powerpoint/2010/main" val="2247337262"/>
      </p:ext>
    </p:extLst>
  </p:cSld>
  <p:clrMapOvr>
    <a:masterClrMapping/>
  </p:clrMapOvr>
  <p:extLst>
    <p:ext uri="{DCECCB84-F9BA-43D5-87BE-67443E8EF086}">
      <p15:sldGuideLst xmlns:p15="http://schemas.microsoft.com/office/powerpoint/2012/main">
        <p15:guide id="1" pos="6244" userDrawn="1">
          <p15:clr>
            <a:srgbClr val="FBAE40"/>
          </p15:clr>
        </p15:guide>
        <p15:guide id="2"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étude intersectoriel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1F531-7BD5-4A6C-ABF6-B1435F2C83D8}"/>
              </a:ext>
            </a:extLst>
          </p:cNvPr>
          <p:cNvSpPr>
            <a:spLocks noGrp="1"/>
          </p:cNvSpPr>
          <p:nvPr>
            <p:ph type="title"/>
          </p:nvPr>
        </p:nvSpPr>
        <p:spPr>
          <a:xfrm>
            <a:off x="2247719" y="205718"/>
            <a:ext cx="7920128" cy="360000"/>
          </a:xfrm>
        </p:spPr>
        <p:txBody>
          <a:bodyPr>
            <a:noAutofit/>
          </a:bodyPr>
          <a:lstStyle/>
          <a:p>
            <a:r>
              <a:rPr lang="fr-FR"/>
              <a:t>Modifiez le style du titre</a:t>
            </a:r>
          </a:p>
        </p:txBody>
      </p:sp>
      <p:sp>
        <p:nvSpPr>
          <p:cNvPr id="3" name="Espace réservé du contenu 2">
            <a:extLst>
              <a:ext uri="{FF2B5EF4-FFF2-40B4-BE49-F238E27FC236}">
                <a16:creationId xmlns:a16="http://schemas.microsoft.com/office/drawing/2014/main" id="{CCDE8BB0-3971-46EE-A3B3-7F77F1B60DA4}"/>
              </a:ext>
            </a:extLst>
          </p:cNvPr>
          <p:cNvSpPr>
            <a:spLocks noGrp="1"/>
          </p:cNvSpPr>
          <p:nvPr>
            <p:ph idx="1"/>
          </p:nvPr>
        </p:nvSpPr>
        <p:spPr>
          <a:xfrm>
            <a:off x="1304924" y="847726"/>
            <a:ext cx="10410826" cy="53155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D8766CD5-A973-4097-85E4-6DFA0D5A612E}"/>
              </a:ext>
            </a:extLst>
          </p:cNvPr>
          <p:cNvSpPr>
            <a:spLocks noGrp="1"/>
          </p:cNvSpPr>
          <p:nvPr>
            <p:ph type="ftr" sz="quarter" idx="11"/>
          </p:nvPr>
        </p:nvSpPr>
        <p:spPr>
          <a:xfrm>
            <a:off x="767149" y="6258088"/>
            <a:ext cx="6998450" cy="365125"/>
          </a:xfrm>
          <a:prstGeom prst="rect">
            <a:avLst/>
          </a:prstGeom>
        </p:spPr>
        <p:txBody>
          <a:bodyPr/>
          <a:lstStyle>
            <a:lvl1pPr>
              <a:defRPr/>
            </a:lvl1pPr>
          </a:lstStyle>
          <a:p>
            <a:r>
              <a:rPr lang="fr-FR"/>
              <a:t>KYU pour l’OPIIEC - 2022</a:t>
            </a:r>
            <a:br>
              <a:rPr lang="fr-FR"/>
            </a:br>
            <a:r>
              <a:rPr lang="fr-FR"/>
              <a:t>Formations et compétences sur les systèmes embarqués</a:t>
            </a:r>
          </a:p>
        </p:txBody>
      </p:sp>
      <p:sp>
        <p:nvSpPr>
          <p:cNvPr id="6" name="Espace réservé du numéro de diapositive 5">
            <a:extLst>
              <a:ext uri="{FF2B5EF4-FFF2-40B4-BE49-F238E27FC236}">
                <a16:creationId xmlns:a16="http://schemas.microsoft.com/office/drawing/2014/main" id="{B5981D03-1773-42BD-A5F2-248A9BC98EE1}"/>
              </a:ext>
            </a:extLst>
          </p:cNvPr>
          <p:cNvSpPr>
            <a:spLocks noGrp="1"/>
          </p:cNvSpPr>
          <p:nvPr>
            <p:ph type="sldNum" sz="quarter" idx="12"/>
          </p:nvPr>
        </p:nvSpPr>
        <p:spPr>
          <a:xfrm>
            <a:off x="0" y="205718"/>
            <a:ext cx="682924" cy="360000"/>
          </a:xfrm>
        </p:spPr>
        <p:txBody>
          <a:bodyPr>
            <a:noAutofit/>
          </a:bodyPr>
          <a:lstStyle/>
          <a:p>
            <a:fld id="{A43914CE-9F6A-4F7F-8362-260763EB4F65}" type="slidenum">
              <a:rPr lang="fr-FR" smtClean="0"/>
              <a:t>‹N°›</a:t>
            </a:fld>
            <a:endParaRPr lang="fr-FR"/>
          </a:p>
        </p:txBody>
      </p:sp>
      <p:sp>
        <p:nvSpPr>
          <p:cNvPr id="7" name="ZoneTexte 6">
            <a:extLst>
              <a:ext uri="{FF2B5EF4-FFF2-40B4-BE49-F238E27FC236}">
                <a16:creationId xmlns:a16="http://schemas.microsoft.com/office/drawing/2014/main" id="{398C193B-DD13-446F-AC48-07CC84993694}"/>
              </a:ext>
            </a:extLst>
          </p:cNvPr>
          <p:cNvSpPr txBox="1"/>
          <p:nvPr userDrawn="1"/>
        </p:nvSpPr>
        <p:spPr>
          <a:xfrm>
            <a:off x="767148" y="205718"/>
            <a:ext cx="2978188" cy="360000"/>
          </a:xfrm>
          <a:prstGeom prst="rect">
            <a:avLst/>
          </a:prstGeom>
          <a:noFill/>
        </p:spPr>
        <p:txBody>
          <a:bodyPr wrap="none" rtlCol="0">
            <a:noAutofit/>
          </a:bodyPr>
          <a:lstStyle/>
          <a:p>
            <a:r>
              <a:rPr lang="fr-FR" sz="1600" b="1" cap="all" baseline="0">
                <a:solidFill>
                  <a:schemeClr val="tx2"/>
                </a:solidFill>
              </a:rPr>
              <a:t>numérique</a:t>
            </a:r>
          </a:p>
        </p:txBody>
      </p:sp>
      <p:cxnSp>
        <p:nvCxnSpPr>
          <p:cNvPr id="8" name="Connecteur droit 7">
            <a:extLst>
              <a:ext uri="{FF2B5EF4-FFF2-40B4-BE49-F238E27FC236}">
                <a16:creationId xmlns:a16="http://schemas.microsoft.com/office/drawing/2014/main" id="{004D37BD-F0A1-4BD1-97D0-0C5B93E5D5B8}"/>
              </a:ext>
            </a:extLst>
          </p:cNvPr>
          <p:cNvCxnSpPr>
            <a:cxnSpLocks/>
          </p:cNvCxnSpPr>
          <p:nvPr userDrawn="1"/>
        </p:nvCxnSpPr>
        <p:spPr>
          <a:xfrm flipV="1">
            <a:off x="720929" y="284598"/>
            <a:ext cx="0" cy="198000"/>
          </a:xfrm>
          <a:prstGeom prst="line">
            <a:avLst/>
          </a:prstGeom>
          <a:ln w="22225" cap="flat">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FF42932-5FDF-448D-AFC4-4EE109F52B45}"/>
              </a:ext>
            </a:extLst>
          </p:cNvPr>
          <p:cNvCxnSpPr>
            <a:cxnSpLocks/>
          </p:cNvCxnSpPr>
          <p:nvPr userDrawn="1"/>
        </p:nvCxnSpPr>
        <p:spPr>
          <a:xfrm flipV="1">
            <a:off x="2204294" y="284598"/>
            <a:ext cx="0" cy="198000"/>
          </a:xfrm>
          <a:prstGeom prst="line">
            <a:avLst/>
          </a:prstGeom>
          <a:ln w="22225" cap="flat">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29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Numériq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1" y="639889"/>
            <a:ext cx="11376000" cy="739155"/>
          </a:xfrm>
        </p:spPr>
        <p:txBody>
          <a:bodyPr bIns="0" anchor="b"/>
          <a:lstStyle>
            <a:lvl1pPr algn="l">
              <a:defRPr sz="3600" b="1">
                <a:solidFill>
                  <a:schemeClr val="bg1"/>
                </a:solidFill>
                <a:latin typeface="+mj-lt"/>
              </a:defRPr>
            </a:lvl1pPr>
          </a:lstStyle>
          <a:p>
            <a:r>
              <a:rPr lang="fr-FR"/>
              <a:t>TITRE</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1" y="1341462"/>
            <a:ext cx="7505363" cy="1655762"/>
          </a:xfrm>
        </p:spPr>
        <p:txBody>
          <a:bodyPr tIns="0"/>
          <a:lstStyle>
            <a:lvl1pPr marL="0" indent="0" algn="l">
              <a:buNone/>
              <a:defRPr sz="34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5" name="Espace réservé du pied de page 4">
            <a:extLst>
              <a:ext uri="{FF2B5EF4-FFF2-40B4-BE49-F238E27FC236}">
                <a16:creationId xmlns:a16="http://schemas.microsoft.com/office/drawing/2014/main" id="{A4B19352-FA2A-4705-883C-0CBCEFDCAF6F}"/>
              </a:ext>
            </a:extLst>
          </p:cNvPr>
          <p:cNvSpPr>
            <a:spLocks noGrp="1"/>
          </p:cNvSpPr>
          <p:nvPr>
            <p:ph type="ftr" sz="quarter" idx="11"/>
          </p:nvPr>
        </p:nvSpPr>
        <p:spPr>
          <a:xfrm>
            <a:off x="341461" y="6258088"/>
            <a:ext cx="7424137" cy="365125"/>
          </a:xfrm>
          <a:prstGeom prst="rect">
            <a:avLst/>
          </a:prstGeom>
        </p:spPr>
        <p:txBody>
          <a:bodyPr/>
          <a:lstStyle>
            <a:lvl1pPr>
              <a:defRPr>
                <a:solidFill>
                  <a:schemeClr val="accent1">
                    <a:lumMod val="40000"/>
                    <a:lumOff val="60000"/>
                  </a:schemeClr>
                </a:solidFill>
              </a:defRPr>
            </a:lvl1pPr>
          </a:lstStyle>
          <a:p>
            <a:r>
              <a:rPr lang="fr-FR"/>
              <a:t>KYU pour l’OPIIEC - 2022</a:t>
            </a:r>
            <a:br>
              <a:rPr lang="fr-FR"/>
            </a:br>
            <a:r>
              <a:rPr lang="fr-FR"/>
              <a:t>Formations et compétences sur les systèmes embarqués</a:t>
            </a:r>
          </a:p>
        </p:txBody>
      </p:sp>
      <p:sp>
        <p:nvSpPr>
          <p:cNvPr id="6" name="Espace réservé du numéro de diapositive 5">
            <a:extLst>
              <a:ext uri="{FF2B5EF4-FFF2-40B4-BE49-F238E27FC236}">
                <a16:creationId xmlns:a16="http://schemas.microsoft.com/office/drawing/2014/main" id="{EBA3E4D2-A9D4-44A7-B9C1-04606FA8F1B5}"/>
              </a:ext>
            </a:extLst>
          </p:cNvPr>
          <p:cNvSpPr>
            <a:spLocks noGrp="1"/>
          </p:cNvSpPr>
          <p:nvPr>
            <p:ph type="sldNum" sz="quarter" idx="12"/>
          </p:nvPr>
        </p:nvSpPr>
        <p:spPr/>
        <p:txBody>
          <a:bodyPr/>
          <a:lstStyle>
            <a:lvl1pPr>
              <a:defRPr>
                <a:solidFill>
                  <a:schemeClr val="bg1"/>
                </a:solidFill>
              </a:defRPr>
            </a:lvl1pPr>
          </a:lstStyle>
          <a:p>
            <a:fld id="{A43914CE-9F6A-4F7F-8362-260763EB4F65}" type="slidenum">
              <a:rPr lang="fr-FR" smtClean="0"/>
              <a:pPr/>
              <a:t>‹N°›</a:t>
            </a:fld>
            <a:endParaRPr lang="fr-FR"/>
          </a:p>
        </p:txBody>
      </p:sp>
      <p:cxnSp>
        <p:nvCxnSpPr>
          <p:cNvPr id="9" name="Connecteur droit 8">
            <a:extLst>
              <a:ext uri="{FF2B5EF4-FFF2-40B4-BE49-F238E27FC236}">
                <a16:creationId xmlns:a16="http://schemas.microsoft.com/office/drawing/2014/main" id="{6D3DCC53-2A48-42D0-8365-DE359EC4F75B}"/>
              </a:ext>
            </a:extLst>
          </p:cNvPr>
          <p:cNvCxnSpPr>
            <a:cxnSpLocks/>
          </p:cNvCxnSpPr>
          <p:nvPr userDrawn="1"/>
        </p:nvCxnSpPr>
        <p:spPr>
          <a:xfrm flipV="1">
            <a:off x="720929" y="284598"/>
            <a:ext cx="0" cy="198000"/>
          </a:xfrm>
          <a:prstGeom prst="line">
            <a:avLst/>
          </a:prstGeom>
          <a:ln w="222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5BB740B-EFD7-423C-847F-B5B66CF9B1B0}"/>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D7C2E22A-75E7-49D2-8173-3149853713B4}"/>
              </a:ext>
            </a:extLst>
          </p:cNvPr>
          <p:cNvGrpSpPr>
            <a:grpSpLocks noChangeAspect="1"/>
          </p:cNvGrpSpPr>
          <p:nvPr userDrawn="1"/>
        </p:nvGrpSpPr>
        <p:grpSpPr>
          <a:xfrm>
            <a:off x="10659213" y="6263004"/>
            <a:ext cx="1082793" cy="316800"/>
            <a:chOff x="5099048" y="4737651"/>
            <a:chExt cx="2957180" cy="865201"/>
          </a:xfrm>
        </p:grpSpPr>
        <p:sp>
          <p:nvSpPr>
            <p:cNvPr id="16" name="Forme libre : forme 15">
              <a:extLst>
                <a:ext uri="{FF2B5EF4-FFF2-40B4-BE49-F238E27FC236}">
                  <a16:creationId xmlns:a16="http://schemas.microsoft.com/office/drawing/2014/main" id="{9ED60ED4-088E-4AE2-ADED-A87E33F0BB84}"/>
                </a:ext>
              </a:extLst>
            </p:cNvPr>
            <p:cNvSpPr/>
            <p:nvPr/>
          </p:nvSpPr>
          <p:spPr>
            <a:xfrm>
              <a:off x="5099048" y="4737651"/>
              <a:ext cx="865249" cy="865201"/>
            </a:xfrm>
            <a:custGeom>
              <a:avLst/>
              <a:gdLst>
                <a:gd name="connsiteX0" fmla="*/ 432625 w 865249"/>
                <a:gd name="connsiteY0" fmla="*/ 865201 h 865201"/>
                <a:gd name="connsiteX1" fmla="*/ 0 w 865249"/>
                <a:gd name="connsiteY1" fmla="*/ 432577 h 865201"/>
                <a:gd name="connsiteX2" fmla="*/ 30216 w 865249"/>
                <a:gd name="connsiteY2" fmla="*/ 273381 h 865201"/>
                <a:gd name="connsiteX3" fmla="*/ 67060 w 865249"/>
                <a:gd name="connsiteY3" fmla="*/ 257432 h 865201"/>
                <a:gd name="connsiteX4" fmla="*/ 83009 w 865249"/>
                <a:gd name="connsiteY4" fmla="*/ 294277 h 865201"/>
                <a:gd name="connsiteX5" fmla="*/ 56780 w 865249"/>
                <a:gd name="connsiteY5" fmla="*/ 432577 h 865201"/>
                <a:gd name="connsiteX6" fmla="*/ 432577 w 865249"/>
                <a:gd name="connsiteY6" fmla="*/ 808373 h 865201"/>
                <a:gd name="connsiteX7" fmla="*/ 808373 w 865249"/>
                <a:gd name="connsiteY7" fmla="*/ 432577 h 865201"/>
                <a:gd name="connsiteX8" fmla="*/ 432577 w 865249"/>
                <a:gd name="connsiteY8" fmla="*/ 56780 h 865201"/>
                <a:gd name="connsiteX9" fmla="*/ 404186 w 865249"/>
                <a:gd name="connsiteY9" fmla="*/ 28390 h 865201"/>
                <a:gd name="connsiteX10" fmla="*/ 432625 w 865249"/>
                <a:gd name="connsiteY10" fmla="*/ 0 h 865201"/>
                <a:gd name="connsiteX11" fmla="*/ 865249 w 865249"/>
                <a:gd name="connsiteY11" fmla="*/ 432577 h 865201"/>
                <a:gd name="connsiteX12" fmla="*/ 432625 w 865249"/>
                <a:gd name="connsiteY12" fmla="*/ 865201 h 8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249" h="865201">
                  <a:moveTo>
                    <a:pt x="432625" y="865201"/>
                  </a:moveTo>
                  <a:cubicBezTo>
                    <a:pt x="194071" y="865201"/>
                    <a:pt x="0" y="671130"/>
                    <a:pt x="0" y="432577"/>
                  </a:cubicBezTo>
                  <a:cubicBezTo>
                    <a:pt x="0" y="377622"/>
                    <a:pt x="10184" y="324060"/>
                    <a:pt x="30216" y="273381"/>
                  </a:cubicBezTo>
                  <a:cubicBezTo>
                    <a:pt x="35980" y="258777"/>
                    <a:pt x="52505" y="251668"/>
                    <a:pt x="67060" y="257432"/>
                  </a:cubicBezTo>
                  <a:cubicBezTo>
                    <a:pt x="81664" y="263197"/>
                    <a:pt x="88773" y="279722"/>
                    <a:pt x="83009" y="294277"/>
                  </a:cubicBezTo>
                  <a:cubicBezTo>
                    <a:pt x="65571" y="338279"/>
                    <a:pt x="56780" y="384828"/>
                    <a:pt x="56780" y="432577"/>
                  </a:cubicBezTo>
                  <a:cubicBezTo>
                    <a:pt x="56780" y="639810"/>
                    <a:pt x="225343" y="808373"/>
                    <a:pt x="432577" y="808373"/>
                  </a:cubicBezTo>
                  <a:cubicBezTo>
                    <a:pt x="639810" y="808373"/>
                    <a:pt x="808373" y="639810"/>
                    <a:pt x="808373" y="432577"/>
                  </a:cubicBezTo>
                  <a:cubicBezTo>
                    <a:pt x="808373" y="225343"/>
                    <a:pt x="639810" y="56780"/>
                    <a:pt x="432577" y="56780"/>
                  </a:cubicBezTo>
                  <a:cubicBezTo>
                    <a:pt x="416868" y="56780"/>
                    <a:pt x="404186" y="44050"/>
                    <a:pt x="404186" y="28390"/>
                  </a:cubicBezTo>
                  <a:cubicBezTo>
                    <a:pt x="404186" y="12730"/>
                    <a:pt x="416916" y="0"/>
                    <a:pt x="432625" y="0"/>
                  </a:cubicBezTo>
                  <a:cubicBezTo>
                    <a:pt x="671178" y="0"/>
                    <a:pt x="865249" y="194071"/>
                    <a:pt x="865249" y="432577"/>
                  </a:cubicBezTo>
                  <a:cubicBezTo>
                    <a:pt x="865201" y="671130"/>
                    <a:pt x="671130" y="865201"/>
                    <a:pt x="432625" y="865201"/>
                  </a:cubicBezTo>
                  <a:close/>
                </a:path>
              </a:pathLst>
            </a:custGeom>
            <a:solidFill>
              <a:srgbClr val="FFFFFF"/>
            </a:solidFill>
            <a:ln w="4793"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E134A91-1652-41C3-94A0-07EB4E7248AA}"/>
                </a:ext>
              </a:extLst>
            </p:cNvPr>
            <p:cNvSpPr/>
            <p:nvPr/>
          </p:nvSpPr>
          <p:spPr>
            <a:xfrm>
              <a:off x="5155732" y="4794335"/>
              <a:ext cx="751784" cy="751785"/>
            </a:xfrm>
            <a:custGeom>
              <a:avLst/>
              <a:gdLst>
                <a:gd name="connsiteX0" fmla="*/ 375892 w 751784"/>
                <a:gd name="connsiteY0" fmla="*/ 751785 h 751785"/>
                <a:gd name="connsiteX1" fmla="*/ 0 w 751784"/>
                <a:gd name="connsiteY1" fmla="*/ 375893 h 751785"/>
                <a:gd name="connsiteX2" fmla="*/ 98236 w 751784"/>
                <a:gd name="connsiteY2" fmla="*/ 122543 h 751785"/>
                <a:gd name="connsiteX3" fmla="*/ 138348 w 751784"/>
                <a:gd name="connsiteY3" fmla="*/ 120718 h 751785"/>
                <a:gd name="connsiteX4" fmla="*/ 140173 w 751784"/>
                <a:gd name="connsiteY4" fmla="*/ 160829 h 751785"/>
                <a:gd name="connsiteX5" fmla="*/ 56828 w 751784"/>
                <a:gd name="connsiteY5" fmla="*/ 375893 h 751785"/>
                <a:gd name="connsiteX6" fmla="*/ 375892 w 751784"/>
                <a:gd name="connsiteY6" fmla="*/ 694957 h 751785"/>
                <a:gd name="connsiteX7" fmla="*/ 694957 w 751784"/>
                <a:gd name="connsiteY7" fmla="*/ 375893 h 751785"/>
                <a:gd name="connsiteX8" fmla="*/ 375892 w 751784"/>
                <a:gd name="connsiteY8" fmla="*/ 56780 h 751785"/>
                <a:gd name="connsiteX9" fmla="*/ 347502 w 751784"/>
                <a:gd name="connsiteY9" fmla="*/ 28390 h 751785"/>
                <a:gd name="connsiteX10" fmla="*/ 375892 w 751784"/>
                <a:gd name="connsiteY10" fmla="*/ 0 h 751785"/>
                <a:gd name="connsiteX11" fmla="*/ 751785 w 751784"/>
                <a:gd name="connsiteY11" fmla="*/ 375893 h 751785"/>
                <a:gd name="connsiteX12" fmla="*/ 375892 w 751784"/>
                <a:gd name="connsiteY12" fmla="*/ 751785 h 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784" h="751785">
                  <a:moveTo>
                    <a:pt x="375892" y="751785"/>
                  </a:moveTo>
                  <a:cubicBezTo>
                    <a:pt x="168611" y="751785"/>
                    <a:pt x="0" y="583174"/>
                    <a:pt x="0" y="375893"/>
                  </a:cubicBezTo>
                  <a:cubicBezTo>
                    <a:pt x="0" y="281883"/>
                    <a:pt x="34875" y="191909"/>
                    <a:pt x="98236" y="122543"/>
                  </a:cubicBezTo>
                  <a:cubicBezTo>
                    <a:pt x="108805" y="110966"/>
                    <a:pt x="126771" y="110150"/>
                    <a:pt x="138348" y="120718"/>
                  </a:cubicBezTo>
                  <a:cubicBezTo>
                    <a:pt x="149925" y="131286"/>
                    <a:pt x="150741" y="149252"/>
                    <a:pt x="140173" y="160829"/>
                  </a:cubicBezTo>
                  <a:cubicBezTo>
                    <a:pt x="86419" y="219723"/>
                    <a:pt x="56828" y="296102"/>
                    <a:pt x="56828" y="375893"/>
                  </a:cubicBezTo>
                  <a:cubicBezTo>
                    <a:pt x="56828" y="551854"/>
                    <a:pt x="199980" y="694957"/>
                    <a:pt x="375892" y="694957"/>
                  </a:cubicBezTo>
                  <a:cubicBezTo>
                    <a:pt x="551805" y="694957"/>
                    <a:pt x="694957" y="551806"/>
                    <a:pt x="694957" y="375893"/>
                  </a:cubicBezTo>
                  <a:cubicBezTo>
                    <a:pt x="694957" y="199980"/>
                    <a:pt x="551805" y="56780"/>
                    <a:pt x="375892" y="56780"/>
                  </a:cubicBezTo>
                  <a:cubicBezTo>
                    <a:pt x="360184" y="56780"/>
                    <a:pt x="347502" y="44050"/>
                    <a:pt x="347502" y="28390"/>
                  </a:cubicBezTo>
                  <a:cubicBezTo>
                    <a:pt x="347502" y="12730"/>
                    <a:pt x="360232" y="0"/>
                    <a:pt x="375892" y="0"/>
                  </a:cubicBezTo>
                  <a:cubicBezTo>
                    <a:pt x="583174" y="0"/>
                    <a:pt x="751785" y="168611"/>
                    <a:pt x="751785" y="375893"/>
                  </a:cubicBezTo>
                  <a:cubicBezTo>
                    <a:pt x="751785" y="583174"/>
                    <a:pt x="583174" y="751785"/>
                    <a:pt x="375892" y="751785"/>
                  </a:cubicBezTo>
                  <a:close/>
                </a:path>
              </a:pathLst>
            </a:custGeom>
            <a:solidFill>
              <a:srgbClr val="FFFFFF">
                <a:alpha val="75000"/>
              </a:srgbClr>
            </a:solidFill>
            <a:ln w="4793"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EDAAF5FF-E80F-4271-A488-3BFEB78AF5AB}"/>
                </a:ext>
              </a:extLst>
            </p:cNvPr>
            <p:cNvSpPr/>
            <p:nvPr/>
          </p:nvSpPr>
          <p:spPr>
            <a:xfrm>
              <a:off x="5212127" y="4850731"/>
              <a:ext cx="639041" cy="639041"/>
            </a:xfrm>
            <a:custGeom>
              <a:avLst/>
              <a:gdLst>
                <a:gd name="connsiteX0" fmla="*/ 319545 w 639041"/>
                <a:gd name="connsiteY0" fmla="*/ 639041 h 639041"/>
                <a:gd name="connsiteX1" fmla="*/ 0 w 639041"/>
                <a:gd name="connsiteY1" fmla="*/ 319497 h 639041"/>
                <a:gd name="connsiteX2" fmla="*/ 147042 w 639041"/>
                <a:gd name="connsiteY2" fmla="*/ 50487 h 639041"/>
                <a:gd name="connsiteX3" fmla="*/ 186289 w 639041"/>
                <a:gd name="connsiteY3" fmla="*/ 59038 h 639041"/>
                <a:gd name="connsiteX4" fmla="*/ 177738 w 639041"/>
                <a:gd name="connsiteY4" fmla="*/ 98284 h 639041"/>
                <a:gd name="connsiteX5" fmla="*/ 56780 w 639041"/>
                <a:gd name="connsiteY5" fmla="*/ 319497 h 639041"/>
                <a:gd name="connsiteX6" fmla="*/ 319497 w 639041"/>
                <a:gd name="connsiteY6" fmla="*/ 582213 h 639041"/>
                <a:gd name="connsiteX7" fmla="*/ 582213 w 639041"/>
                <a:gd name="connsiteY7" fmla="*/ 319497 h 639041"/>
                <a:gd name="connsiteX8" fmla="*/ 319497 w 639041"/>
                <a:gd name="connsiteY8" fmla="*/ 56780 h 639041"/>
                <a:gd name="connsiteX9" fmla="*/ 291106 w 639041"/>
                <a:gd name="connsiteY9" fmla="*/ 28390 h 639041"/>
                <a:gd name="connsiteX10" fmla="*/ 319497 w 639041"/>
                <a:gd name="connsiteY10" fmla="*/ 0 h 639041"/>
                <a:gd name="connsiteX11" fmla="*/ 639041 w 639041"/>
                <a:gd name="connsiteY11" fmla="*/ 319545 h 639041"/>
                <a:gd name="connsiteX12" fmla="*/ 319545 w 639041"/>
                <a:gd name="connsiteY12" fmla="*/ 639041 h 6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041" h="639041">
                  <a:moveTo>
                    <a:pt x="319545" y="639041"/>
                  </a:moveTo>
                  <a:cubicBezTo>
                    <a:pt x="143344" y="639041"/>
                    <a:pt x="0" y="495698"/>
                    <a:pt x="0" y="319497"/>
                  </a:cubicBezTo>
                  <a:cubicBezTo>
                    <a:pt x="0" y="210164"/>
                    <a:pt x="54955" y="109621"/>
                    <a:pt x="147042" y="50487"/>
                  </a:cubicBezTo>
                  <a:cubicBezTo>
                    <a:pt x="160253" y="42033"/>
                    <a:pt x="177834" y="45828"/>
                    <a:pt x="186289" y="59038"/>
                  </a:cubicBezTo>
                  <a:cubicBezTo>
                    <a:pt x="194744" y="72248"/>
                    <a:pt x="190949" y="89782"/>
                    <a:pt x="177738" y="98284"/>
                  </a:cubicBezTo>
                  <a:cubicBezTo>
                    <a:pt x="101983" y="146946"/>
                    <a:pt x="56780" y="229619"/>
                    <a:pt x="56780" y="319497"/>
                  </a:cubicBezTo>
                  <a:cubicBezTo>
                    <a:pt x="56780" y="464377"/>
                    <a:pt x="174664" y="582213"/>
                    <a:pt x="319497" y="582213"/>
                  </a:cubicBezTo>
                  <a:cubicBezTo>
                    <a:pt x="464377" y="582213"/>
                    <a:pt x="582213" y="464377"/>
                    <a:pt x="582213" y="319497"/>
                  </a:cubicBezTo>
                  <a:cubicBezTo>
                    <a:pt x="582213" y="174616"/>
                    <a:pt x="464329" y="56780"/>
                    <a:pt x="319497" y="56780"/>
                  </a:cubicBezTo>
                  <a:cubicBezTo>
                    <a:pt x="303788" y="56780"/>
                    <a:pt x="291106" y="44050"/>
                    <a:pt x="291106" y="28390"/>
                  </a:cubicBezTo>
                  <a:cubicBezTo>
                    <a:pt x="291106" y="12730"/>
                    <a:pt x="303836" y="0"/>
                    <a:pt x="319497" y="0"/>
                  </a:cubicBezTo>
                  <a:cubicBezTo>
                    <a:pt x="495698" y="0"/>
                    <a:pt x="639041" y="143344"/>
                    <a:pt x="639041" y="319545"/>
                  </a:cubicBezTo>
                  <a:cubicBezTo>
                    <a:pt x="639041" y="495746"/>
                    <a:pt x="495698" y="639041"/>
                    <a:pt x="319545" y="639041"/>
                  </a:cubicBezTo>
                  <a:close/>
                </a:path>
              </a:pathLst>
            </a:custGeom>
            <a:solidFill>
              <a:srgbClr val="FFFFFF">
                <a:alpha val="50000"/>
              </a:srgbClr>
            </a:solidFill>
            <a:ln w="4793"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FCD242E4-20F8-4550-823B-D874B0D04C0E}"/>
                </a:ext>
              </a:extLst>
            </p:cNvPr>
            <p:cNvSpPr/>
            <p:nvPr/>
          </p:nvSpPr>
          <p:spPr>
            <a:xfrm>
              <a:off x="5269052" y="4907655"/>
              <a:ext cx="525240" cy="525240"/>
            </a:xfrm>
            <a:custGeom>
              <a:avLst/>
              <a:gdLst>
                <a:gd name="connsiteX0" fmla="*/ 262620 w 525240"/>
                <a:gd name="connsiteY0" fmla="*/ 525241 h 525240"/>
                <a:gd name="connsiteX1" fmla="*/ 0 w 525240"/>
                <a:gd name="connsiteY1" fmla="*/ 262620 h 525240"/>
                <a:gd name="connsiteX2" fmla="*/ 28390 w 525240"/>
                <a:gd name="connsiteY2" fmla="*/ 234230 h 525240"/>
                <a:gd name="connsiteX3" fmla="*/ 56780 w 525240"/>
                <a:gd name="connsiteY3" fmla="*/ 262620 h 525240"/>
                <a:gd name="connsiteX4" fmla="*/ 262620 w 525240"/>
                <a:gd name="connsiteY4" fmla="*/ 468461 h 525240"/>
                <a:gd name="connsiteX5" fmla="*/ 468460 w 525240"/>
                <a:gd name="connsiteY5" fmla="*/ 262620 h 525240"/>
                <a:gd name="connsiteX6" fmla="*/ 262620 w 525240"/>
                <a:gd name="connsiteY6" fmla="*/ 56780 h 525240"/>
                <a:gd name="connsiteX7" fmla="*/ 234230 w 525240"/>
                <a:gd name="connsiteY7" fmla="*/ 28390 h 525240"/>
                <a:gd name="connsiteX8" fmla="*/ 262620 w 525240"/>
                <a:gd name="connsiteY8" fmla="*/ 0 h 525240"/>
                <a:gd name="connsiteX9" fmla="*/ 525241 w 525240"/>
                <a:gd name="connsiteY9" fmla="*/ 262620 h 525240"/>
                <a:gd name="connsiteX10" fmla="*/ 262620 w 525240"/>
                <a:gd name="connsiteY10" fmla="*/ 525241 h 52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240" h="525240">
                  <a:moveTo>
                    <a:pt x="262620" y="525241"/>
                  </a:moveTo>
                  <a:cubicBezTo>
                    <a:pt x="117788" y="525241"/>
                    <a:pt x="0" y="407405"/>
                    <a:pt x="0" y="262620"/>
                  </a:cubicBezTo>
                  <a:cubicBezTo>
                    <a:pt x="0" y="246912"/>
                    <a:pt x="12730" y="234230"/>
                    <a:pt x="28390" y="234230"/>
                  </a:cubicBezTo>
                  <a:cubicBezTo>
                    <a:pt x="44050" y="234230"/>
                    <a:pt x="56780" y="246960"/>
                    <a:pt x="56780" y="262620"/>
                  </a:cubicBezTo>
                  <a:cubicBezTo>
                    <a:pt x="56780" y="376133"/>
                    <a:pt x="149108" y="468461"/>
                    <a:pt x="262620" y="468461"/>
                  </a:cubicBezTo>
                  <a:cubicBezTo>
                    <a:pt x="376133" y="468461"/>
                    <a:pt x="468460" y="376133"/>
                    <a:pt x="468460" y="262620"/>
                  </a:cubicBezTo>
                  <a:cubicBezTo>
                    <a:pt x="468460" y="149108"/>
                    <a:pt x="376133" y="56780"/>
                    <a:pt x="262620" y="56780"/>
                  </a:cubicBezTo>
                  <a:cubicBezTo>
                    <a:pt x="246912" y="56780"/>
                    <a:pt x="234230" y="44050"/>
                    <a:pt x="234230" y="28390"/>
                  </a:cubicBezTo>
                  <a:cubicBezTo>
                    <a:pt x="234230" y="12682"/>
                    <a:pt x="246960" y="0"/>
                    <a:pt x="262620" y="0"/>
                  </a:cubicBezTo>
                  <a:cubicBezTo>
                    <a:pt x="407453" y="0"/>
                    <a:pt x="525241" y="117836"/>
                    <a:pt x="525241" y="262620"/>
                  </a:cubicBezTo>
                  <a:cubicBezTo>
                    <a:pt x="525241" y="407405"/>
                    <a:pt x="407405" y="525241"/>
                    <a:pt x="262620" y="525241"/>
                  </a:cubicBezTo>
                  <a:close/>
                </a:path>
              </a:pathLst>
            </a:custGeom>
            <a:solidFill>
              <a:srgbClr val="FFFFFF">
                <a:alpha val="25000"/>
              </a:srgbClr>
            </a:solidFill>
            <a:ln w="4793"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37178A93-BE56-48B9-8734-1D94149C8CEA}"/>
                </a:ext>
              </a:extLst>
            </p:cNvPr>
            <p:cNvSpPr/>
            <p:nvPr/>
          </p:nvSpPr>
          <p:spPr>
            <a:xfrm>
              <a:off x="6077665" y="4959199"/>
              <a:ext cx="1978563" cy="420231"/>
            </a:xfrm>
            <a:custGeom>
              <a:avLst/>
              <a:gdLst>
                <a:gd name="connsiteX0" fmla="*/ 93241 w 1978563"/>
                <a:gd name="connsiteY0" fmla="*/ 209827 h 420231"/>
                <a:gd name="connsiteX1" fmla="*/ 209779 w 1978563"/>
                <a:gd name="connsiteY1" fmla="*/ 87572 h 420231"/>
                <a:gd name="connsiteX2" fmla="*/ 325741 w 1978563"/>
                <a:gd name="connsiteY2" fmla="*/ 209827 h 420231"/>
                <a:gd name="connsiteX3" fmla="*/ 209779 w 1978563"/>
                <a:gd name="connsiteY3" fmla="*/ 331506 h 420231"/>
                <a:gd name="connsiteX4" fmla="*/ 93241 w 1978563"/>
                <a:gd name="connsiteY4" fmla="*/ 209827 h 420231"/>
                <a:gd name="connsiteX5" fmla="*/ 0 w 1978563"/>
                <a:gd name="connsiteY5" fmla="*/ 210404 h 420231"/>
                <a:gd name="connsiteX6" fmla="*/ 209779 w 1978563"/>
                <a:gd name="connsiteY6" fmla="*/ 420231 h 420231"/>
                <a:gd name="connsiteX7" fmla="*/ 418982 w 1978563"/>
                <a:gd name="connsiteY7" fmla="*/ 210404 h 420231"/>
                <a:gd name="connsiteX8" fmla="*/ 209779 w 1978563"/>
                <a:gd name="connsiteY8" fmla="*/ 48 h 420231"/>
                <a:gd name="connsiteX9" fmla="*/ 0 w 1978563"/>
                <a:gd name="connsiteY9" fmla="*/ 210404 h 420231"/>
                <a:gd name="connsiteX10" fmla="*/ 590716 w 1978563"/>
                <a:gd name="connsiteY10" fmla="*/ 189363 h 420231"/>
                <a:gd name="connsiteX11" fmla="*/ 590716 w 1978563"/>
                <a:gd name="connsiteY11" fmla="*/ 86467 h 420231"/>
                <a:gd name="connsiteX12" fmla="*/ 643028 w 1978563"/>
                <a:gd name="connsiteY12" fmla="*/ 86467 h 420231"/>
                <a:gd name="connsiteX13" fmla="*/ 700481 w 1978563"/>
                <a:gd name="connsiteY13" fmla="*/ 138204 h 420231"/>
                <a:gd name="connsiteX14" fmla="*/ 643028 w 1978563"/>
                <a:gd name="connsiteY14" fmla="*/ 189363 h 420231"/>
                <a:gd name="connsiteX15" fmla="*/ 590716 w 1978563"/>
                <a:gd name="connsiteY15" fmla="*/ 189363 h 420231"/>
                <a:gd name="connsiteX16" fmla="*/ 652107 w 1978563"/>
                <a:gd name="connsiteY16" fmla="*/ 266704 h 420231"/>
                <a:gd name="connsiteX17" fmla="*/ 790263 w 1978563"/>
                <a:gd name="connsiteY17" fmla="*/ 137627 h 420231"/>
                <a:gd name="connsiteX18" fmla="*/ 652107 w 1978563"/>
                <a:gd name="connsiteY18" fmla="*/ 8551 h 420231"/>
                <a:gd name="connsiteX19" fmla="*/ 500309 w 1978563"/>
                <a:gd name="connsiteY19" fmla="*/ 8551 h 420231"/>
                <a:gd name="connsiteX20" fmla="*/ 500309 w 1978563"/>
                <a:gd name="connsiteY20" fmla="*/ 411680 h 420231"/>
                <a:gd name="connsiteX21" fmla="*/ 590139 w 1978563"/>
                <a:gd name="connsiteY21" fmla="*/ 411680 h 420231"/>
                <a:gd name="connsiteX22" fmla="*/ 590139 w 1978563"/>
                <a:gd name="connsiteY22" fmla="*/ 266704 h 420231"/>
                <a:gd name="connsiteX23" fmla="*/ 652107 w 1978563"/>
                <a:gd name="connsiteY23" fmla="*/ 266704 h 420231"/>
                <a:gd name="connsiteX24" fmla="*/ 954022 w 1978563"/>
                <a:gd name="connsiteY24" fmla="*/ 8551 h 420231"/>
                <a:gd name="connsiteX25" fmla="*/ 863039 w 1978563"/>
                <a:gd name="connsiteY25" fmla="*/ 8551 h 420231"/>
                <a:gd name="connsiteX26" fmla="*/ 863039 w 1978563"/>
                <a:gd name="connsiteY26" fmla="*/ 411632 h 420231"/>
                <a:gd name="connsiteX27" fmla="*/ 954022 w 1978563"/>
                <a:gd name="connsiteY27" fmla="*/ 411632 h 420231"/>
                <a:gd name="connsiteX28" fmla="*/ 954022 w 1978563"/>
                <a:gd name="connsiteY28" fmla="*/ 8551 h 420231"/>
                <a:gd name="connsiteX29" fmla="*/ 1149054 w 1978563"/>
                <a:gd name="connsiteY29" fmla="*/ 8551 h 420231"/>
                <a:gd name="connsiteX30" fmla="*/ 1058071 w 1978563"/>
                <a:gd name="connsiteY30" fmla="*/ 8551 h 420231"/>
                <a:gd name="connsiteX31" fmla="*/ 1058071 w 1978563"/>
                <a:gd name="connsiteY31" fmla="*/ 411632 h 420231"/>
                <a:gd name="connsiteX32" fmla="*/ 1149054 w 1978563"/>
                <a:gd name="connsiteY32" fmla="*/ 411632 h 420231"/>
                <a:gd name="connsiteX33" fmla="*/ 1149054 w 1978563"/>
                <a:gd name="connsiteY33" fmla="*/ 8551 h 420231"/>
                <a:gd name="connsiteX34" fmla="*/ 1508902 w 1978563"/>
                <a:gd name="connsiteY34" fmla="*/ 411680 h 420231"/>
                <a:gd name="connsiteX35" fmla="*/ 1508902 w 1978563"/>
                <a:gd name="connsiteY35" fmla="*/ 326414 h 420231"/>
                <a:gd name="connsiteX36" fmla="*/ 1342885 w 1978563"/>
                <a:gd name="connsiteY36" fmla="*/ 326414 h 420231"/>
                <a:gd name="connsiteX37" fmla="*/ 1342885 w 1978563"/>
                <a:gd name="connsiteY37" fmla="*/ 249074 h 420231"/>
                <a:gd name="connsiteX38" fmla="*/ 1493002 w 1978563"/>
                <a:gd name="connsiteY38" fmla="*/ 249074 h 420231"/>
                <a:gd name="connsiteX39" fmla="*/ 1493002 w 1978563"/>
                <a:gd name="connsiteY39" fmla="*/ 170004 h 420231"/>
                <a:gd name="connsiteX40" fmla="*/ 1342885 w 1978563"/>
                <a:gd name="connsiteY40" fmla="*/ 170004 h 420231"/>
                <a:gd name="connsiteX41" fmla="*/ 1342885 w 1978563"/>
                <a:gd name="connsiteY41" fmla="*/ 93289 h 420231"/>
                <a:gd name="connsiteX42" fmla="*/ 1508326 w 1978563"/>
                <a:gd name="connsiteY42" fmla="*/ 93289 h 420231"/>
                <a:gd name="connsiteX43" fmla="*/ 1508326 w 1978563"/>
                <a:gd name="connsiteY43" fmla="*/ 8551 h 420231"/>
                <a:gd name="connsiteX44" fmla="*/ 1253055 w 1978563"/>
                <a:gd name="connsiteY44" fmla="*/ 8551 h 420231"/>
                <a:gd name="connsiteX45" fmla="*/ 1253055 w 1978563"/>
                <a:gd name="connsiteY45" fmla="*/ 411680 h 420231"/>
                <a:gd name="connsiteX46" fmla="*/ 1508902 w 1978563"/>
                <a:gd name="connsiteY46" fmla="*/ 411680 h 420231"/>
                <a:gd name="connsiteX47" fmla="*/ 1786942 w 1978563"/>
                <a:gd name="connsiteY47" fmla="*/ 420183 h 420231"/>
                <a:gd name="connsiteX48" fmla="*/ 1978563 w 1978563"/>
                <a:gd name="connsiteY48" fmla="*/ 279193 h 420231"/>
                <a:gd name="connsiteX49" fmla="*/ 1892720 w 1978563"/>
                <a:gd name="connsiteY49" fmla="*/ 254742 h 420231"/>
                <a:gd name="connsiteX50" fmla="*/ 1786990 w 1978563"/>
                <a:gd name="connsiteY50" fmla="*/ 330353 h 420231"/>
                <a:gd name="connsiteX51" fmla="*/ 1670980 w 1978563"/>
                <a:gd name="connsiteY51" fmla="*/ 210932 h 420231"/>
                <a:gd name="connsiteX52" fmla="*/ 1785837 w 1978563"/>
                <a:gd name="connsiteY52" fmla="*/ 87572 h 420231"/>
                <a:gd name="connsiteX53" fmla="*/ 1888733 w 1978563"/>
                <a:gd name="connsiteY53" fmla="*/ 162607 h 420231"/>
                <a:gd name="connsiteX54" fmla="*/ 1973423 w 1978563"/>
                <a:gd name="connsiteY54" fmla="*/ 135898 h 420231"/>
                <a:gd name="connsiteX55" fmla="*/ 1785789 w 1978563"/>
                <a:gd name="connsiteY55" fmla="*/ 0 h 420231"/>
                <a:gd name="connsiteX56" fmla="*/ 1577692 w 1978563"/>
                <a:gd name="connsiteY56" fmla="*/ 210932 h 420231"/>
                <a:gd name="connsiteX57" fmla="*/ 1786942 w 1978563"/>
                <a:gd name="connsiteY57" fmla="*/ 420183 h 4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78563" h="420231">
                  <a:moveTo>
                    <a:pt x="93241" y="209827"/>
                  </a:moveTo>
                  <a:cubicBezTo>
                    <a:pt x="93241" y="125714"/>
                    <a:pt x="153527" y="87572"/>
                    <a:pt x="209779" y="87572"/>
                  </a:cubicBezTo>
                  <a:cubicBezTo>
                    <a:pt x="265503" y="87572"/>
                    <a:pt x="325741" y="125666"/>
                    <a:pt x="325741" y="209827"/>
                  </a:cubicBezTo>
                  <a:cubicBezTo>
                    <a:pt x="325741" y="293989"/>
                    <a:pt x="265455" y="331506"/>
                    <a:pt x="209779" y="331506"/>
                  </a:cubicBezTo>
                  <a:cubicBezTo>
                    <a:pt x="153527" y="331506"/>
                    <a:pt x="93241" y="293989"/>
                    <a:pt x="93241" y="209827"/>
                  </a:cubicBezTo>
                  <a:moveTo>
                    <a:pt x="0" y="210404"/>
                  </a:moveTo>
                  <a:cubicBezTo>
                    <a:pt x="0" y="337751"/>
                    <a:pt x="96075" y="420231"/>
                    <a:pt x="209779" y="420231"/>
                  </a:cubicBezTo>
                  <a:cubicBezTo>
                    <a:pt x="322907" y="420231"/>
                    <a:pt x="418982" y="337799"/>
                    <a:pt x="418982" y="210404"/>
                  </a:cubicBezTo>
                  <a:cubicBezTo>
                    <a:pt x="418982" y="82480"/>
                    <a:pt x="322907" y="48"/>
                    <a:pt x="209779" y="48"/>
                  </a:cubicBezTo>
                  <a:cubicBezTo>
                    <a:pt x="96075" y="48"/>
                    <a:pt x="0" y="82480"/>
                    <a:pt x="0" y="210404"/>
                  </a:cubicBezTo>
                  <a:moveTo>
                    <a:pt x="590716" y="189363"/>
                  </a:moveTo>
                  <a:lnTo>
                    <a:pt x="590716" y="86467"/>
                  </a:lnTo>
                  <a:lnTo>
                    <a:pt x="643028" y="86467"/>
                  </a:lnTo>
                  <a:cubicBezTo>
                    <a:pt x="677135" y="86467"/>
                    <a:pt x="700481" y="105778"/>
                    <a:pt x="700481" y="138204"/>
                  </a:cubicBezTo>
                  <a:cubicBezTo>
                    <a:pt x="700481" y="169476"/>
                    <a:pt x="677183" y="189363"/>
                    <a:pt x="643028" y="189363"/>
                  </a:cubicBezTo>
                  <a:lnTo>
                    <a:pt x="590716" y="189363"/>
                  </a:lnTo>
                  <a:close/>
                  <a:moveTo>
                    <a:pt x="652107" y="266704"/>
                  </a:moveTo>
                  <a:cubicBezTo>
                    <a:pt x="733963" y="266704"/>
                    <a:pt x="790263" y="213814"/>
                    <a:pt x="790263" y="137627"/>
                  </a:cubicBezTo>
                  <a:cubicBezTo>
                    <a:pt x="790263" y="62593"/>
                    <a:pt x="733963" y="8551"/>
                    <a:pt x="652107" y="8551"/>
                  </a:cubicBezTo>
                  <a:lnTo>
                    <a:pt x="500309" y="8551"/>
                  </a:lnTo>
                  <a:lnTo>
                    <a:pt x="500309" y="411680"/>
                  </a:lnTo>
                  <a:lnTo>
                    <a:pt x="590139" y="411680"/>
                  </a:lnTo>
                  <a:lnTo>
                    <a:pt x="590139" y="266704"/>
                  </a:lnTo>
                  <a:lnTo>
                    <a:pt x="652107" y="266704"/>
                  </a:lnTo>
                  <a:close/>
                  <a:moveTo>
                    <a:pt x="954022" y="8551"/>
                  </a:moveTo>
                  <a:lnTo>
                    <a:pt x="863039" y="8551"/>
                  </a:lnTo>
                  <a:lnTo>
                    <a:pt x="863039" y="411632"/>
                  </a:lnTo>
                  <a:lnTo>
                    <a:pt x="954022" y="411632"/>
                  </a:lnTo>
                  <a:lnTo>
                    <a:pt x="954022" y="8551"/>
                  </a:lnTo>
                  <a:close/>
                  <a:moveTo>
                    <a:pt x="1149054" y="8551"/>
                  </a:moveTo>
                  <a:lnTo>
                    <a:pt x="1058071" y="8551"/>
                  </a:lnTo>
                  <a:lnTo>
                    <a:pt x="1058071" y="411632"/>
                  </a:lnTo>
                  <a:lnTo>
                    <a:pt x="1149054" y="411632"/>
                  </a:lnTo>
                  <a:lnTo>
                    <a:pt x="1149054" y="8551"/>
                  </a:lnTo>
                  <a:close/>
                  <a:moveTo>
                    <a:pt x="1508902" y="411680"/>
                  </a:moveTo>
                  <a:lnTo>
                    <a:pt x="1508902" y="326414"/>
                  </a:lnTo>
                  <a:lnTo>
                    <a:pt x="1342885" y="326414"/>
                  </a:lnTo>
                  <a:lnTo>
                    <a:pt x="1342885" y="249074"/>
                  </a:lnTo>
                  <a:lnTo>
                    <a:pt x="1493002" y="249074"/>
                  </a:lnTo>
                  <a:lnTo>
                    <a:pt x="1493002" y="170004"/>
                  </a:lnTo>
                  <a:lnTo>
                    <a:pt x="1342885" y="170004"/>
                  </a:lnTo>
                  <a:lnTo>
                    <a:pt x="1342885" y="93289"/>
                  </a:lnTo>
                  <a:lnTo>
                    <a:pt x="1508326" y="93289"/>
                  </a:lnTo>
                  <a:lnTo>
                    <a:pt x="1508326" y="8551"/>
                  </a:lnTo>
                  <a:lnTo>
                    <a:pt x="1253055" y="8551"/>
                  </a:lnTo>
                  <a:lnTo>
                    <a:pt x="1253055" y="411680"/>
                  </a:lnTo>
                  <a:lnTo>
                    <a:pt x="1508902" y="411680"/>
                  </a:lnTo>
                  <a:close/>
                  <a:moveTo>
                    <a:pt x="1786942" y="420183"/>
                  </a:moveTo>
                  <a:cubicBezTo>
                    <a:pt x="1912031" y="420183"/>
                    <a:pt x="1965449" y="334917"/>
                    <a:pt x="1978563" y="279193"/>
                  </a:cubicBezTo>
                  <a:lnTo>
                    <a:pt x="1892720" y="254742"/>
                  </a:lnTo>
                  <a:cubicBezTo>
                    <a:pt x="1884746" y="283757"/>
                    <a:pt x="1856885" y="330353"/>
                    <a:pt x="1786990" y="330353"/>
                  </a:cubicBezTo>
                  <a:cubicBezTo>
                    <a:pt x="1726703" y="330353"/>
                    <a:pt x="1670980" y="286543"/>
                    <a:pt x="1670980" y="210932"/>
                  </a:cubicBezTo>
                  <a:cubicBezTo>
                    <a:pt x="1670980" y="126194"/>
                    <a:pt x="1731795" y="87572"/>
                    <a:pt x="1785837" y="87572"/>
                  </a:cubicBezTo>
                  <a:cubicBezTo>
                    <a:pt x="1856885" y="87572"/>
                    <a:pt x="1882488" y="134745"/>
                    <a:pt x="1888733" y="162607"/>
                  </a:cubicBezTo>
                  <a:lnTo>
                    <a:pt x="1973423" y="135898"/>
                  </a:lnTo>
                  <a:cubicBezTo>
                    <a:pt x="1960357" y="77917"/>
                    <a:pt x="1906891" y="0"/>
                    <a:pt x="1785789" y="0"/>
                  </a:cubicBezTo>
                  <a:cubicBezTo>
                    <a:pt x="1673238" y="0"/>
                    <a:pt x="1577692" y="85266"/>
                    <a:pt x="1577692" y="210932"/>
                  </a:cubicBezTo>
                  <a:cubicBezTo>
                    <a:pt x="1577692" y="336646"/>
                    <a:pt x="1670932" y="420183"/>
                    <a:pt x="1786942" y="420183"/>
                  </a:cubicBezTo>
                </a:path>
              </a:pathLst>
            </a:custGeom>
            <a:solidFill>
              <a:srgbClr val="FFFFFF"/>
            </a:solidFill>
            <a:ln w="4793" cap="flat">
              <a:noFill/>
              <a:prstDash val="solid"/>
              <a:miter/>
            </a:ln>
          </p:spPr>
          <p:txBody>
            <a:bodyPr rtlCol="0" anchor="ctr"/>
            <a:lstStyle/>
            <a:p>
              <a:endParaRPr lang="fr-FR"/>
            </a:p>
          </p:txBody>
        </p:sp>
      </p:grpSp>
      <p:sp>
        <p:nvSpPr>
          <p:cNvPr id="23" name="Espace réservé du texte 22">
            <a:extLst>
              <a:ext uri="{FF2B5EF4-FFF2-40B4-BE49-F238E27FC236}">
                <a16:creationId xmlns:a16="http://schemas.microsoft.com/office/drawing/2014/main" id="{B5A41746-4A90-406E-B4B0-3433BE67E621}"/>
              </a:ext>
            </a:extLst>
          </p:cNvPr>
          <p:cNvSpPr>
            <a:spLocks noGrp="1"/>
          </p:cNvSpPr>
          <p:nvPr>
            <p:ph type="body" sz="quarter" idx="13" hasCustomPrompt="1"/>
          </p:nvPr>
        </p:nvSpPr>
        <p:spPr>
          <a:xfrm>
            <a:off x="341461" y="4064774"/>
            <a:ext cx="3900930" cy="1958523"/>
          </a:xfrm>
        </p:spPr>
        <p:txBody>
          <a:bodyPr/>
          <a:lstStyle>
            <a:lvl1pPr marL="0" indent="0">
              <a:lnSpc>
                <a:spcPct val="110000"/>
              </a:lnSpc>
              <a:spcBef>
                <a:spcPts val="0"/>
              </a:spcBef>
              <a:buNone/>
              <a:defRPr sz="1000" b="1">
                <a:solidFill>
                  <a:schemeClr val="bg1"/>
                </a:solidFill>
              </a:defRPr>
            </a:lvl1pPr>
            <a:lvl2pPr marL="0" indent="0">
              <a:lnSpc>
                <a:spcPct val="110000"/>
              </a:lnSpc>
              <a:spcBef>
                <a:spcPts val="0"/>
              </a:spcBef>
              <a:buNone/>
              <a:defRPr sz="1000" b="1">
                <a:solidFill>
                  <a:schemeClr val="bg1"/>
                </a:solidFill>
              </a:defRPr>
            </a:lvl2pPr>
            <a:lvl3pPr marL="0" indent="0">
              <a:lnSpc>
                <a:spcPct val="110000"/>
              </a:lnSpc>
              <a:spcBef>
                <a:spcPts val="0"/>
              </a:spcBef>
              <a:buNone/>
              <a:defRPr sz="1000" b="1">
                <a:solidFill>
                  <a:schemeClr val="bg1"/>
                </a:solidFill>
              </a:defRPr>
            </a:lvl3pPr>
            <a:lvl4pPr marL="0" indent="0">
              <a:lnSpc>
                <a:spcPct val="110000"/>
              </a:lnSpc>
              <a:spcBef>
                <a:spcPts val="0"/>
              </a:spcBef>
              <a:buNone/>
              <a:defRPr sz="1000" b="1">
                <a:solidFill>
                  <a:schemeClr val="bg1"/>
                </a:solidFill>
              </a:defRPr>
            </a:lvl4pPr>
            <a:lvl5pPr marL="0" indent="0">
              <a:lnSpc>
                <a:spcPct val="110000"/>
              </a:lnSpc>
              <a:spcBef>
                <a:spcPts val="0"/>
              </a:spcBef>
              <a:buNone/>
              <a:defRPr sz="1000" b="1">
                <a:solidFill>
                  <a:schemeClr val="bg1"/>
                </a:solidFill>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ZoneTexte 21">
            <a:extLst>
              <a:ext uri="{FF2B5EF4-FFF2-40B4-BE49-F238E27FC236}">
                <a16:creationId xmlns:a16="http://schemas.microsoft.com/office/drawing/2014/main" id="{9550A61F-E6B7-4C43-A5F6-54080DD5735F}"/>
              </a:ext>
            </a:extLst>
          </p:cNvPr>
          <p:cNvSpPr txBox="1"/>
          <p:nvPr userDrawn="1"/>
        </p:nvSpPr>
        <p:spPr>
          <a:xfrm>
            <a:off x="767148" y="205718"/>
            <a:ext cx="1436612" cy="360000"/>
          </a:xfrm>
          <a:prstGeom prst="rect">
            <a:avLst/>
          </a:prstGeom>
          <a:noFill/>
        </p:spPr>
        <p:txBody>
          <a:bodyPr wrap="none" rtlCol="0">
            <a:noAutofit/>
          </a:bodyPr>
          <a:lstStyle/>
          <a:p>
            <a:r>
              <a:rPr lang="fr-FR" sz="1600" b="1" cap="all" baseline="0">
                <a:solidFill>
                  <a:schemeClr val="bg1"/>
                </a:solidFill>
              </a:rPr>
              <a:t>numérique</a:t>
            </a:r>
          </a:p>
        </p:txBody>
      </p:sp>
      <p:sp>
        <p:nvSpPr>
          <p:cNvPr id="13" name="Graphique 10">
            <a:extLst>
              <a:ext uri="{FF2B5EF4-FFF2-40B4-BE49-F238E27FC236}">
                <a16:creationId xmlns:a16="http://schemas.microsoft.com/office/drawing/2014/main" id="{7530CE13-D885-499A-A598-FAF97EB2B90E}"/>
              </a:ext>
            </a:extLst>
          </p:cNvPr>
          <p:cNvSpPr/>
          <p:nvPr/>
        </p:nvSpPr>
        <p:spPr>
          <a:xfrm>
            <a:off x="8213751" y="1711956"/>
            <a:ext cx="3428185" cy="3434087"/>
          </a:xfrm>
          <a:custGeom>
            <a:avLst/>
            <a:gdLst>
              <a:gd name="connsiteX0" fmla="*/ 1336793 w 3302692"/>
              <a:gd name="connsiteY0" fmla="*/ 32158 h 3308378"/>
              <a:gd name="connsiteX1" fmla="*/ 1648220 w 3302692"/>
              <a:gd name="connsiteY1" fmla="*/ 0 h 3308378"/>
              <a:gd name="connsiteX2" fmla="*/ 1858406 w 3302692"/>
              <a:gd name="connsiteY2" fmla="*/ 15079 h 3308378"/>
              <a:gd name="connsiteX3" fmla="*/ 2599422 w 3302692"/>
              <a:gd name="connsiteY3" fmla="*/ 301720 h 3308378"/>
              <a:gd name="connsiteX4" fmla="*/ 3042910 w 3302692"/>
              <a:gd name="connsiteY4" fmla="*/ 765255 h 3308378"/>
              <a:gd name="connsiteX5" fmla="*/ 3300742 w 3302692"/>
              <a:gd name="connsiteY5" fmla="*/ 1732193 h 3308378"/>
              <a:gd name="connsiteX6" fmla="*/ 3249780 w 3302692"/>
              <a:gd name="connsiteY6" fmla="*/ 2068609 h 3308378"/>
              <a:gd name="connsiteX7" fmla="*/ 2812632 w 3302692"/>
              <a:gd name="connsiteY7" fmla="*/ 2828057 h 3308378"/>
              <a:gd name="connsiteX8" fmla="*/ 1774722 w 3302692"/>
              <a:gd name="connsiteY8" fmla="*/ 3301742 h 3308378"/>
              <a:gd name="connsiteX9" fmla="*/ 1736635 w 3302692"/>
              <a:gd name="connsiteY9" fmla="*/ 3308378 h 3308378"/>
              <a:gd name="connsiteX10" fmla="*/ 1580092 w 3302692"/>
              <a:gd name="connsiteY10" fmla="*/ 3305158 h 3308378"/>
              <a:gd name="connsiteX11" fmla="*/ 918371 w 3302692"/>
              <a:gd name="connsiteY11" fmla="*/ 3135193 h 3308378"/>
              <a:gd name="connsiteX12" fmla="*/ 544328 w 3302692"/>
              <a:gd name="connsiteY12" fmla="*/ 2880124 h 3308378"/>
              <a:gd name="connsiteX13" fmla="*/ 512239 w 3302692"/>
              <a:gd name="connsiteY13" fmla="*/ 2833864 h 3308378"/>
              <a:gd name="connsiteX14" fmla="*/ 542718 w 3302692"/>
              <a:gd name="connsiteY14" fmla="*/ 2737438 h 3308378"/>
              <a:gd name="connsiteX15" fmla="*/ 646348 w 3302692"/>
              <a:gd name="connsiteY15" fmla="*/ 2734218 h 3308378"/>
              <a:gd name="connsiteX16" fmla="*/ 699066 w 3302692"/>
              <a:gd name="connsiteY16" fmla="*/ 2778966 h 3308378"/>
              <a:gd name="connsiteX17" fmla="*/ 1179909 w 3302692"/>
              <a:gd name="connsiteY17" fmla="*/ 3051943 h 3308378"/>
              <a:gd name="connsiteX18" fmla="*/ 906423 w 3302692"/>
              <a:gd name="connsiteY18" fmla="*/ 2526239 h 3308378"/>
              <a:gd name="connsiteX19" fmla="*/ 294006 w 3302692"/>
              <a:gd name="connsiteY19" fmla="*/ 2524629 h 3308378"/>
              <a:gd name="connsiteX20" fmla="*/ 221880 w 3302692"/>
              <a:gd name="connsiteY20" fmla="*/ 2480906 h 3308378"/>
              <a:gd name="connsiteX21" fmla="*/ 38 w 3302692"/>
              <a:gd name="connsiteY21" fmla="*/ 1643575 h 3308378"/>
              <a:gd name="connsiteX22" fmla="*/ 236656 w 3302692"/>
              <a:gd name="connsiteY22" fmla="*/ 802244 h 3308378"/>
              <a:gd name="connsiteX23" fmla="*/ 887599 w 3302692"/>
              <a:gd name="connsiteY23" fmla="*/ 189337 h 3308378"/>
              <a:gd name="connsiteX24" fmla="*/ 1336793 w 3302692"/>
              <a:gd name="connsiteY24" fmla="*/ 32158 h 3308378"/>
              <a:gd name="connsiteX25" fmla="*/ 1375368 w 3302692"/>
              <a:gd name="connsiteY25" fmla="*/ 306795 h 3308378"/>
              <a:gd name="connsiteX26" fmla="*/ 1093397 w 3302692"/>
              <a:gd name="connsiteY26" fmla="*/ 783457 h 3308378"/>
              <a:gd name="connsiteX27" fmla="*/ 1561268 w 3302692"/>
              <a:gd name="connsiteY27" fmla="*/ 783457 h 3308378"/>
              <a:gd name="connsiteX28" fmla="*/ 1561170 w 3302692"/>
              <a:gd name="connsiteY28" fmla="*/ 193095 h 3308378"/>
              <a:gd name="connsiteX29" fmla="*/ 1375368 w 3302692"/>
              <a:gd name="connsiteY29" fmla="*/ 306795 h 3308378"/>
              <a:gd name="connsiteX30" fmla="*/ 1740975 w 3302692"/>
              <a:gd name="connsiteY30" fmla="*/ 192704 h 3308378"/>
              <a:gd name="connsiteX31" fmla="*/ 1740926 w 3302692"/>
              <a:gd name="connsiteY31" fmla="*/ 783457 h 3308378"/>
              <a:gd name="connsiteX32" fmla="*/ 2209139 w 3302692"/>
              <a:gd name="connsiteY32" fmla="*/ 783554 h 3308378"/>
              <a:gd name="connsiteX33" fmla="*/ 1992321 w 3302692"/>
              <a:gd name="connsiteY33" fmla="*/ 377162 h 3308378"/>
              <a:gd name="connsiteX34" fmla="*/ 1740975 w 3302692"/>
              <a:gd name="connsiteY34" fmla="*/ 192704 h 3308378"/>
              <a:gd name="connsiteX35" fmla="*/ 462740 w 3302692"/>
              <a:gd name="connsiteY35" fmla="*/ 783554 h 3308378"/>
              <a:gd name="connsiteX36" fmla="*/ 906082 w 3302692"/>
              <a:gd name="connsiteY36" fmla="*/ 783408 h 3308378"/>
              <a:gd name="connsiteX37" fmla="*/ 1179178 w 3302692"/>
              <a:gd name="connsiteY37" fmla="*/ 257411 h 3308378"/>
              <a:gd name="connsiteX38" fmla="*/ 462740 w 3302692"/>
              <a:gd name="connsiteY38" fmla="*/ 783554 h 3308378"/>
              <a:gd name="connsiteX39" fmla="*/ 2124333 w 3302692"/>
              <a:gd name="connsiteY39" fmla="*/ 257753 h 3308378"/>
              <a:gd name="connsiteX40" fmla="*/ 2396600 w 3302692"/>
              <a:gd name="connsiteY40" fmla="*/ 783408 h 3308378"/>
              <a:gd name="connsiteX41" fmla="*/ 2840137 w 3302692"/>
              <a:gd name="connsiteY41" fmla="*/ 783506 h 3308378"/>
              <a:gd name="connsiteX42" fmla="*/ 2124333 w 3302692"/>
              <a:gd name="connsiteY42" fmla="*/ 257753 h 3308378"/>
              <a:gd name="connsiteX43" fmla="*/ 352136 w 3302692"/>
              <a:gd name="connsiteY43" fmla="*/ 961131 h 3308378"/>
              <a:gd name="connsiteX44" fmla="*/ 181013 w 3302692"/>
              <a:gd name="connsiteY44" fmla="*/ 1565303 h 3308378"/>
              <a:gd name="connsiteX45" fmla="*/ 779239 w 3302692"/>
              <a:gd name="connsiteY45" fmla="*/ 1565303 h 3308378"/>
              <a:gd name="connsiteX46" fmla="*/ 856437 w 3302692"/>
              <a:gd name="connsiteY46" fmla="*/ 961424 h 3308378"/>
              <a:gd name="connsiteX47" fmla="*/ 352136 w 3302692"/>
              <a:gd name="connsiteY47" fmla="*/ 961131 h 3308378"/>
              <a:gd name="connsiteX48" fmla="*/ 1039704 w 3302692"/>
              <a:gd name="connsiteY48" fmla="*/ 961522 h 3308378"/>
              <a:gd name="connsiteX49" fmla="*/ 957141 w 3302692"/>
              <a:gd name="connsiteY49" fmla="*/ 1565303 h 3308378"/>
              <a:gd name="connsiteX50" fmla="*/ 1561268 w 3302692"/>
              <a:gd name="connsiteY50" fmla="*/ 1565303 h 3308378"/>
              <a:gd name="connsiteX51" fmla="*/ 1561219 w 3302692"/>
              <a:gd name="connsiteY51" fmla="*/ 961424 h 3308378"/>
              <a:gd name="connsiteX52" fmla="*/ 1039704 w 3302692"/>
              <a:gd name="connsiteY52" fmla="*/ 961522 h 3308378"/>
              <a:gd name="connsiteX53" fmla="*/ 1740926 w 3302692"/>
              <a:gd name="connsiteY53" fmla="*/ 961473 h 3308378"/>
              <a:gd name="connsiteX54" fmla="*/ 1740926 w 3302692"/>
              <a:gd name="connsiteY54" fmla="*/ 1565303 h 3308378"/>
              <a:gd name="connsiteX55" fmla="*/ 2345589 w 3302692"/>
              <a:gd name="connsiteY55" fmla="*/ 1565303 h 3308378"/>
              <a:gd name="connsiteX56" fmla="*/ 2262929 w 3302692"/>
              <a:gd name="connsiteY56" fmla="*/ 961424 h 3308378"/>
              <a:gd name="connsiteX57" fmla="*/ 1740926 w 3302692"/>
              <a:gd name="connsiteY57" fmla="*/ 961473 h 3308378"/>
              <a:gd name="connsiteX58" fmla="*/ 2446196 w 3302692"/>
              <a:gd name="connsiteY58" fmla="*/ 961766 h 3308378"/>
              <a:gd name="connsiteX59" fmla="*/ 2523443 w 3302692"/>
              <a:gd name="connsiteY59" fmla="*/ 1565205 h 3308378"/>
              <a:gd name="connsiteX60" fmla="*/ 3121620 w 3302692"/>
              <a:gd name="connsiteY60" fmla="*/ 1565303 h 3308378"/>
              <a:gd name="connsiteX61" fmla="*/ 2957665 w 3302692"/>
              <a:gd name="connsiteY61" fmla="*/ 972599 h 3308378"/>
              <a:gd name="connsiteX62" fmla="*/ 2945864 w 3302692"/>
              <a:gd name="connsiteY62" fmla="*/ 961522 h 3308378"/>
              <a:gd name="connsiteX63" fmla="*/ 2446196 w 3302692"/>
              <a:gd name="connsiteY63" fmla="*/ 961766 h 3308378"/>
              <a:gd name="connsiteX64" fmla="*/ 181061 w 3302692"/>
              <a:gd name="connsiteY64" fmla="*/ 1743222 h 3308378"/>
              <a:gd name="connsiteX65" fmla="*/ 350576 w 3302692"/>
              <a:gd name="connsiteY65" fmla="*/ 2346808 h 3308378"/>
              <a:gd name="connsiteX66" fmla="*/ 855657 w 3302692"/>
              <a:gd name="connsiteY66" fmla="*/ 2346320 h 3308378"/>
              <a:gd name="connsiteX67" fmla="*/ 779044 w 3302692"/>
              <a:gd name="connsiteY67" fmla="*/ 1743271 h 3308378"/>
              <a:gd name="connsiteX68" fmla="*/ 181061 w 3302692"/>
              <a:gd name="connsiteY68" fmla="*/ 1743222 h 3308378"/>
              <a:gd name="connsiteX69" fmla="*/ 957092 w 3302692"/>
              <a:gd name="connsiteY69" fmla="*/ 1743271 h 3308378"/>
              <a:gd name="connsiteX70" fmla="*/ 1038972 w 3302692"/>
              <a:gd name="connsiteY70" fmla="*/ 2346271 h 3308378"/>
              <a:gd name="connsiteX71" fmla="*/ 1561268 w 3302692"/>
              <a:gd name="connsiteY71" fmla="*/ 2346320 h 3308378"/>
              <a:gd name="connsiteX72" fmla="*/ 1561317 w 3302692"/>
              <a:gd name="connsiteY72" fmla="*/ 1743368 h 3308378"/>
              <a:gd name="connsiteX73" fmla="*/ 957092 w 3302692"/>
              <a:gd name="connsiteY73" fmla="*/ 1743271 h 3308378"/>
              <a:gd name="connsiteX74" fmla="*/ 1741072 w 3302692"/>
              <a:gd name="connsiteY74" fmla="*/ 1743222 h 3308378"/>
              <a:gd name="connsiteX75" fmla="*/ 1740926 w 3302692"/>
              <a:gd name="connsiteY75" fmla="*/ 2346320 h 3308378"/>
              <a:gd name="connsiteX76" fmla="*/ 2263222 w 3302692"/>
              <a:gd name="connsiteY76" fmla="*/ 2346320 h 3308378"/>
              <a:gd name="connsiteX77" fmla="*/ 2345492 w 3302692"/>
              <a:gd name="connsiteY77" fmla="*/ 1743222 h 3308378"/>
              <a:gd name="connsiteX78" fmla="*/ 1741072 w 3302692"/>
              <a:gd name="connsiteY78" fmla="*/ 1743222 h 3308378"/>
              <a:gd name="connsiteX79" fmla="*/ 2523541 w 3302692"/>
              <a:gd name="connsiteY79" fmla="*/ 1743319 h 3308378"/>
              <a:gd name="connsiteX80" fmla="*/ 2446440 w 3302692"/>
              <a:gd name="connsiteY80" fmla="*/ 2347052 h 3308378"/>
              <a:gd name="connsiteX81" fmla="*/ 2951179 w 3302692"/>
              <a:gd name="connsiteY81" fmla="*/ 2347393 h 3308378"/>
              <a:gd name="connsiteX82" fmla="*/ 3106356 w 3302692"/>
              <a:gd name="connsiteY82" fmla="*/ 1887811 h 3308378"/>
              <a:gd name="connsiteX83" fmla="*/ 3120938 w 3302692"/>
              <a:gd name="connsiteY83" fmla="*/ 1742831 h 3308378"/>
              <a:gd name="connsiteX84" fmla="*/ 2523541 w 3302692"/>
              <a:gd name="connsiteY84" fmla="*/ 1743319 h 3308378"/>
              <a:gd name="connsiteX85" fmla="*/ 1093884 w 3302692"/>
              <a:gd name="connsiteY85" fmla="*/ 2526093 h 3308378"/>
              <a:gd name="connsiteX86" fmla="*/ 1340451 w 3302692"/>
              <a:gd name="connsiteY86" fmla="*/ 2966253 h 3308378"/>
              <a:gd name="connsiteX87" fmla="*/ 1562146 w 3302692"/>
              <a:gd name="connsiteY87" fmla="*/ 3115283 h 3308378"/>
              <a:gd name="connsiteX88" fmla="*/ 1562390 w 3302692"/>
              <a:gd name="connsiteY88" fmla="*/ 2526190 h 3308378"/>
              <a:gd name="connsiteX89" fmla="*/ 1093884 w 3302692"/>
              <a:gd name="connsiteY89" fmla="*/ 2526093 h 3308378"/>
              <a:gd name="connsiteX90" fmla="*/ 1740341 w 3302692"/>
              <a:gd name="connsiteY90" fmla="*/ 2526190 h 3308378"/>
              <a:gd name="connsiteX91" fmla="*/ 1740341 w 3302692"/>
              <a:gd name="connsiteY91" fmla="*/ 3115869 h 3308378"/>
              <a:gd name="connsiteX92" fmla="*/ 1915025 w 3302692"/>
              <a:gd name="connsiteY92" fmla="*/ 3013149 h 3308378"/>
              <a:gd name="connsiteX93" fmla="*/ 2086490 w 3302692"/>
              <a:gd name="connsiteY93" fmla="*/ 2794044 h 3308378"/>
              <a:gd name="connsiteX94" fmla="*/ 2208846 w 3302692"/>
              <a:gd name="connsiteY94" fmla="*/ 2526434 h 3308378"/>
              <a:gd name="connsiteX95" fmla="*/ 1740341 w 3302692"/>
              <a:gd name="connsiteY95" fmla="*/ 2526190 h 3308378"/>
              <a:gd name="connsiteX96" fmla="*/ 2395917 w 3302692"/>
              <a:gd name="connsiteY96" fmla="*/ 2525800 h 3308378"/>
              <a:gd name="connsiteX97" fmla="*/ 2341298 w 3302692"/>
              <a:gd name="connsiteY97" fmla="*/ 2677514 h 3308378"/>
              <a:gd name="connsiteX98" fmla="*/ 2123358 w 3302692"/>
              <a:gd name="connsiteY98" fmla="*/ 3051358 h 3308378"/>
              <a:gd name="connsiteX99" fmla="*/ 2840283 w 3302692"/>
              <a:gd name="connsiteY99" fmla="*/ 2524922 h 3308378"/>
              <a:gd name="connsiteX100" fmla="*/ 2395917 w 3302692"/>
              <a:gd name="connsiteY100" fmla="*/ 2525800 h 33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02692" h="3308378">
                <a:moveTo>
                  <a:pt x="1336793" y="32158"/>
                </a:moveTo>
                <a:cubicBezTo>
                  <a:pt x="1439204" y="11077"/>
                  <a:pt x="1543907" y="4294"/>
                  <a:pt x="1648220" y="0"/>
                </a:cubicBezTo>
                <a:cubicBezTo>
                  <a:pt x="1718298" y="3855"/>
                  <a:pt x="1788815" y="5026"/>
                  <a:pt x="1858406" y="15079"/>
                </a:cubicBezTo>
                <a:cubicBezTo>
                  <a:pt x="2123992" y="47530"/>
                  <a:pt x="2380848" y="147468"/>
                  <a:pt x="2599422" y="301720"/>
                </a:cubicBezTo>
                <a:cubicBezTo>
                  <a:pt x="2775569" y="425375"/>
                  <a:pt x="2926893" y="584018"/>
                  <a:pt x="3042910" y="765255"/>
                </a:cubicBezTo>
                <a:cubicBezTo>
                  <a:pt x="3226226" y="1050432"/>
                  <a:pt x="3317469" y="1393533"/>
                  <a:pt x="3300742" y="1732193"/>
                </a:cubicBezTo>
                <a:cubicBezTo>
                  <a:pt x="3295085" y="1845649"/>
                  <a:pt x="3278699" y="1958715"/>
                  <a:pt x="3249780" y="2068609"/>
                </a:cubicBezTo>
                <a:cubicBezTo>
                  <a:pt x="3176288" y="2355104"/>
                  <a:pt x="3023208" y="2620517"/>
                  <a:pt x="2812632" y="2828057"/>
                </a:cubicBezTo>
                <a:cubicBezTo>
                  <a:pt x="2537781" y="3102840"/>
                  <a:pt x="2162566" y="3275196"/>
                  <a:pt x="1774722" y="3301742"/>
                </a:cubicBezTo>
                <a:cubicBezTo>
                  <a:pt x="1761945" y="3303108"/>
                  <a:pt x="1747851" y="3300912"/>
                  <a:pt x="1736635" y="3308378"/>
                </a:cubicBezTo>
                <a:cubicBezTo>
                  <a:pt x="1684454" y="3307158"/>
                  <a:pt x="1632175" y="3308769"/>
                  <a:pt x="1580092" y="3305158"/>
                </a:cubicBezTo>
                <a:cubicBezTo>
                  <a:pt x="1350838" y="3295837"/>
                  <a:pt x="1123730" y="3237523"/>
                  <a:pt x="918371" y="3135193"/>
                </a:cubicBezTo>
                <a:cubicBezTo>
                  <a:pt x="782701" y="3067998"/>
                  <a:pt x="656736" y="2981527"/>
                  <a:pt x="544328" y="2880124"/>
                </a:cubicBezTo>
                <a:cubicBezTo>
                  <a:pt x="530185" y="2867535"/>
                  <a:pt x="517554" y="2852358"/>
                  <a:pt x="512239" y="2833864"/>
                </a:cubicBezTo>
                <a:cubicBezTo>
                  <a:pt x="501071" y="2799461"/>
                  <a:pt x="513848" y="2759105"/>
                  <a:pt x="542718" y="2737438"/>
                </a:cubicBezTo>
                <a:cubicBezTo>
                  <a:pt x="571832" y="2714259"/>
                  <a:pt x="615869" y="2712746"/>
                  <a:pt x="646348" y="2734218"/>
                </a:cubicBezTo>
                <a:cubicBezTo>
                  <a:pt x="665075" y="2747686"/>
                  <a:pt x="680924" y="2764717"/>
                  <a:pt x="699066" y="2778966"/>
                </a:cubicBezTo>
                <a:cubicBezTo>
                  <a:pt x="840149" y="2899400"/>
                  <a:pt x="1004543" y="2991921"/>
                  <a:pt x="1179909" y="3051943"/>
                </a:cubicBezTo>
                <a:cubicBezTo>
                  <a:pt x="1052042" y="2899156"/>
                  <a:pt x="968114" y="2714406"/>
                  <a:pt x="906423" y="2526239"/>
                </a:cubicBezTo>
                <a:cubicBezTo>
                  <a:pt x="702284" y="2525751"/>
                  <a:pt x="498096" y="2527167"/>
                  <a:pt x="294006" y="2524629"/>
                </a:cubicBezTo>
                <a:cubicBezTo>
                  <a:pt x="264551" y="2523360"/>
                  <a:pt x="236753" y="2506281"/>
                  <a:pt x="221880" y="2480906"/>
                </a:cubicBezTo>
                <a:cubicBezTo>
                  <a:pt x="74993" y="2228228"/>
                  <a:pt x="-1961" y="1935829"/>
                  <a:pt x="38" y="1643575"/>
                </a:cubicBezTo>
                <a:cubicBezTo>
                  <a:pt x="1647" y="1348590"/>
                  <a:pt x="84356" y="1054775"/>
                  <a:pt x="236656" y="802244"/>
                </a:cubicBezTo>
                <a:cubicBezTo>
                  <a:pt x="392759" y="543906"/>
                  <a:pt x="619819" y="328705"/>
                  <a:pt x="887599" y="189337"/>
                </a:cubicBezTo>
                <a:cubicBezTo>
                  <a:pt x="1028536" y="115310"/>
                  <a:pt x="1180397" y="61974"/>
                  <a:pt x="1336793" y="32158"/>
                </a:cubicBezTo>
                <a:moveTo>
                  <a:pt x="1375368" y="306795"/>
                </a:moveTo>
                <a:cubicBezTo>
                  <a:pt x="1241014" y="437233"/>
                  <a:pt x="1157086" y="609588"/>
                  <a:pt x="1093397" y="783457"/>
                </a:cubicBezTo>
                <a:cubicBezTo>
                  <a:pt x="1249354" y="783554"/>
                  <a:pt x="1405311" y="783457"/>
                  <a:pt x="1561268" y="783457"/>
                </a:cubicBezTo>
                <a:cubicBezTo>
                  <a:pt x="1561219" y="586702"/>
                  <a:pt x="1561463" y="389898"/>
                  <a:pt x="1561170" y="193095"/>
                </a:cubicBezTo>
                <a:cubicBezTo>
                  <a:pt x="1490556" y="213932"/>
                  <a:pt x="1428475" y="256679"/>
                  <a:pt x="1375368" y="306795"/>
                </a:cubicBezTo>
                <a:moveTo>
                  <a:pt x="1740975" y="192704"/>
                </a:moveTo>
                <a:cubicBezTo>
                  <a:pt x="1740828" y="389606"/>
                  <a:pt x="1740926" y="586556"/>
                  <a:pt x="1740926" y="783457"/>
                </a:cubicBezTo>
                <a:cubicBezTo>
                  <a:pt x="1896981" y="783554"/>
                  <a:pt x="2053035" y="783408"/>
                  <a:pt x="2209139" y="783554"/>
                </a:cubicBezTo>
                <a:cubicBezTo>
                  <a:pt x="2157007" y="638721"/>
                  <a:pt x="2089660" y="497303"/>
                  <a:pt x="1992321" y="377162"/>
                </a:cubicBezTo>
                <a:cubicBezTo>
                  <a:pt x="1925851" y="296303"/>
                  <a:pt x="1842898" y="223447"/>
                  <a:pt x="1740975" y="192704"/>
                </a:cubicBezTo>
                <a:moveTo>
                  <a:pt x="462740" y="783554"/>
                </a:moveTo>
                <a:cubicBezTo>
                  <a:pt x="610505" y="783359"/>
                  <a:pt x="758269" y="783652"/>
                  <a:pt x="906082" y="783408"/>
                </a:cubicBezTo>
                <a:cubicBezTo>
                  <a:pt x="967675" y="595144"/>
                  <a:pt x="1051554" y="410443"/>
                  <a:pt x="1179178" y="257411"/>
                </a:cubicBezTo>
                <a:cubicBezTo>
                  <a:pt x="893695" y="353349"/>
                  <a:pt x="640594" y="540588"/>
                  <a:pt x="462740" y="783554"/>
                </a:cubicBezTo>
                <a:moveTo>
                  <a:pt x="2124333" y="257753"/>
                </a:moveTo>
                <a:cubicBezTo>
                  <a:pt x="2250981" y="411272"/>
                  <a:pt x="2335446" y="595144"/>
                  <a:pt x="2396600" y="783408"/>
                </a:cubicBezTo>
                <a:cubicBezTo>
                  <a:pt x="2544413" y="783652"/>
                  <a:pt x="2692275" y="783359"/>
                  <a:pt x="2840137" y="783506"/>
                </a:cubicBezTo>
                <a:cubicBezTo>
                  <a:pt x="2662185" y="541027"/>
                  <a:pt x="2409620" y="353641"/>
                  <a:pt x="2124333" y="257753"/>
                </a:cubicBezTo>
                <a:moveTo>
                  <a:pt x="352136" y="961131"/>
                </a:moveTo>
                <a:cubicBezTo>
                  <a:pt x="251091" y="1146321"/>
                  <a:pt x="193253" y="1354787"/>
                  <a:pt x="181013" y="1565303"/>
                </a:cubicBezTo>
                <a:cubicBezTo>
                  <a:pt x="380421" y="1565303"/>
                  <a:pt x="579830" y="1565352"/>
                  <a:pt x="779239" y="1565303"/>
                </a:cubicBezTo>
                <a:cubicBezTo>
                  <a:pt x="784701" y="1362107"/>
                  <a:pt x="809133" y="1159155"/>
                  <a:pt x="856437" y="961424"/>
                </a:cubicBezTo>
                <a:cubicBezTo>
                  <a:pt x="688337" y="961229"/>
                  <a:pt x="520237" y="961863"/>
                  <a:pt x="352136" y="961131"/>
                </a:cubicBezTo>
                <a:moveTo>
                  <a:pt x="1039704" y="961522"/>
                </a:moveTo>
                <a:cubicBezTo>
                  <a:pt x="988791" y="1158667"/>
                  <a:pt x="963042" y="1361912"/>
                  <a:pt x="957141" y="1565303"/>
                </a:cubicBezTo>
                <a:cubicBezTo>
                  <a:pt x="1158500" y="1565352"/>
                  <a:pt x="1359909" y="1565303"/>
                  <a:pt x="1561268" y="1565303"/>
                </a:cubicBezTo>
                <a:cubicBezTo>
                  <a:pt x="1561268" y="1364010"/>
                  <a:pt x="1561366" y="1162717"/>
                  <a:pt x="1561219" y="961424"/>
                </a:cubicBezTo>
                <a:cubicBezTo>
                  <a:pt x="1387413" y="961473"/>
                  <a:pt x="1213559" y="961375"/>
                  <a:pt x="1039704" y="961522"/>
                </a:cubicBezTo>
                <a:moveTo>
                  <a:pt x="1740926" y="961473"/>
                </a:moveTo>
                <a:cubicBezTo>
                  <a:pt x="1740877" y="1162717"/>
                  <a:pt x="1740877" y="1364010"/>
                  <a:pt x="1740926" y="1565303"/>
                </a:cubicBezTo>
                <a:cubicBezTo>
                  <a:pt x="1942480" y="1565352"/>
                  <a:pt x="2144035" y="1565352"/>
                  <a:pt x="2345589" y="1565303"/>
                </a:cubicBezTo>
                <a:cubicBezTo>
                  <a:pt x="2339689" y="1361912"/>
                  <a:pt x="2314037" y="1158569"/>
                  <a:pt x="2262929" y="961424"/>
                </a:cubicBezTo>
                <a:cubicBezTo>
                  <a:pt x="2088928" y="961424"/>
                  <a:pt x="1914927" y="961424"/>
                  <a:pt x="1740926" y="961473"/>
                </a:cubicBezTo>
                <a:moveTo>
                  <a:pt x="2446196" y="961766"/>
                </a:moveTo>
                <a:cubicBezTo>
                  <a:pt x="2493744" y="1159301"/>
                  <a:pt x="2518030" y="1362204"/>
                  <a:pt x="2523443" y="1565205"/>
                </a:cubicBezTo>
                <a:cubicBezTo>
                  <a:pt x="2722803" y="1565450"/>
                  <a:pt x="2922212" y="1565254"/>
                  <a:pt x="3121620" y="1565303"/>
                </a:cubicBezTo>
                <a:cubicBezTo>
                  <a:pt x="3110355" y="1358984"/>
                  <a:pt x="3053054" y="1155739"/>
                  <a:pt x="2957665" y="972599"/>
                </a:cubicBezTo>
                <a:cubicBezTo>
                  <a:pt x="2954690" y="968256"/>
                  <a:pt x="2952642" y="960253"/>
                  <a:pt x="2945864" y="961522"/>
                </a:cubicBezTo>
                <a:cubicBezTo>
                  <a:pt x="2779324" y="961522"/>
                  <a:pt x="2612736" y="961083"/>
                  <a:pt x="2446196" y="961766"/>
                </a:cubicBezTo>
                <a:moveTo>
                  <a:pt x="181061" y="1743222"/>
                </a:moveTo>
                <a:cubicBezTo>
                  <a:pt x="192522" y="1953689"/>
                  <a:pt x="252115" y="2160691"/>
                  <a:pt x="350576" y="2346808"/>
                </a:cubicBezTo>
                <a:cubicBezTo>
                  <a:pt x="518920" y="2346076"/>
                  <a:pt x="687313" y="2346466"/>
                  <a:pt x="855657" y="2346320"/>
                </a:cubicBezTo>
                <a:cubicBezTo>
                  <a:pt x="807377" y="2149028"/>
                  <a:pt x="784115" y="1946125"/>
                  <a:pt x="779044" y="1743271"/>
                </a:cubicBezTo>
                <a:cubicBezTo>
                  <a:pt x="579684" y="1743271"/>
                  <a:pt x="380373" y="1743319"/>
                  <a:pt x="181061" y="1743222"/>
                </a:cubicBezTo>
                <a:moveTo>
                  <a:pt x="957092" y="1743271"/>
                </a:moveTo>
                <a:cubicBezTo>
                  <a:pt x="962018" y="1946418"/>
                  <a:pt x="987328" y="2149565"/>
                  <a:pt x="1038972" y="2346271"/>
                </a:cubicBezTo>
                <a:cubicBezTo>
                  <a:pt x="1213071" y="2346417"/>
                  <a:pt x="1387169" y="2346369"/>
                  <a:pt x="1561268" y="2346320"/>
                </a:cubicBezTo>
                <a:cubicBezTo>
                  <a:pt x="1561366" y="2145320"/>
                  <a:pt x="1561268" y="1944368"/>
                  <a:pt x="1561317" y="1743368"/>
                </a:cubicBezTo>
                <a:cubicBezTo>
                  <a:pt x="1359909" y="1743173"/>
                  <a:pt x="1158500" y="1743368"/>
                  <a:pt x="957092" y="1743271"/>
                </a:cubicBezTo>
                <a:moveTo>
                  <a:pt x="1741072" y="1743222"/>
                </a:moveTo>
                <a:cubicBezTo>
                  <a:pt x="1740682" y="1944271"/>
                  <a:pt x="1740975" y="2145320"/>
                  <a:pt x="1740926" y="2346320"/>
                </a:cubicBezTo>
                <a:cubicBezTo>
                  <a:pt x="1915025" y="2346369"/>
                  <a:pt x="2089123" y="2346369"/>
                  <a:pt x="2263222" y="2346320"/>
                </a:cubicBezTo>
                <a:cubicBezTo>
                  <a:pt x="2313988" y="2149419"/>
                  <a:pt x="2339835" y="1946418"/>
                  <a:pt x="2345492" y="1743222"/>
                </a:cubicBezTo>
                <a:cubicBezTo>
                  <a:pt x="2144035" y="1743319"/>
                  <a:pt x="1942578" y="1743319"/>
                  <a:pt x="1741072" y="1743222"/>
                </a:cubicBezTo>
                <a:moveTo>
                  <a:pt x="2523541" y="1743319"/>
                </a:moveTo>
                <a:cubicBezTo>
                  <a:pt x="2518079" y="1946418"/>
                  <a:pt x="2493451" y="2149272"/>
                  <a:pt x="2446440" y="2347052"/>
                </a:cubicBezTo>
                <a:cubicBezTo>
                  <a:pt x="2614686" y="2347345"/>
                  <a:pt x="2782933" y="2346662"/>
                  <a:pt x="2951179" y="2347393"/>
                </a:cubicBezTo>
                <a:cubicBezTo>
                  <a:pt x="3028426" y="2204463"/>
                  <a:pt x="3080217" y="2048113"/>
                  <a:pt x="3106356" y="1887811"/>
                </a:cubicBezTo>
                <a:cubicBezTo>
                  <a:pt x="3112550" y="1839647"/>
                  <a:pt x="3120938" y="1791532"/>
                  <a:pt x="3120938" y="1742831"/>
                </a:cubicBezTo>
                <a:cubicBezTo>
                  <a:pt x="2921821" y="1743954"/>
                  <a:pt x="2722656" y="1742929"/>
                  <a:pt x="2523541" y="1743319"/>
                </a:cubicBezTo>
                <a:moveTo>
                  <a:pt x="1093884" y="2526093"/>
                </a:moveTo>
                <a:cubicBezTo>
                  <a:pt x="1151429" y="2684638"/>
                  <a:pt x="1226726" y="2840110"/>
                  <a:pt x="1340451" y="2966253"/>
                </a:cubicBezTo>
                <a:cubicBezTo>
                  <a:pt x="1401458" y="3031790"/>
                  <a:pt x="1474658" y="3090738"/>
                  <a:pt x="1562146" y="3115283"/>
                </a:cubicBezTo>
                <a:cubicBezTo>
                  <a:pt x="1562780" y="2918919"/>
                  <a:pt x="1562292" y="2722555"/>
                  <a:pt x="1562390" y="2526190"/>
                </a:cubicBezTo>
                <a:cubicBezTo>
                  <a:pt x="1406237" y="2526093"/>
                  <a:pt x="1250036" y="2526239"/>
                  <a:pt x="1093884" y="2526093"/>
                </a:cubicBezTo>
                <a:moveTo>
                  <a:pt x="1740341" y="2526190"/>
                </a:moveTo>
                <a:cubicBezTo>
                  <a:pt x="1740243" y="2722750"/>
                  <a:pt x="1740292" y="2919310"/>
                  <a:pt x="1740341" y="3115869"/>
                </a:cubicBezTo>
                <a:cubicBezTo>
                  <a:pt x="1805981" y="3096691"/>
                  <a:pt x="1864502" y="3058580"/>
                  <a:pt x="1915025" y="3013149"/>
                </a:cubicBezTo>
                <a:cubicBezTo>
                  <a:pt x="1983981" y="2950443"/>
                  <a:pt x="2039673" y="2874366"/>
                  <a:pt x="2086490" y="2794044"/>
                </a:cubicBezTo>
                <a:cubicBezTo>
                  <a:pt x="2136184" y="2709233"/>
                  <a:pt x="2175051" y="2618614"/>
                  <a:pt x="2208846" y="2526434"/>
                </a:cubicBezTo>
                <a:cubicBezTo>
                  <a:pt x="2052694" y="2525800"/>
                  <a:pt x="1896493" y="2526288"/>
                  <a:pt x="1740341" y="2526190"/>
                </a:cubicBezTo>
                <a:moveTo>
                  <a:pt x="2395917" y="2525800"/>
                </a:moveTo>
                <a:cubicBezTo>
                  <a:pt x="2380555" y="2577331"/>
                  <a:pt x="2360951" y="2627496"/>
                  <a:pt x="2341298" y="2677514"/>
                </a:cubicBezTo>
                <a:cubicBezTo>
                  <a:pt x="2285508" y="2810831"/>
                  <a:pt x="2216893" y="2940488"/>
                  <a:pt x="2123358" y="3051358"/>
                </a:cubicBezTo>
                <a:cubicBezTo>
                  <a:pt x="2409035" y="2955225"/>
                  <a:pt x="2662137" y="2767888"/>
                  <a:pt x="2840283" y="2524922"/>
                </a:cubicBezTo>
                <a:cubicBezTo>
                  <a:pt x="2692177" y="2525751"/>
                  <a:pt x="2544023" y="2523995"/>
                  <a:pt x="2395917" y="2525800"/>
                </a:cubicBezTo>
                <a:close/>
              </a:path>
            </a:pathLst>
          </a:custGeom>
          <a:solidFill>
            <a:srgbClr val="FFFFFF"/>
          </a:solidFill>
          <a:ln w="4868" cap="flat">
            <a:noFill/>
            <a:prstDash val="solid"/>
            <a:miter/>
          </a:ln>
        </p:spPr>
        <p:txBody>
          <a:bodyPr rtlCol="0" anchor="ctr"/>
          <a:lstStyle/>
          <a:p>
            <a:endParaRPr lang="fr-FR"/>
          </a:p>
        </p:txBody>
      </p:sp>
    </p:spTree>
    <p:extLst>
      <p:ext uri="{BB962C8B-B14F-4D97-AF65-F5344CB8AC3E}">
        <p14:creationId xmlns:p14="http://schemas.microsoft.com/office/powerpoint/2010/main" val="3931385388"/>
      </p:ext>
    </p:extLst>
  </p:cSld>
  <p:clrMapOvr>
    <a:masterClrMapping/>
  </p:clrMapOvr>
  <p:extLst>
    <p:ext uri="{DCECCB84-F9BA-43D5-87BE-67443E8EF086}">
      <p15:sldGuideLst xmlns:p15="http://schemas.microsoft.com/office/powerpoint/2012/main">
        <p15:guide id="1" pos="6244">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lide Numér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1F531-7BD5-4A6C-ABF6-B1435F2C83D8}"/>
              </a:ext>
            </a:extLst>
          </p:cNvPr>
          <p:cNvSpPr>
            <a:spLocks noGrp="1"/>
          </p:cNvSpPr>
          <p:nvPr>
            <p:ph type="title"/>
          </p:nvPr>
        </p:nvSpPr>
        <p:spPr>
          <a:xfrm>
            <a:off x="2247719" y="205718"/>
            <a:ext cx="7920128" cy="360000"/>
          </a:xfrm>
        </p:spPr>
        <p:txBody>
          <a:bodyPr>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CCDE8BB0-3971-46EE-A3B3-7F77F1B60DA4}"/>
              </a:ext>
            </a:extLst>
          </p:cNvPr>
          <p:cNvSpPr>
            <a:spLocks noGrp="1"/>
          </p:cNvSpPr>
          <p:nvPr>
            <p:ph idx="1"/>
          </p:nvPr>
        </p:nvSpPr>
        <p:spPr/>
        <p:txBody>
          <a:bodyPr/>
          <a:lstStyle>
            <a:lvl1pPr>
              <a:defRPr>
                <a:solidFill>
                  <a:schemeClr val="accent1"/>
                </a:solidFill>
              </a:defRPr>
            </a:lvl1pPr>
            <a:lvl2pPr>
              <a:defRPr>
                <a:solidFill>
                  <a:schemeClr val="accent1"/>
                </a:solidFill>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D8766CD5-A973-4097-85E4-6DFA0D5A612E}"/>
              </a:ext>
            </a:extLst>
          </p:cNvPr>
          <p:cNvSpPr>
            <a:spLocks noGrp="1"/>
          </p:cNvSpPr>
          <p:nvPr>
            <p:ph type="ftr" sz="quarter" idx="11"/>
          </p:nvPr>
        </p:nvSpPr>
        <p:spPr>
          <a:xfrm>
            <a:off x="720929" y="6258088"/>
            <a:ext cx="7044669" cy="365125"/>
          </a:xfrm>
          <a:prstGeom prst="rect">
            <a:avLst/>
          </a:prstGeom>
        </p:spPr>
        <p:txBody>
          <a:bodyPr/>
          <a:lstStyle>
            <a:lvl1pPr>
              <a:defRPr/>
            </a:lvl1pPr>
          </a:lstStyle>
          <a:p>
            <a:r>
              <a:rPr lang="fr-FR"/>
              <a:t>&lt;NOM_PRESTATAIRE&gt; pour l’OPIIEC - &lt;DATE&gt;</a:t>
            </a:r>
            <a:br>
              <a:rPr lang="fr-FR"/>
            </a:br>
            <a:r>
              <a:rPr lang="fr-FR"/>
              <a:t>&lt;INTITULE_LONG_ETUDE&gt;</a:t>
            </a:r>
          </a:p>
        </p:txBody>
      </p:sp>
      <p:sp>
        <p:nvSpPr>
          <p:cNvPr id="6" name="Espace réservé du numéro de diapositive 5">
            <a:extLst>
              <a:ext uri="{FF2B5EF4-FFF2-40B4-BE49-F238E27FC236}">
                <a16:creationId xmlns:a16="http://schemas.microsoft.com/office/drawing/2014/main" id="{B5981D03-1773-42BD-A5F2-248A9BC98EE1}"/>
              </a:ext>
            </a:extLst>
          </p:cNvPr>
          <p:cNvSpPr>
            <a:spLocks noGrp="1"/>
          </p:cNvSpPr>
          <p:nvPr>
            <p:ph type="sldNum" sz="quarter" idx="12"/>
          </p:nvPr>
        </p:nvSpPr>
        <p:spPr>
          <a:xfrm>
            <a:off x="0" y="205718"/>
            <a:ext cx="682924" cy="360000"/>
          </a:xfrm>
        </p:spPr>
        <p:txBody>
          <a:bodyPr>
            <a:noAutofit/>
          </a:bodyPr>
          <a:lstStyle>
            <a:lvl1pPr>
              <a:defRPr>
                <a:solidFill>
                  <a:schemeClr val="accent1"/>
                </a:solidFill>
              </a:defRPr>
            </a:lvl1pPr>
          </a:lstStyle>
          <a:p>
            <a:fld id="{A43914CE-9F6A-4F7F-8362-260763EB4F65}" type="slidenum">
              <a:rPr lang="fr-FR" smtClean="0"/>
              <a:pPr/>
              <a:t>‹N°›</a:t>
            </a:fld>
            <a:endParaRPr lang="fr-FR"/>
          </a:p>
        </p:txBody>
      </p:sp>
      <p:sp>
        <p:nvSpPr>
          <p:cNvPr id="7" name="ZoneTexte 6">
            <a:extLst>
              <a:ext uri="{FF2B5EF4-FFF2-40B4-BE49-F238E27FC236}">
                <a16:creationId xmlns:a16="http://schemas.microsoft.com/office/drawing/2014/main" id="{398C193B-DD13-446F-AC48-07CC84993694}"/>
              </a:ext>
            </a:extLst>
          </p:cNvPr>
          <p:cNvSpPr txBox="1"/>
          <p:nvPr userDrawn="1"/>
        </p:nvSpPr>
        <p:spPr>
          <a:xfrm>
            <a:off x="767148" y="205718"/>
            <a:ext cx="1436612" cy="360000"/>
          </a:xfrm>
          <a:prstGeom prst="rect">
            <a:avLst/>
          </a:prstGeom>
          <a:noFill/>
        </p:spPr>
        <p:txBody>
          <a:bodyPr wrap="none" rtlCol="0">
            <a:noAutofit/>
          </a:bodyPr>
          <a:lstStyle/>
          <a:p>
            <a:r>
              <a:rPr lang="fr-FR" sz="1600" b="1" cap="all" baseline="0">
                <a:solidFill>
                  <a:schemeClr val="accent1"/>
                </a:solidFill>
              </a:rPr>
              <a:t>numérique</a:t>
            </a:r>
          </a:p>
        </p:txBody>
      </p:sp>
      <p:cxnSp>
        <p:nvCxnSpPr>
          <p:cNvPr id="10" name="Connecteur droit 9">
            <a:extLst>
              <a:ext uri="{FF2B5EF4-FFF2-40B4-BE49-F238E27FC236}">
                <a16:creationId xmlns:a16="http://schemas.microsoft.com/office/drawing/2014/main" id="{4DB2D09A-1752-45C6-A915-C0AF5B3A18B8}"/>
              </a:ext>
            </a:extLst>
          </p:cNvPr>
          <p:cNvCxnSpPr>
            <a:cxnSpLocks/>
          </p:cNvCxnSpPr>
          <p:nvPr userDrawn="1"/>
        </p:nvCxnSpPr>
        <p:spPr>
          <a:xfrm flipV="1">
            <a:off x="720929" y="284598"/>
            <a:ext cx="0" cy="198000"/>
          </a:xfrm>
          <a:prstGeom prst="line">
            <a:avLst/>
          </a:prstGeom>
          <a:ln w="22225"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4C49CDB-E340-4CBB-8182-C08F8DEE37AB}"/>
              </a:ext>
            </a:extLst>
          </p:cNvPr>
          <p:cNvCxnSpPr>
            <a:cxnSpLocks/>
          </p:cNvCxnSpPr>
          <p:nvPr userDrawn="1"/>
        </p:nvCxnSpPr>
        <p:spPr>
          <a:xfrm flipV="1">
            <a:off x="2204294" y="284598"/>
            <a:ext cx="0" cy="198000"/>
          </a:xfrm>
          <a:prstGeom prst="line">
            <a:avLst/>
          </a:prstGeom>
          <a:ln w="22225"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6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Ingénieri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1" y="639889"/>
            <a:ext cx="11376000" cy="739155"/>
          </a:xfrm>
        </p:spPr>
        <p:txBody>
          <a:bodyPr bIns="0" anchor="b"/>
          <a:lstStyle>
            <a:lvl1pPr algn="l">
              <a:defRPr sz="3600" b="1">
                <a:solidFill>
                  <a:schemeClr val="bg1"/>
                </a:solidFill>
                <a:latin typeface="+mj-lt"/>
              </a:defRPr>
            </a:lvl1pPr>
          </a:lstStyle>
          <a:p>
            <a:r>
              <a:rPr lang="fr-FR"/>
              <a:t>TITRE</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1" y="1341462"/>
            <a:ext cx="7505363" cy="1655762"/>
          </a:xfrm>
        </p:spPr>
        <p:txBody>
          <a:bodyPr tIns="0"/>
          <a:lstStyle>
            <a:lvl1pPr marL="0" indent="0" algn="l">
              <a:buNone/>
              <a:defRPr sz="34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5" name="Espace réservé du pied de page 4">
            <a:extLst>
              <a:ext uri="{FF2B5EF4-FFF2-40B4-BE49-F238E27FC236}">
                <a16:creationId xmlns:a16="http://schemas.microsoft.com/office/drawing/2014/main" id="{A4B19352-FA2A-4705-883C-0CBCEFDCAF6F}"/>
              </a:ext>
            </a:extLst>
          </p:cNvPr>
          <p:cNvSpPr>
            <a:spLocks noGrp="1"/>
          </p:cNvSpPr>
          <p:nvPr>
            <p:ph type="ftr" sz="quarter" idx="11"/>
          </p:nvPr>
        </p:nvSpPr>
        <p:spPr>
          <a:xfrm>
            <a:off x="341461" y="6258088"/>
            <a:ext cx="7424137" cy="365125"/>
          </a:xfrm>
          <a:prstGeom prst="rect">
            <a:avLst/>
          </a:prstGeom>
        </p:spPr>
        <p:txBody>
          <a:bodyPr/>
          <a:lstStyle>
            <a:lvl1pPr>
              <a:defRPr>
                <a:solidFill>
                  <a:schemeClr val="accent2">
                    <a:lumMod val="40000"/>
                    <a:lumOff val="60000"/>
                  </a:schemeClr>
                </a:solidFill>
              </a:defRPr>
            </a:lvl1pPr>
          </a:lstStyle>
          <a:p>
            <a:r>
              <a:rPr lang="fr-FR"/>
              <a:t>KYU pour l’OPIIEC - 2022</a:t>
            </a:r>
            <a:br>
              <a:rPr lang="fr-FR"/>
            </a:br>
            <a:r>
              <a:rPr lang="fr-FR"/>
              <a:t>Formations et compétences sur les systèmes embarqués</a:t>
            </a:r>
          </a:p>
        </p:txBody>
      </p:sp>
      <p:sp>
        <p:nvSpPr>
          <p:cNvPr id="6" name="Espace réservé du numéro de diapositive 5">
            <a:extLst>
              <a:ext uri="{FF2B5EF4-FFF2-40B4-BE49-F238E27FC236}">
                <a16:creationId xmlns:a16="http://schemas.microsoft.com/office/drawing/2014/main" id="{EBA3E4D2-A9D4-44A7-B9C1-04606FA8F1B5}"/>
              </a:ext>
            </a:extLst>
          </p:cNvPr>
          <p:cNvSpPr>
            <a:spLocks noGrp="1"/>
          </p:cNvSpPr>
          <p:nvPr>
            <p:ph type="sldNum" sz="quarter" idx="12"/>
          </p:nvPr>
        </p:nvSpPr>
        <p:spPr/>
        <p:txBody>
          <a:bodyPr/>
          <a:lstStyle>
            <a:lvl1pPr>
              <a:defRPr>
                <a:solidFill>
                  <a:schemeClr val="bg1"/>
                </a:solidFill>
              </a:defRPr>
            </a:lvl1pPr>
          </a:lstStyle>
          <a:p>
            <a:fld id="{A43914CE-9F6A-4F7F-8362-260763EB4F65}" type="slidenum">
              <a:rPr lang="fr-FR" smtClean="0"/>
              <a:pPr/>
              <a:t>‹N°›</a:t>
            </a:fld>
            <a:endParaRPr lang="fr-FR"/>
          </a:p>
        </p:txBody>
      </p:sp>
      <p:cxnSp>
        <p:nvCxnSpPr>
          <p:cNvPr id="9" name="Connecteur droit 8">
            <a:extLst>
              <a:ext uri="{FF2B5EF4-FFF2-40B4-BE49-F238E27FC236}">
                <a16:creationId xmlns:a16="http://schemas.microsoft.com/office/drawing/2014/main" id="{6D3DCC53-2A48-42D0-8365-DE359EC4F75B}"/>
              </a:ext>
            </a:extLst>
          </p:cNvPr>
          <p:cNvCxnSpPr>
            <a:cxnSpLocks/>
          </p:cNvCxnSpPr>
          <p:nvPr userDrawn="1"/>
        </p:nvCxnSpPr>
        <p:spPr>
          <a:xfrm flipV="1">
            <a:off x="720929" y="284598"/>
            <a:ext cx="0" cy="198000"/>
          </a:xfrm>
          <a:prstGeom prst="line">
            <a:avLst/>
          </a:prstGeom>
          <a:ln w="222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5BB740B-EFD7-423C-847F-B5B66CF9B1B0}"/>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D7C2E22A-75E7-49D2-8173-3149853713B4}"/>
              </a:ext>
            </a:extLst>
          </p:cNvPr>
          <p:cNvGrpSpPr>
            <a:grpSpLocks noChangeAspect="1"/>
          </p:cNvGrpSpPr>
          <p:nvPr userDrawn="1"/>
        </p:nvGrpSpPr>
        <p:grpSpPr>
          <a:xfrm>
            <a:off x="10659213" y="6263004"/>
            <a:ext cx="1082793" cy="316800"/>
            <a:chOff x="5099048" y="4737651"/>
            <a:chExt cx="2957180" cy="865201"/>
          </a:xfrm>
        </p:grpSpPr>
        <p:sp>
          <p:nvSpPr>
            <p:cNvPr id="16" name="Forme libre : forme 15">
              <a:extLst>
                <a:ext uri="{FF2B5EF4-FFF2-40B4-BE49-F238E27FC236}">
                  <a16:creationId xmlns:a16="http://schemas.microsoft.com/office/drawing/2014/main" id="{9ED60ED4-088E-4AE2-ADED-A87E33F0BB84}"/>
                </a:ext>
              </a:extLst>
            </p:cNvPr>
            <p:cNvSpPr/>
            <p:nvPr/>
          </p:nvSpPr>
          <p:spPr>
            <a:xfrm>
              <a:off x="5099048" y="4737651"/>
              <a:ext cx="865249" cy="865201"/>
            </a:xfrm>
            <a:custGeom>
              <a:avLst/>
              <a:gdLst>
                <a:gd name="connsiteX0" fmla="*/ 432625 w 865249"/>
                <a:gd name="connsiteY0" fmla="*/ 865201 h 865201"/>
                <a:gd name="connsiteX1" fmla="*/ 0 w 865249"/>
                <a:gd name="connsiteY1" fmla="*/ 432577 h 865201"/>
                <a:gd name="connsiteX2" fmla="*/ 30216 w 865249"/>
                <a:gd name="connsiteY2" fmla="*/ 273381 h 865201"/>
                <a:gd name="connsiteX3" fmla="*/ 67060 w 865249"/>
                <a:gd name="connsiteY3" fmla="*/ 257432 h 865201"/>
                <a:gd name="connsiteX4" fmla="*/ 83009 w 865249"/>
                <a:gd name="connsiteY4" fmla="*/ 294277 h 865201"/>
                <a:gd name="connsiteX5" fmla="*/ 56780 w 865249"/>
                <a:gd name="connsiteY5" fmla="*/ 432577 h 865201"/>
                <a:gd name="connsiteX6" fmla="*/ 432577 w 865249"/>
                <a:gd name="connsiteY6" fmla="*/ 808373 h 865201"/>
                <a:gd name="connsiteX7" fmla="*/ 808373 w 865249"/>
                <a:gd name="connsiteY7" fmla="*/ 432577 h 865201"/>
                <a:gd name="connsiteX8" fmla="*/ 432577 w 865249"/>
                <a:gd name="connsiteY8" fmla="*/ 56780 h 865201"/>
                <a:gd name="connsiteX9" fmla="*/ 404186 w 865249"/>
                <a:gd name="connsiteY9" fmla="*/ 28390 h 865201"/>
                <a:gd name="connsiteX10" fmla="*/ 432625 w 865249"/>
                <a:gd name="connsiteY10" fmla="*/ 0 h 865201"/>
                <a:gd name="connsiteX11" fmla="*/ 865249 w 865249"/>
                <a:gd name="connsiteY11" fmla="*/ 432577 h 865201"/>
                <a:gd name="connsiteX12" fmla="*/ 432625 w 865249"/>
                <a:gd name="connsiteY12" fmla="*/ 865201 h 8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249" h="865201">
                  <a:moveTo>
                    <a:pt x="432625" y="865201"/>
                  </a:moveTo>
                  <a:cubicBezTo>
                    <a:pt x="194071" y="865201"/>
                    <a:pt x="0" y="671130"/>
                    <a:pt x="0" y="432577"/>
                  </a:cubicBezTo>
                  <a:cubicBezTo>
                    <a:pt x="0" y="377622"/>
                    <a:pt x="10184" y="324060"/>
                    <a:pt x="30216" y="273381"/>
                  </a:cubicBezTo>
                  <a:cubicBezTo>
                    <a:pt x="35980" y="258777"/>
                    <a:pt x="52505" y="251668"/>
                    <a:pt x="67060" y="257432"/>
                  </a:cubicBezTo>
                  <a:cubicBezTo>
                    <a:pt x="81664" y="263197"/>
                    <a:pt x="88773" y="279722"/>
                    <a:pt x="83009" y="294277"/>
                  </a:cubicBezTo>
                  <a:cubicBezTo>
                    <a:pt x="65571" y="338279"/>
                    <a:pt x="56780" y="384828"/>
                    <a:pt x="56780" y="432577"/>
                  </a:cubicBezTo>
                  <a:cubicBezTo>
                    <a:pt x="56780" y="639810"/>
                    <a:pt x="225343" y="808373"/>
                    <a:pt x="432577" y="808373"/>
                  </a:cubicBezTo>
                  <a:cubicBezTo>
                    <a:pt x="639810" y="808373"/>
                    <a:pt x="808373" y="639810"/>
                    <a:pt x="808373" y="432577"/>
                  </a:cubicBezTo>
                  <a:cubicBezTo>
                    <a:pt x="808373" y="225343"/>
                    <a:pt x="639810" y="56780"/>
                    <a:pt x="432577" y="56780"/>
                  </a:cubicBezTo>
                  <a:cubicBezTo>
                    <a:pt x="416868" y="56780"/>
                    <a:pt x="404186" y="44050"/>
                    <a:pt x="404186" y="28390"/>
                  </a:cubicBezTo>
                  <a:cubicBezTo>
                    <a:pt x="404186" y="12730"/>
                    <a:pt x="416916" y="0"/>
                    <a:pt x="432625" y="0"/>
                  </a:cubicBezTo>
                  <a:cubicBezTo>
                    <a:pt x="671178" y="0"/>
                    <a:pt x="865249" y="194071"/>
                    <a:pt x="865249" y="432577"/>
                  </a:cubicBezTo>
                  <a:cubicBezTo>
                    <a:pt x="865201" y="671130"/>
                    <a:pt x="671130" y="865201"/>
                    <a:pt x="432625" y="865201"/>
                  </a:cubicBezTo>
                  <a:close/>
                </a:path>
              </a:pathLst>
            </a:custGeom>
            <a:solidFill>
              <a:srgbClr val="FFFFFF"/>
            </a:solidFill>
            <a:ln w="4793"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E134A91-1652-41C3-94A0-07EB4E7248AA}"/>
                </a:ext>
              </a:extLst>
            </p:cNvPr>
            <p:cNvSpPr/>
            <p:nvPr/>
          </p:nvSpPr>
          <p:spPr>
            <a:xfrm>
              <a:off x="5155732" y="4794335"/>
              <a:ext cx="751784" cy="751785"/>
            </a:xfrm>
            <a:custGeom>
              <a:avLst/>
              <a:gdLst>
                <a:gd name="connsiteX0" fmla="*/ 375892 w 751784"/>
                <a:gd name="connsiteY0" fmla="*/ 751785 h 751785"/>
                <a:gd name="connsiteX1" fmla="*/ 0 w 751784"/>
                <a:gd name="connsiteY1" fmla="*/ 375893 h 751785"/>
                <a:gd name="connsiteX2" fmla="*/ 98236 w 751784"/>
                <a:gd name="connsiteY2" fmla="*/ 122543 h 751785"/>
                <a:gd name="connsiteX3" fmla="*/ 138348 w 751784"/>
                <a:gd name="connsiteY3" fmla="*/ 120718 h 751785"/>
                <a:gd name="connsiteX4" fmla="*/ 140173 w 751784"/>
                <a:gd name="connsiteY4" fmla="*/ 160829 h 751785"/>
                <a:gd name="connsiteX5" fmla="*/ 56828 w 751784"/>
                <a:gd name="connsiteY5" fmla="*/ 375893 h 751785"/>
                <a:gd name="connsiteX6" fmla="*/ 375892 w 751784"/>
                <a:gd name="connsiteY6" fmla="*/ 694957 h 751785"/>
                <a:gd name="connsiteX7" fmla="*/ 694957 w 751784"/>
                <a:gd name="connsiteY7" fmla="*/ 375893 h 751785"/>
                <a:gd name="connsiteX8" fmla="*/ 375892 w 751784"/>
                <a:gd name="connsiteY8" fmla="*/ 56780 h 751785"/>
                <a:gd name="connsiteX9" fmla="*/ 347502 w 751784"/>
                <a:gd name="connsiteY9" fmla="*/ 28390 h 751785"/>
                <a:gd name="connsiteX10" fmla="*/ 375892 w 751784"/>
                <a:gd name="connsiteY10" fmla="*/ 0 h 751785"/>
                <a:gd name="connsiteX11" fmla="*/ 751785 w 751784"/>
                <a:gd name="connsiteY11" fmla="*/ 375893 h 751785"/>
                <a:gd name="connsiteX12" fmla="*/ 375892 w 751784"/>
                <a:gd name="connsiteY12" fmla="*/ 751785 h 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784" h="751785">
                  <a:moveTo>
                    <a:pt x="375892" y="751785"/>
                  </a:moveTo>
                  <a:cubicBezTo>
                    <a:pt x="168611" y="751785"/>
                    <a:pt x="0" y="583174"/>
                    <a:pt x="0" y="375893"/>
                  </a:cubicBezTo>
                  <a:cubicBezTo>
                    <a:pt x="0" y="281883"/>
                    <a:pt x="34875" y="191909"/>
                    <a:pt x="98236" y="122543"/>
                  </a:cubicBezTo>
                  <a:cubicBezTo>
                    <a:pt x="108805" y="110966"/>
                    <a:pt x="126771" y="110150"/>
                    <a:pt x="138348" y="120718"/>
                  </a:cubicBezTo>
                  <a:cubicBezTo>
                    <a:pt x="149925" y="131286"/>
                    <a:pt x="150741" y="149252"/>
                    <a:pt x="140173" y="160829"/>
                  </a:cubicBezTo>
                  <a:cubicBezTo>
                    <a:pt x="86419" y="219723"/>
                    <a:pt x="56828" y="296102"/>
                    <a:pt x="56828" y="375893"/>
                  </a:cubicBezTo>
                  <a:cubicBezTo>
                    <a:pt x="56828" y="551854"/>
                    <a:pt x="199980" y="694957"/>
                    <a:pt x="375892" y="694957"/>
                  </a:cubicBezTo>
                  <a:cubicBezTo>
                    <a:pt x="551805" y="694957"/>
                    <a:pt x="694957" y="551806"/>
                    <a:pt x="694957" y="375893"/>
                  </a:cubicBezTo>
                  <a:cubicBezTo>
                    <a:pt x="694957" y="199980"/>
                    <a:pt x="551805" y="56780"/>
                    <a:pt x="375892" y="56780"/>
                  </a:cubicBezTo>
                  <a:cubicBezTo>
                    <a:pt x="360184" y="56780"/>
                    <a:pt x="347502" y="44050"/>
                    <a:pt x="347502" y="28390"/>
                  </a:cubicBezTo>
                  <a:cubicBezTo>
                    <a:pt x="347502" y="12730"/>
                    <a:pt x="360232" y="0"/>
                    <a:pt x="375892" y="0"/>
                  </a:cubicBezTo>
                  <a:cubicBezTo>
                    <a:pt x="583174" y="0"/>
                    <a:pt x="751785" y="168611"/>
                    <a:pt x="751785" y="375893"/>
                  </a:cubicBezTo>
                  <a:cubicBezTo>
                    <a:pt x="751785" y="583174"/>
                    <a:pt x="583174" y="751785"/>
                    <a:pt x="375892" y="751785"/>
                  </a:cubicBezTo>
                  <a:close/>
                </a:path>
              </a:pathLst>
            </a:custGeom>
            <a:solidFill>
              <a:srgbClr val="FFFFFF">
                <a:alpha val="75000"/>
              </a:srgbClr>
            </a:solidFill>
            <a:ln w="4793"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EDAAF5FF-E80F-4271-A488-3BFEB78AF5AB}"/>
                </a:ext>
              </a:extLst>
            </p:cNvPr>
            <p:cNvSpPr/>
            <p:nvPr/>
          </p:nvSpPr>
          <p:spPr>
            <a:xfrm>
              <a:off x="5212127" y="4850731"/>
              <a:ext cx="639041" cy="639041"/>
            </a:xfrm>
            <a:custGeom>
              <a:avLst/>
              <a:gdLst>
                <a:gd name="connsiteX0" fmla="*/ 319545 w 639041"/>
                <a:gd name="connsiteY0" fmla="*/ 639041 h 639041"/>
                <a:gd name="connsiteX1" fmla="*/ 0 w 639041"/>
                <a:gd name="connsiteY1" fmla="*/ 319497 h 639041"/>
                <a:gd name="connsiteX2" fmla="*/ 147042 w 639041"/>
                <a:gd name="connsiteY2" fmla="*/ 50487 h 639041"/>
                <a:gd name="connsiteX3" fmla="*/ 186289 w 639041"/>
                <a:gd name="connsiteY3" fmla="*/ 59038 h 639041"/>
                <a:gd name="connsiteX4" fmla="*/ 177738 w 639041"/>
                <a:gd name="connsiteY4" fmla="*/ 98284 h 639041"/>
                <a:gd name="connsiteX5" fmla="*/ 56780 w 639041"/>
                <a:gd name="connsiteY5" fmla="*/ 319497 h 639041"/>
                <a:gd name="connsiteX6" fmla="*/ 319497 w 639041"/>
                <a:gd name="connsiteY6" fmla="*/ 582213 h 639041"/>
                <a:gd name="connsiteX7" fmla="*/ 582213 w 639041"/>
                <a:gd name="connsiteY7" fmla="*/ 319497 h 639041"/>
                <a:gd name="connsiteX8" fmla="*/ 319497 w 639041"/>
                <a:gd name="connsiteY8" fmla="*/ 56780 h 639041"/>
                <a:gd name="connsiteX9" fmla="*/ 291106 w 639041"/>
                <a:gd name="connsiteY9" fmla="*/ 28390 h 639041"/>
                <a:gd name="connsiteX10" fmla="*/ 319497 w 639041"/>
                <a:gd name="connsiteY10" fmla="*/ 0 h 639041"/>
                <a:gd name="connsiteX11" fmla="*/ 639041 w 639041"/>
                <a:gd name="connsiteY11" fmla="*/ 319545 h 639041"/>
                <a:gd name="connsiteX12" fmla="*/ 319545 w 639041"/>
                <a:gd name="connsiteY12" fmla="*/ 639041 h 6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041" h="639041">
                  <a:moveTo>
                    <a:pt x="319545" y="639041"/>
                  </a:moveTo>
                  <a:cubicBezTo>
                    <a:pt x="143344" y="639041"/>
                    <a:pt x="0" y="495698"/>
                    <a:pt x="0" y="319497"/>
                  </a:cubicBezTo>
                  <a:cubicBezTo>
                    <a:pt x="0" y="210164"/>
                    <a:pt x="54955" y="109621"/>
                    <a:pt x="147042" y="50487"/>
                  </a:cubicBezTo>
                  <a:cubicBezTo>
                    <a:pt x="160253" y="42033"/>
                    <a:pt x="177834" y="45828"/>
                    <a:pt x="186289" y="59038"/>
                  </a:cubicBezTo>
                  <a:cubicBezTo>
                    <a:pt x="194744" y="72248"/>
                    <a:pt x="190949" y="89782"/>
                    <a:pt x="177738" y="98284"/>
                  </a:cubicBezTo>
                  <a:cubicBezTo>
                    <a:pt x="101983" y="146946"/>
                    <a:pt x="56780" y="229619"/>
                    <a:pt x="56780" y="319497"/>
                  </a:cubicBezTo>
                  <a:cubicBezTo>
                    <a:pt x="56780" y="464377"/>
                    <a:pt x="174664" y="582213"/>
                    <a:pt x="319497" y="582213"/>
                  </a:cubicBezTo>
                  <a:cubicBezTo>
                    <a:pt x="464377" y="582213"/>
                    <a:pt x="582213" y="464377"/>
                    <a:pt x="582213" y="319497"/>
                  </a:cubicBezTo>
                  <a:cubicBezTo>
                    <a:pt x="582213" y="174616"/>
                    <a:pt x="464329" y="56780"/>
                    <a:pt x="319497" y="56780"/>
                  </a:cubicBezTo>
                  <a:cubicBezTo>
                    <a:pt x="303788" y="56780"/>
                    <a:pt x="291106" y="44050"/>
                    <a:pt x="291106" y="28390"/>
                  </a:cubicBezTo>
                  <a:cubicBezTo>
                    <a:pt x="291106" y="12730"/>
                    <a:pt x="303836" y="0"/>
                    <a:pt x="319497" y="0"/>
                  </a:cubicBezTo>
                  <a:cubicBezTo>
                    <a:pt x="495698" y="0"/>
                    <a:pt x="639041" y="143344"/>
                    <a:pt x="639041" y="319545"/>
                  </a:cubicBezTo>
                  <a:cubicBezTo>
                    <a:pt x="639041" y="495746"/>
                    <a:pt x="495698" y="639041"/>
                    <a:pt x="319545" y="639041"/>
                  </a:cubicBezTo>
                  <a:close/>
                </a:path>
              </a:pathLst>
            </a:custGeom>
            <a:solidFill>
              <a:srgbClr val="FFFFFF">
                <a:alpha val="50000"/>
              </a:srgbClr>
            </a:solidFill>
            <a:ln w="4793"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FCD242E4-20F8-4550-823B-D874B0D04C0E}"/>
                </a:ext>
              </a:extLst>
            </p:cNvPr>
            <p:cNvSpPr/>
            <p:nvPr/>
          </p:nvSpPr>
          <p:spPr>
            <a:xfrm>
              <a:off x="5269052" y="4907655"/>
              <a:ext cx="525240" cy="525240"/>
            </a:xfrm>
            <a:custGeom>
              <a:avLst/>
              <a:gdLst>
                <a:gd name="connsiteX0" fmla="*/ 262620 w 525240"/>
                <a:gd name="connsiteY0" fmla="*/ 525241 h 525240"/>
                <a:gd name="connsiteX1" fmla="*/ 0 w 525240"/>
                <a:gd name="connsiteY1" fmla="*/ 262620 h 525240"/>
                <a:gd name="connsiteX2" fmla="*/ 28390 w 525240"/>
                <a:gd name="connsiteY2" fmla="*/ 234230 h 525240"/>
                <a:gd name="connsiteX3" fmla="*/ 56780 w 525240"/>
                <a:gd name="connsiteY3" fmla="*/ 262620 h 525240"/>
                <a:gd name="connsiteX4" fmla="*/ 262620 w 525240"/>
                <a:gd name="connsiteY4" fmla="*/ 468461 h 525240"/>
                <a:gd name="connsiteX5" fmla="*/ 468460 w 525240"/>
                <a:gd name="connsiteY5" fmla="*/ 262620 h 525240"/>
                <a:gd name="connsiteX6" fmla="*/ 262620 w 525240"/>
                <a:gd name="connsiteY6" fmla="*/ 56780 h 525240"/>
                <a:gd name="connsiteX7" fmla="*/ 234230 w 525240"/>
                <a:gd name="connsiteY7" fmla="*/ 28390 h 525240"/>
                <a:gd name="connsiteX8" fmla="*/ 262620 w 525240"/>
                <a:gd name="connsiteY8" fmla="*/ 0 h 525240"/>
                <a:gd name="connsiteX9" fmla="*/ 525241 w 525240"/>
                <a:gd name="connsiteY9" fmla="*/ 262620 h 525240"/>
                <a:gd name="connsiteX10" fmla="*/ 262620 w 525240"/>
                <a:gd name="connsiteY10" fmla="*/ 525241 h 52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240" h="525240">
                  <a:moveTo>
                    <a:pt x="262620" y="525241"/>
                  </a:moveTo>
                  <a:cubicBezTo>
                    <a:pt x="117788" y="525241"/>
                    <a:pt x="0" y="407405"/>
                    <a:pt x="0" y="262620"/>
                  </a:cubicBezTo>
                  <a:cubicBezTo>
                    <a:pt x="0" y="246912"/>
                    <a:pt x="12730" y="234230"/>
                    <a:pt x="28390" y="234230"/>
                  </a:cubicBezTo>
                  <a:cubicBezTo>
                    <a:pt x="44050" y="234230"/>
                    <a:pt x="56780" y="246960"/>
                    <a:pt x="56780" y="262620"/>
                  </a:cubicBezTo>
                  <a:cubicBezTo>
                    <a:pt x="56780" y="376133"/>
                    <a:pt x="149108" y="468461"/>
                    <a:pt x="262620" y="468461"/>
                  </a:cubicBezTo>
                  <a:cubicBezTo>
                    <a:pt x="376133" y="468461"/>
                    <a:pt x="468460" y="376133"/>
                    <a:pt x="468460" y="262620"/>
                  </a:cubicBezTo>
                  <a:cubicBezTo>
                    <a:pt x="468460" y="149108"/>
                    <a:pt x="376133" y="56780"/>
                    <a:pt x="262620" y="56780"/>
                  </a:cubicBezTo>
                  <a:cubicBezTo>
                    <a:pt x="246912" y="56780"/>
                    <a:pt x="234230" y="44050"/>
                    <a:pt x="234230" y="28390"/>
                  </a:cubicBezTo>
                  <a:cubicBezTo>
                    <a:pt x="234230" y="12682"/>
                    <a:pt x="246960" y="0"/>
                    <a:pt x="262620" y="0"/>
                  </a:cubicBezTo>
                  <a:cubicBezTo>
                    <a:pt x="407453" y="0"/>
                    <a:pt x="525241" y="117836"/>
                    <a:pt x="525241" y="262620"/>
                  </a:cubicBezTo>
                  <a:cubicBezTo>
                    <a:pt x="525241" y="407405"/>
                    <a:pt x="407405" y="525241"/>
                    <a:pt x="262620" y="525241"/>
                  </a:cubicBezTo>
                  <a:close/>
                </a:path>
              </a:pathLst>
            </a:custGeom>
            <a:solidFill>
              <a:srgbClr val="FFFFFF">
                <a:alpha val="25000"/>
              </a:srgbClr>
            </a:solidFill>
            <a:ln w="4793"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37178A93-BE56-48B9-8734-1D94149C8CEA}"/>
                </a:ext>
              </a:extLst>
            </p:cNvPr>
            <p:cNvSpPr/>
            <p:nvPr/>
          </p:nvSpPr>
          <p:spPr>
            <a:xfrm>
              <a:off x="6077665" y="4959199"/>
              <a:ext cx="1978563" cy="420231"/>
            </a:xfrm>
            <a:custGeom>
              <a:avLst/>
              <a:gdLst>
                <a:gd name="connsiteX0" fmla="*/ 93241 w 1978563"/>
                <a:gd name="connsiteY0" fmla="*/ 209827 h 420231"/>
                <a:gd name="connsiteX1" fmla="*/ 209779 w 1978563"/>
                <a:gd name="connsiteY1" fmla="*/ 87572 h 420231"/>
                <a:gd name="connsiteX2" fmla="*/ 325741 w 1978563"/>
                <a:gd name="connsiteY2" fmla="*/ 209827 h 420231"/>
                <a:gd name="connsiteX3" fmla="*/ 209779 w 1978563"/>
                <a:gd name="connsiteY3" fmla="*/ 331506 h 420231"/>
                <a:gd name="connsiteX4" fmla="*/ 93241 w 1978563"/>
                <a:gd name="connsiteY4" fmla="*/ 209827 h 420231"/>
                <a:gd name="connsiteX5" fmla="*/ 0 w 1978563"/>
                <a:gd name="connsiteY5" fmla="*/ 210404 h 420231"/>
                <a:gd name="connsiteX6" fmla="*/ 209779 w 1978563"/>
                <a:gd name="connsiteY6" fmla="*/ 420231 h 420231"/>
                <a:gd name="connsiteX7" fmla="*/ 418982 w 1978563"/>
                <a:gd name="connsiteY7" fmla="*/ 210404 h 420231"/>
                <a:gd name="connsiteX8" fmla="*/ 209779 w 1978563"/>
                <a:gd name="connsiteY8" fmla="*/ 48 h 420231"/>
                <a:gd name="connsiteX9" fmla="*/ 0 w 1978563"/>
                <a:gd name="connsiteY9" fmla="*/ 210404 h 420231"/>
                <a:gd name="connsiteX10" fmla="*/ 590716 w 1978563"/>
                <a:gd name="connsiteY10" fmla="*/ 189363 h 420231"/>
                <a:gd name="connsiteX11" fmla="*/ 590716 w 1978563"/>
                <a:gd name="connsiteY11" fmla="*/ 86467 h 420231"/>
                <a:gd name="connsiteX12" fmla="*/ 643028 w 1978563"/>
                <a:gd name="connsiteY12" fmla="*/ 86467 h 420231"/>
                <a:gd name="connsiteX13" fmla="*/ 700481 w 1978563"/>
                <a:gd name="connsiteY13" fmla="*/ 138204 h 420231"/>
                <a:gd name="connsiteX14" fmla="*/ 643028 w 1978563"/>
                <a:gd name="connsiteY14" fmla="*/ 189363 h 420231"/>
                <a:gd name="connsiteX15" fmla="*/ 590716 w 1978563"/>
                <a:gd name="connsiteY15" fmla="*/ 189363 h 420231"/>
                <a:gd name="connsiteX16" fmla="*/ 652107 w 1978563"/>
                <a:gd name="connsiteY16" fmla="*/ 266704 h 420231"/>
                <a:gd name="connsiteX17" fmla="*/ 790263 w 1978563"/>
                <a:gd name="connsiteY17" fmla="*/ 137627 h 420231"/>
                <a:gd name="connsiteX18" fmla="*/ 652107 w 1978563"/>
                <a:gd name="connsiteY18" fmla="*/ 8551 h 420231"/>
                <a:gd name="connsiteX19" fmla="*/ 500309 w 1978563"/>
                <a:gd name="connsiteY19" fmla="*/ 8551 h 420231"/>
                <a:gd name="connsiteX20" fmla="*/ 500309 w 1978563"/>
                <a:gd name="connsiteY20" fmla="*/ 411680 h 420231"/>
                <a:gd name="connsiteX21" fmla="*/ 590139 w 1978563"/>
                <a:gd name="connsiteY21" fmla="*/ 411680 h 420231"/>
                <a:gd name="connsiteX22" fmla="*/ 590139 w 1978563"/>
                <a:gd name="connsiteY22" fmla="*/ 266704 h 420231"/>
                <a:gd name="connsiteX23" fmla="*/ 652107 w 1978563"/>
                <a:gd name="connsiteY23" fmla="*/ 266704 h 420231"/>
                <a:gd name="connsiteX24" fmla="*/ 954022 w 1978563"/>
                <a:gd name="connsiteY24" fmla="*/ 8551 h 420231"/>
                <a:gd name="connsiteX25" fmla="*/ 863039 w 1978563"/>
                <a:gd name="connsiteY25" fmla="*/ 8551 h 420231"/>
                <a:gd name="connsiteX26" fmla="*/ 863039 w 1978563"/>
                <a:gd name="connsiteY26" fmla="*/ 411632 h 420231"/>
                <a:gd name="connsiteX27" fmla="*/ 954022 w 1978563"/>
                <a:gd name="connsiteY27" fmla="*/ 411632 h 420231"/>
                <a:gd name="connsiteX28" fmla="*/ 954022 w 1978563"/>
                <a:gd name="connsiteY28" fmla="*/ 8551 h 420231"/>
                <a:gd name="connsiteX29" fmla="*/ 1149054 w 1978563"/>
                <a:gd name="connsiteY29" fmla="*/ 8551 h 420231"/>
                <a:gd name="connsiteX30" fmla="*/ 1058071 w 1978563"/>
                <a:gd name="connsiteY30" fmla="*/ 8551 h 420231"/>
                <a:gd name="connsiteX31" fmla="*/ 1058071 w 1978563"/>
                <a:gd name="connsiteY31" fmla="*/ 411632 h 420231"/>
                <a:gd name="connsiteX32" fmla="*/ 1149054 w 1978563"/>
                <a:gd name="connsiteY32" fmla="*/ 411632 h 420231"/>
                <a:gd name="connsiteX33" fmla="*/ 1149054 w 1978563"/>
                <a:gd name="connsiteY33" fmla="*/ 8551 h 420231"/>
                <a:gd name="connsiteX34" fmla="*/ 1508902 w 1978563"/>
                <a:gd name="connsiteY34" fmla="*/ 411680 h 420231"/>
                <a:gd name="connsiteX35" fmla="*/ 1508902 w 1978563"/>
                <a:gd name="connsiteY35" fmla="*/ 326414 h 420231"/>
                <a:gd name="connsiteX36" fmla="*/ 1342885 w 1978563"/>
                <a:gd name="connsiteY36" fmla="*/ 326414 h 420231"/>
                <a:gd name="connsiteX37" fmla="*/ 1342885 w 1978563"/>
                <a:gd name="connsiteY37" fmla="*/ 249074 h 420231"/>
                <a:gd name="connsiteX38" fmla="*/ 1493002 w 1978563"/>
                <a:gd name="connsiteY38" fmla="*/ 249074 h 420231"/>
                <a:gd name="connsiteX39" fmla="*/ 1493002 w 1978563"/>
                <a:gd name="connsiteY39" fmla="*/ 170004 h 420231"/>
                <a:gd name="connsiteX40" fmla="*/ 1342885 w 1978563"/>
                <a:gd name="connsiteY40" fmla="*/ 170004 h 420231"/>
                <a:gd name="connsiteX41" fmla="*/ 1342885 w 1978563"/>
                <a:gd name="connsiteY41" fmla="*/ 93289 h 420231"/>
                <a:gd name="connsiteX42" fmla="*/ 1508326 w 1978563"/>
                <a:gd name="connsiteY42" fmla="*/ 93289 h 420231"/>
                <a:gd name="connsiteX43" fmla="*/ 1508326 w 1978563"/>
                <a:gd name="connsiteY43" fmla="*/ 8551 h 420231"/>
                <a:gd name="connsiteX44" fmla="*/ 1253055 w 1978563"/>
                <a:gd name="connsiteY44" fmla="*/ 8551 h 420231"/>
                <a:gd name="connsiteX45" fmla="*/ 1253055 w 1978563"/>
                <a:gd name="connsiteY45" fmla="*/ 411680 h 420231"/>
                <a:gd name="connsiteX46" fmla="*/ 1508902 w 1978563"/>
                <a:gd name="connsiteY46" fmla="*/ 411680 h 420231"/>
                <a:gd name="connsiteX47" fmla="*/ 1786942 w 1978563"/>
                <a:gd name="connsiteY47" fmla="*/ 420183 h 420231"/>
                <a:gd name="connsiteX48" fmla="*/ 1978563 w 1978563"/>
                <a:gd name="connsiteY48" fmla="*/ 279193 h 420231"/>
                <a:gd name="connsiteX49" fmla="*/ 1892720 w 1978563"/>
                <a:gd name="connsiteY49" fmla="*/ 254742 h 420231"/>
                <a:gd name="connsiteX50" fmla="*/ 1786990 w 1978563"/>
                <a:gd name="connsiteY50" fmla="*/ 330353 h 420231"/>
                <a:gd name="connsiteX51" fmla="*/ 1670980 w 1978563"/>
                <a:gd name="connsiteY51" fmla="*/ 210932 h 420231"/>
                <a:gd name="connsiteX52" fmla="*/ 1785837 w 1978563"/>
                <a:gd name="connsiteY52" fmla="*/ 87572 h 420231"/>
                <a:gd name="connsiteX53" fmla="*/ 1888733 w 1978563"/>
                <a:gd name="connsiteY53" fmla="*/ 162607 h 420231"/>
                <a:gd name="connsiteX54" fmla="*/ 1973423 w 1978563"/>
                <a:gd name="connsiteY54" fmla="*/ 135898 h 420231"/>
                <a:gd name="connsiteX55" fmla="*/ 1785789 w 1978563"/>
                <a:gd name="connsiteY55" fmla="*/ 0 h 420231"/>
                <a:gd name="connsiteX56" fmla="*/ 1577692 w 1978563"/>
                <a:gd name="connsiteY56" fmla="*/ 210932 h 420231"/>
                <a:gd name="connsiteX57" fmla="*/ 1786942 w 1978563"/>
                <a:gd name="connsiteY57" fmla="*/ 420183 h 4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78563" h="420231">
                  <a:moveTo>
                    <a:pt x="93241" y="209827"/>
                  </a:moveTo>
                  <a:cubicBezTo>
                    <a:pt x="93241" y="125714"/>
                    <a:pt x="153527" y="87572"/>
                    <a:pt x="209779" y="87572"/>
                  </a:cubicBezTo>
                  <a:cubicBezTo>
                    <a:pt x="265503" y="87572"/>
                    <a:pt x="325741" y="125666"/>
                    <a:pt x="325741" y="209827"/>
                  </a:cubicBezTo>
                  <a:cubicBezTo>
                    <a:pt x="325741" y="293989"/>
                    <a:pt x="265455" y="331506"/>
                    <a:pt x="209779" y="331506"/>
                  </a:cubicBezTo>
                  <a:cubicBezTo>
                    <a:pt x="153527" y="331506"/>
                    <a:pt x="93241" y="293989"/>
                    <a:pt x="93241" y="209827"/>
                  </a:cubicBezTo>
                  <a:moveTo>
                    <a:pt x="0" y="210404"/>
                  </a:moveTo>
                  <a:cubicBezTo>
                    <a:pt x="0" y="337751"/>
                    <a:pt x="96075" y="420231"/>
                    <a:pt x="209779" y="420231"/>
                  </a:cubicBezTo>
                  <a:cubicBezTo>
                    <a:pt x="322907" y="420231"/>
                    <a:pt x="418982" y="337799"/>
                    <a:pt x="418982" y="210404"/>
                  </a:cubicBezTo>
                  <a:cubicBezTo>
                    <a:pt x="418982" y="82480"/>
                    <a:pt x="322907" y="48"/>
                    <a:pt x="209779" y="48"/>
                  </a:cubicBezTo>
                  <a:cubicBezTo>
                    <a:pt x="96075" y="48"/>
                    <a:pt x="0" y="82480"/>
                    <a:pt x="0" y="210404"/>
                  </a:cubicBezTo>
                  <a:moveTo>
                    <a:pt x="590716" y="189363"/>
                  </a:moveTo>
                  <a:lnTo>
                    <a:pt x="590716" y="86467"/>
                  </a:lnTo>
                  <a:lnTo>
                    <a:pt x="643028" y="86467"/>
                  </a:lnTo>
                  <a:cubicBezTo>
                    <a:pt x="677135" y="86467"/>
                    <a:pt x="700481" y="105778"/>
                    <a:pt x="700481" y="138204"/>
                  </a:cubicBezTo>
                  <a:cubicBezTo>
                    <a:pt x="700481" y="169476"/>
                    <a:pt x="677183" y="189363"/>
                    <a:pt x="643028" y="189363"/>
                  </a:cubicBezTo>
                  <a:lnTo>
                    <a:pt x="590716" y="189363"/>
                  </a:lnTo>
                  <a:close/>
                  <a:moveTo>
                    <a:pt x="652107" y="266704"/>
                  </a:moveTo>
                  <a:cubicBezTo>
                    <a:pt x="733963" y="266704"/>
                    <a:pt x="790263" y="213814"/>
                    <a:pt x="790263" y="137627"/>
                  </a:cubicBezTo>
                  <a:cubicBezTo>
                    <a:pt x="790263" y="62593"/>
                    <a:pt x="733963" y="8551"/>
                    <a:pt x="652107" y="8551"/>
                  </a:cubicBezTo>
                  <a:lnTo>
                    <a:pt x="500309" y="8551"/>
                  </a:lnTo>
                  <a:lnTo>
                    <a:pt x="500309" y="411680"/>
                  </a:lnTo>
                  <a:lnTo>
                    <a:pt x="590139" y="411680"/>
                  </a:lnTo>
                  <a:lnTo>
                    <a:pt x="590139" y="266704"/>
                  </a:lnTo>
                  <a:lnTo>
                    <a:pt x="652107" y="266704"/>
                  </a:lnTo>
                  <a:close/>
                  <a:moveTo>
                    <a:pt x="954022" y="8551"/>
                  </a:moveTo>
                  <a:lnTo>
                    <a:pt x="863039" y="8551"/>
                  </a:lnTo>
                  <a:lnTo>
                    <a:pt x="863039" y="411632"/>
                  </a:lnTo>
                  <a:lnTo>
                    <a:pt x="954022" y="411632"/>
                  </a:lnTo>
                  <a:lnTo>
                    <a:pt x="954022" y="8551"/>
                  </a:lnTo>
                  <a:close/>
                  <a:moveTo>
                    <a:pt x="1149054" y="8551"/>
                  </a:moveTo>
                  <a:lnTo>
                    <a:pt x="1058071" y="8551"/>
                  </a:lnTo>
                  <a:lnTo>
                    <a:pt x="1058071" y="411632"/>
                  </a:lnTo>
                  <a:lnTo>
                    <a:pt x="1149054" y="411632"/>
                  </a:lnTo>
                  <a:lnTo>
                    <a:pt x="1149054" y="8551"/>
                  </a:lnTo>
                  <a:close/>
                  <a:moveTo>
                    <a:pt x="1508902" y="411680"/>
                  </a:moveTo>
                  <a:lnTo>
                    <a:pt x="1508902" y="326414"/>
                  </a:lnTo>
                  <a:lnTo>
                    <a:pt x="1342885" y="326414"/>
                  </a:lnTo>
                  <a:lnTo>
                    <a:pt x="1342885" y="249074"/>
                  </a:lnTo>
                  <a:lnTo>
                    <a:pt x="1493002" y="249074"/>
                  </a:lnTo>
                  <a:lnTo>
                    <a:pt x="1493002" y="170004"/>
                  </a:lnTo>
                  <a:lnTo>
                    <a:pt x="1342885" y="170004"/>
                  </a:lnTo>
                  <a:lnTo>
                    <a:pt x="1342885" y="93289"/>
                  </a:lnTo>
                  <a:lnTo>
                    <a:pt x="1508326" y="93289"/>
                  </a:lnTo>
                  <a:lnTo>
                    <a:pt x="1508326" y="8551"/>
                  </a:lnTo>
                  <a:lnTo>
                    <a:pt x="1253055" y="8551"/>
                  </a:lnTo>
                  <a:lnTo>
                    <a:pt x="1253055" y="411680"/>
                  </a:lnTo>
                  <a:lnTo>
                    <a:pt x="1508902" y="411680"/>
                  </a:lnTo>
                  <a:close/>
                  <a:moveTo>
                    <a:pt x="1786942" y="420183"/>
                  </a:moveTo>
                  <a:cubicBezTo>
                    <a:pt x="1912031" y="420183"/>
                    <a:pt x="1965449" y="334917"/>
                    <a:pt x="1978563" y="279193"/>
                  </a:cubicBezTo>
                  <a:lnTo>
                    <a:pt x="1892720" y="254742"/>
                  </a:lnTo>
                  <a:cubicBezTo>
                    <a:pt x="1884746" y="283757"/>
                    <a:pt x="1856885" y="330353"/>
                    <a:pt x="1786990" y="330353"/>
                  </a:cubicBezTo>
                  <a:cubicBezTo>
                    <a:pt x="1726703" y="330353"/>
                    <a:pt x="1670980" y="286543"/>
                    <a:pt x="1670980" y="210932"/>
                  </a:cubicBezTo>
                  <a:cubicBezTo>
                    <a:pt x="1670980" y="126194"/>
                    <a:pt x="1731795" y="87572"/>
                    <a:pt x="1785837" y="87572"/>
                  </a:cubicBezTo>
                  <a:cubicBezTo>
                    <a:pt x="1856885" y="87572"/>
                    <a:pt x="1882488" y="134745"/>
                    <a:pt x="1888733" y="162607"/>
                  </a:cubicBezTo>
                  <a:lnTo>
                    <a:pt x="1973423" y="135898"/>
                  </a:lnTo>
                  <a:cubicBezTo>
                    <a:pt x="1960357" y="77917"/>
                    <a:pt x="1906891" y="0"/>
                    <a:pt x="1785789" y="0"/>
                  </a:cubicBezTo>
                  <a:cubicBezTo>
                    <a:pt x="1673238" y="0"/>
                    <a:pt x="1577692" y="85266"/>
                    <a:pt x="1577692" y="210932"/>
                  </a:cubicBezTo>
                  <a:cubicBezTo>
                    <a:pt x="1577692" y="336646"/>
                    <a:pt x="1670932" y="420183"/>
                    <a:pt x="1786942" y="420183"/>
                  </a:cubicBezTo>
                </a:path>
              </a:pathLst>
            </a:custGeom>
            <a:solidFill>
              <a:srgbClr val="FFFFFF"/>
            </a:solidFill>
            <a:ln w="4793" cap="flat">
              <a:noFill/>
              <a:prstDash val="solid"/>
              <a:miter/>
            </a:ln>
          </p:spPr>
          <p:txBody>
            <a:bodyPr rtlCol="0" anchor="ctr"/>
            <a:lstStyle/>
            <a:p>
              <a:endParaRPr lang="fr-FR"/>
            </a:p>
          </p:txBody>
        </p:sp>
      </p:grpSp>
      <p:sp>
        <p:nvSpPr>
          <p:cNvPr id="23" name="Espace réservé du texte 22">
            <a:extLst>
              <a:ext uri="{FF2B5EF4-FFF2-40B4-BE49-F238E27FC236}">
                <a16:creationId xmlns:a16="http://schemas.microsoft.com/office/drawing/2014/main" id="{B5A41746-4A90-406E-B4B0-3433BE67E621}"/>
              </a:ext>
            </a:extLst>
          </p:cNvPr>
          <p:cNvSpPr>
            <a:spLocks noGrp="1"/>
          </p:cNvSpPr>
          <p:nvPr>
            <p:ph type="body" sz="quarter" idx="13" hasCustomPrompt="1"/>
          </p:nvPr>
        </p:nvSpPr>
        <p:spPr>
          <a:xfrm>
            <a:off x="341461" y="4064774"/>
            <a:ext cx="3900930" cy="1958523"/>
          </a:xfrm>
        </p:spPr>
        <p:txBody>
          <a:bodyPr/>
          <a:lstStyle>
            <a:lvl1pPr marL="0" indent="0">
              <a:lnSpc>
                <a:spcPct val="110000"/>
              </a:lnSpc>
              <a:spcBef>
                <a:spcPts val="0"/>
              </a:spcBef>
              <a:buNone/>
              <a:defRPr sz="1000" b="1">
                <a:solidFill>
                  <a:schemeClr val="bg1"/>
                </a:solidFill>
              </a:defRPr>
            </a:lvl1pPr>
            <a:lvl2pPr marL="0" indent="0">
              <a:lnSpc>
                <a:spcPct val="110000"/>
              </a:lnSpc>
              <a:spcBef>
                <a:spcPts val="0"/>
              </a:spcBef>
              <a:buNone/>
              <a:defRPr sz="1000" b="1">
                <a:solidFill>
                  <a:schemeClr val="bg1"/>
                </a:solidFill>
              </a:defRPr>
            </a:lvl2pPr>
            <a:lvl3pPr marL="0" indent="0">
              <a:lnSpc>
                <a:spcPct val="110000"/>
              </a:lnSpc>
              <a:spcBef>
                <a:spcPts val="0"/>
              </a:spcBef>
              <a:buNone/>
              <a:defRPr sz="1000" b="1">
                <a:solidFill>
                  <a:schemeClr val="bg1"/>
                </a:solidFill>
              </a:defRPr>
            </a:lvl3pPr>
            <a:lvl4pPr marL="0" indent="0">
              <a:lnSpc>
                <a:spcPct val="110000"/>
              </a:lnSpc>
              <a:spcBef>
                <a:spcPts val="0"/>
              </a:spcBef>
              <a:buNone/>
              <a:defRPr sz="1000" b="1">
                <a:solidFill>
                  <a:schemeClr val="bg1"/>
                </a:solidFill>
              </a:defRPr>
            </a:lvl4pPr>
            <a:lvl5pPr marL="0" indent="0">
              <a:lnSpc>
                <a:spcPct val="110000"/>
              </a:lnSpc>
              <a:spcBef>
                <a:spcPts val="0"/>
              </a:spcBef>
              <a:buNone/>
              <a:defRPr sz="1000" b="1">
                <a:solidFill>
                  <a:schemeClr val="bg1"/>
                </a:solidFill>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24" name="ZoneTexte 23">
            <a:extLst>
              <a:ext uri="{FF2B5EF4-FFF2-40B4-BE49-F238E27FC236}">
                <a16:creationId xmlns:a16="http://schemas.microsoft.com/office/drawing/2014/main" id="{9C2C04C1-4A23-4D7B-9DE9-EE519DA9A72A}"/>
              </a:ext>
            </a:extLst>
          </p:cNvPr>
          <p:cNvSpPr txBox="1"/>
          <p:nvPr userDrawn="1"/>
        </p:nvSpPr>
        <p:spPr>
          <a:xfrm>
            <a:off x="767148" y="205718"/>
            <a:ext cx="1369286" cy="360000"/>
          </a:xfrm>
          <a:prstGeom prst="rect">
            <a:avLst/>
          </a:prstGeom>
          <a:noFill/>
        </p:spPr>
        <p:txBody>
          <a:bodyPr wrap="none" rtlCol="0">
            <a:noAutofit/>
          </a:bodyPr>
          <a:lstStyle/>
          <a:p>
            <a:r>
              <a:rPr lang="fr-FR" sz="1600" b="1" cap="all" baseline="0">
                <a:solidFill>
                  <a:schemeClr val="bg1"/>
                </a:solidFill>
              </a:rPr>
              <a:t>ingénierie</a:t>
            </a:r>
          </a:p>
        </p:txBody>
      </p:sp>
      <p:grpSp>
        <p:nvGrpSpPr>
          <p:cNvPr id="27" name="Groupe 26">
            <a:extLst>
              <a:ext uri="{FF2B5EF4-FFF2-40B4-BE49-F238E27FC236}">
                <a16:creationId xmlns:a16="http://schemas.microsoft.com/office/drawing/2014/main" id="{B0E2045D-FFFD-4BD0-97F0-9B89CB71CF33}"/>
              </a:ext>
            </a:extLst>
          </p:cNvPr>
          <p:cNvGrpSpPr/>
          <p:nvPr userDrawn="1"/>
        </p:nvGrpSpPr>
        <p:grpSpPr>
          <a:xfrm>
            <a:off x="8718684" y="1452111"/>
            <a:ext cx="2387331" cy="3971190"/>
            <a:chOff x="5216489" y="980247"/>
            <a:chExt cx="2721630" cy="4527278"/>
          </a:xfrm>
        </p:grpSpPr>
        <p:sp>
          <p:nvSpPr>
            <p:cNvPr id="15" name="Forme libre : forme 14">
              <a:extLst>
                <a:ext uri="{FF2B5EF4-FFF2-40B4-BE49-F238E27FC236}">
                  <a16:creationId xmlns:a16="http://schemas.microsoft.com/office/drawing/2014/main" id="{8721464B-653D-40A9-997B-13A8FA04BD7F}"/>
                </a:ext>
              </a:extLst>
            </p:cNvPr>
            <p:cNvSpPr/>
            <p:nvPr/>
          </p:nvSpPr>
          <p:spPr>
            <a:xfrm>
              <a:off x="5216489" y="980247"/>
              <a:ext cx="2721630" cy="3625325"/>
            </a:xfrm>
            <a:custGeom>
              <a:avLst/>
              <a:gdLst>
                <a:gd name="connsiteX0" fmla="*/ 1277650 w 2721630"/>
                <a:gd name="connsiteY0" fmla="*/ 2654 h 3625325"/>
                <a:gd name="connsiteX1" fmla="*/ 1947243 w 2721630"/>
                <a:gd name="connsiteY1" fmla="*/ 134122 h 3625325"/>
                <a:gd name="connsiteX2" fmla="*/ 2688551 w 2721630"/>
                <a:gd name="connsiteY2" fmla="*/ 1061757 h 3625325"/>
                <a:gd name="connsiteX3" fmla="*/ 2522697 w 2721630"/>
                <a:gd name="connsiteY3" fmla="*/ 2066371 h 3625325"/>
                <a:gd name="connsiteX4" fmla="*/ 2409397 w 2721630"/>
                <a:gd name="connsiteY4" fmla="*/ 2230186 h 3625325"/>
                <a:gd name="connsiteX5" fmla="*/ 1960503 w 2721630"/>
                <a:gd name="connsiteY5" fmla="*/ 3331908 h 3625325"/>
                <a:gd name="connsiteX6" fmla="*/ 1786041 w 2721630"/>
                <a:gd name="connsiteY6" fmla="*/ 3571938 h 3625325"/>
                <a:gd name="connsiteX7" fmla="*/ 1588877 w 2721630"/>
                <a:gd name="connsiteY7" fmla="*/ 3625316 h 3625325"/>
                <a:gd name="connsiteX8" fmla="*/ 1123252 w 2721630"/>
                <a:gd name="connsiteY8" fmla="*/ 3625178 h 3625325"/>
                <a:gd name="connsiteX9" fmla="*/ 852915 w 2721630"/>
                <a:gd name="connsiteY9" fmla="*/ 3505510 h 3625325"/>
                <a:gd name="connsiteX10" fmla="*/ 757805 w 2721630"/>
                <a:gd name="connsiteY10" fmla="*/ 3312819 h 3625325"/>
                <a:gd name="connsiteX11" fmla="*/ 832991 w 2721630"/>
                <a:gd name="connsiteY11" fmla="*/ 3180796 h 3625325"/>
                <a:gd name="connsiteX12" fmla="*/ 976629 w 2721630"/>
                <a:gd name="connsiteY12" fmla="*/ 3221333 h 3625325"/>
                <a:gd name="connsiteX13" fmla="*/ 1018213 w 2721630"/>
                <a:gd name="connsiteY13" fmla="*/ 3319622 h 3625325"/>
                <a:gd name="connsiteX14" fmla="*/ 1129986 w 2721630"/>
                <a:gd name="connsiteY14" fmla="*/ 3380011 h 3625325"/>
                <a:gd name="connsiteX15" fmla="*/ 1553888 w 2721630"/>
                <a:gd name="connsiteY15" fmla="*/ 3380150 h 3625325"/>
                <a:gd name="connsiteX16" fmla="*/ 1636155 w 2721630"/>
                <a:gd name="connsiteY16" fmla="*/ 3372515 h 3625325"/>
                <a:gd name="connsiteX17" fmla="*/ 1721893 w 2721630"/>
                <a:gd name="connsiteY17" fmla="*/ 3273462 h 3625325"/>
                <a:gd name="connsiteX18" fmla="*/ 2096365 w 2721630"/>
                <a:gd name="connsiteY18" fmla="*/ 2270723 h 3625325"/>
                <a:gd name="connsiteX19" fmla="*/ 2268050 w 2721630"/>
                <a:gd name="connsiteY19" fmla="*/ 2006884 h 3625325"/>
                <a:gd name="connsiteX20" fmla="*/ 2476044 w 2721630"/>
                <a:gd name="connsiteY20" fmla="*/ 1354263 h 3625325"/>
                <a:gd name="connsiteX21" fmla="*/ 2345250 w 2721630"/>
                <a:gd name="connsiteY21" fmla="*/ 840885 h 3625325"/>
                <a:gd name="connsiteX22" fmla="*/ 1893856 w 2721630"/>
                <a:gd name="connsiteY22" fmla="*/ 382621 h 3625325"/>
                <a:gd name="connsiteX23" fmla="*/ 1352142 w 2721630"/>
                <a:gd name="connsiteY23" fmla="*/ 245044 h 3625325"/>
                <a:gd name="connsiteX24" fmla="*/ 764678 w 2721630"/>
                <a:gd name="connsiteY24" fmla="*/ 419063 h 3625325"/>
                <a:gd name="connsiteX25" fmla="*/ 299677 w 2721630"/>
                <a:gd name="connsiteY25" fmla="*/ 1017749 h 3625325"/>
                <a:gd name="connsiteX26" fmla="*/ 454978 w 2721630"/>
                <a:gd name="connsiteY26" fmla="*/ 2008966 h 3625325"/>
                <a:gd name="connsiteX27" fmla="*/ 572165 w 2721630"/>
                <a:gd name="connsiteY27" fmla="*/ 2182776 h 3625325"/>
                <a:gd name="connsiteX28" fmla="*/ 788004 w 2721630"/>
                <a:gd name="connsiteY28" fmla="*/ 2592174 h 3625325"/>
                <a:gd name="connsiteX29" fmla="*/ 794183 w 2721630"/>
                <a:gd name="connsiteY29" fmla="*/ 2698098 h 3625325"/>
                <a:gd name="connsiteX30" fmla="*/ 671927 w 2721630"/>
                <a:gd name="connsiteY30" fmla="*/ 2774661 h 3625325"/>
                <a:gd name="connsiteX31" fmla="*/ 568069 w 2721630"/>
                <a:gd name="connsiteY31" fmla="*/ 2700944 h 3625325"/>
                <a:gd name="connsiteX32" fmla="*/ 291346 w 2721630"/>
                <a:gd name="connsiteY32" fmla="*/ 2199921 h 3625325"/>
                <a:gd name="connsiteX33" fmla="*/ 45655 w 2721630"/>
                <a:gd name="connsiteY33" fmla="*/ 1710144 h 3625325"/>
                <a:gd name="connsiteX34" fmla="*/ 46766 w 2721630"/>
                <a:gd name="connsiteY34" fmla="*/ 1006296 h 3625325"/>
                <a:gd name="connsiteX35" fmla="*/ 512530 w 2721630"/>
                <a:gd name="connsiteY35" fmla="*/ 299395 h 3625325"/>
                <a:gd name="connsiteX36" fmla="*/ 1277650 w 2721630"/>
                <a:gd name="connsiteY36" fmla="*/ 2654 h 362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21630" h="3625325">
                  <a:moveTo>
                    <a:pt x="1277650" y="2654"/>
                  </a:moveTo>
                  <a:cubicBezTo>
                    <a:pt x="1507096" y="-11853"/>
                    <a:pt x="1740429" y="33265"/>
                    <a:pt x="1947243" y="134122"/>
                  </a:cubicBezTo>
                  <a:cubicBezTo>
                    <a:pt x="2316508" y="311334"/>
                    <a:pt x="2597467" y="662286"/>
                    <a:pt x="2688551" y="1061757"/>
                  </a:cubicBezTo>
                  <a:cubicBezTo>
                    <a:pt x="2766236" y="1401256"/>
                    <a:pt x="2705559" y="1769908"/>
                    <a:pt x="2522697" y="2066371"/>
                  </a:cubicBezTo>
                  <a:cubicBezTo>
                    <a:pt x="2488610" y="2123428"/>
                    <a:pt x="2447511" y="2175835"/>
                    <a:pt x="2409397" y="2230186"/>
                  </a:cubicBezTo>
                  <a:cubicBezTo>
                    <a:pt x="2190157" y="2563437"/>
                    <a:pt x="2032148" y="2938822"/>
                    <a:pt x="1960503" y="3331908"/>
                  </a:cubicBezTo>
                  <a:cubicBezTo>
                    <a:pt x="1938079" y="3431168"/>
                    <a:pt x="1874070" y="3520503"/>
                    <a:pt x="1786041" y="3571938"/>
                  </a:cubicBezTo>
                  <a:cubicBezTo>
                    <a:pt x="1727031" y="3607755"/>
                    <a:pt x="1657815" y="3625802"/>
                    <a:pt x="1588877" y="3625316"/>
                  </a:cubicBezTo>
                  <a:cubicBezTo>
                    <a:pt x="1433645" y="3625178"/>
                    <a:pt x="1278414" y="3625316"/>
                    <a:pt x="1123252" y="3625178"/>
                  </a:cubicBezTo>
                  <a:cubicBezTo>
                    <a:pt x="1021823" y="3624206"/>
                    <a:pt x="921714" y="3579990"/>
                    <a:pt x="852915" y="3505510"/>
                  </a:cubicBezTo>
                  <a:cubicBezTo>
                    <a:pt x="803555" y="3452340"/>
                    <a:pt x="768982" y="3384662"/>
                    <a:pt x="757805" y="3312819"/>
                  </a:cubicBezTo>
                  <a:cubicBezTo>
                    <a:pt x="748363" y="3258261"/>
                    <a:pt x="781409" y="3200579"/>
                    <a:pt x="832991" y="3180796"/>
                  </a:cubicBezTo>
                  <a:cubicBezTo>
                    <a:pt x="882837" y="3159764"/>
                    <a:pt x="945041" y="3177464"/>
                    <a:pt x="976629" y="3221333"/>
                  </a:cubicBezTo>
                  <a:cubicBezTo>
                    <a:pt x="999608" y="3249931"/>
                    <a:pt x="997942" y="3289566"/>
                    <a:pt x="1018213" y="3319622"/>
                  </a:cubicBezTo>
                  <a:cubicBezTo>
                    <a:pt x="1041748" y="3357452"/>
                    <a:pt x="1085693" y="3380219"/>
                    <a:pt x="1129986" y="3380011"/>
                  </a:cubicBezTo>
                  <a:cubicBezTo>
                    <a:pt x="1271263" y="3380289"/>
                    <a:pt x="1412610" y="3379872"/>
                    <a:pt x="1553888" y="3380150"/>
                  </a:cubicBezTo>
                  <a:cubicBezTo>
                    <a:pt x="1581379" y="3380011"/>
                    <a:pt x="1609774" y="3382024"/>
                    <a:pt x="1636155" y="3372515"/>
                  </a:cubicBezTo>
                  <a:cubicBezTo>
                    <a:pt x="1679961" y="3358077"/>
                    <a:pt x="1713146" y="3318442"/>
                    <a:pt x="1721893" y="3273462"/>
                  </a:cubicBezTo>
                  <a:cubicBezTo>
                    <a:pt x="1787429" y="2920775"/>
                    <a:pt x="1918154" y="2581554"/>
                    <a:pt x="2096365" y="2270723"/>
                  </a:cubicBezTo>
                  <a:cubicBezTo>
                    <a:pt x="2150030" y="2180555"/>
                    <a:pt x="2202931" y="2089347"/>
                    <a:pt x="2268050" y="2006884"/>
                  </a:cubicBezTo>
                  <a:cubicBezTo>
                    <a:pt x="2403843" y="1818428"/>
                    <a:pt x="2477919" y="1586519"/>
                    <a:pt x="2476044" y="1354263"/>
                  </a:cubicBezTo>
                  <a:cubicBezTo>
                    <a:pt x="2476600" y="1175664"/>
                    <a:pt x="2430363" y="997758"/>
                    <a:pt x="2345250" y="840885"/>
                  </a:cubicBezTo>
                  <a:cubicBezTo>
                    <a:pt x="2242225" y="649514"/>
                    <a:pt x="2084286" y="487712"/>
                    <a:pt x="1893856" y="382621"/>
                  </a:cubicBezTo>
                  <a:cubicBezTo>
                    <a:pt x="1729391" y="290440"/>
                    <a:pt x="1540489" y="243934"/>
                    <a:pt x="1352142" y="245044"/>
                  </a:cubicBezTo>
                  <a:cubicBezTo>
                    <a:pt x="1145051" y="246155"/>
                    <a:pt x="938862" y="306891"/>
                    <a:pt x="764678" y="419063"/>
                  </a:cubicBezTo>
                  <a:cubicBezTo>
                    <a:pt x="548145" y="558652"/>
                    <a:pt x="380764" y="773138"/>
                    <a:pt x="299677" y="1017749"/>
                  </a:cubicBezTo>
                  <a:cubicBezTo>
                    <a:pt x="189154" y="1347808"/>
                    <a:pt x="250108" y="1728052"/>
                    <a:pt x="454978" y="2008966"/>
                  </a:cubicBezTo>
                  <a:cubicBezTo>
                    <a:pt x="497812" y="2064288"/>
                    <a:pt x="536481" y="2122665"/>
                    <a:pt x="572165" y="2182776"/>
                  </a:cubicBezTo>
                  <a:cubicBezTo>
                    <a:pt x="653877" y="2313828"/>
                    <a:pt x="725314" y="2451127"/>
                    <a:pt x="788004" y="2592174"/>
                  </a:cubicBezTo>
                  <a:cubicBezTo>
                    <a:pt x="803833" y="2624868"/>
                    <a:pt x="808623" y="2664017"/>
                    <a:pt x="794183" y="2698098"/>
                  </a:cubicBezTo>
                  <a:cubicBezTo>
                    <a:pt x="775785" y="2746618"/>
                    <a:pt x="723648" y="2779173"/>
                    <a:pt x="671927" y="2774661"/>
                  </a:cubicBezTo>
                  <a:cubicBezTo>
                    <a:pt x="626941" y="2772023"/>
                    <a:pt x="585981" y="2742037"/>
                    <a:pt x="568069" y="2700944"/>
                  </a:cubicBezTo>
                  <a:cubicBezTo>
                    <a:pt x="490731" y="2526301"/>
                    <a:pt x="399022" y="2357766"/>
                    <a:pt x="291346" y="2199921"/>
                  </a:cubicBezTo>
                  <a:cubicBezTo>
                    <a:pt x="178185" y="2055057"/>
                    <a:pt x="93349" y="1887841"/>
                    <a:pt x="45655" y="1710144"/>
                  </a:cubicBezTo>
                  <a:cubicBezTo>
                    <a:pt x="-14605" y="1480734"/>
                    <a:pt x="-16202" y="1235290"/>
                    <a:pt x="46766" y="1006296"/>
                  </a:cubicBezTo>
                  <a:cubicBezTo>
                    <a:pt x="122993" y="729616"/>
                    <a:pt x="289263" y="479313"/>
                    <a:pt x="512530" y="299395"/>
                  </a:cubicBezTo>
                  <a:cubicBezTo>
                    <a:pt x="728299" y="123849"/>
                    <a:pt x="999816" y="17995"/>
                    <a:pt x="1277650" y="2654"/>
                  </a:cubicBezTo>
                  <a:close/>
                </a:path>
              </a:pathLst>
            </a:custGeom>
            <a:solidFill>
              <a:srgbClr val="FFFFFF"/>
            </a:solidFill>
            <a:ln w="6934"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53BCC3CB-8FCE-440D-9FC7-4965742320DB}"/>
                </a:ext>
              </a:extLst>
            </p:cNvPr>
            <p:cNvSpPr/>
            <p:nvPr/>
          </p:nvSpPr>
          <p:spPr>
            <a:xfrm>
              <a:off x="6000580" y="4809818"/>
              <a:ext cx="1153741" cy="245402"/>
            </a:xfrm>
            <a:custGeom>
              <a:avLst/>
              <a:gdLst>
                <a:gd name="connsiteX0" fmla="*/ 91248 w 1153741"/>
                <a:gd name="connsiteY0" fmla="*/ 4609 h 245402"/>
                <a:gd name="connsiteX1" fmla="*/ 165878 w 1153741"/>
                <a:gd name="connsiteY1" fmla="*/ 97 h 245402"/>
                <a:gd name="connsiteX2" fmla="*/ 1032704 w 1153741"/>
                <a:gd name="connsiteY2" fmla="*/ 583 h 245402"/>
                <a:gd name="connsiteX3" fmla="*/ 1152877 w 1153741"/>
                <a:gd name="connsiteY3" fmla="*/ 134481 h 245402"/>
                <a:gd name="connsiteX4" fmla="*/ 1026664 w 1153741"/>
                <a:gd name="connsiteY4" fmla="*/ 245125 h 245402"/>
                <a:gd name="connsiteX5" fmla="*/ 158728 w 1153741"/>
                <a:gd name="connsiteY5" fmla="*/ 245402 h 245402"/>
                <a:gd name="connsiteX6" fmla="*/ 71948 w 1153741"/>
                <a:gd name="connsiteY6" fmla="*/ 234019 h 245402"/>
                <a:gd name="connsiteX7" fmla="*/ 511 w 1153741"/>
                <a:gd name="connsiteY7" fmla="*/ 113032 h 245402"/>
                <a:gd name="connsiteX8" fmla="*/ 91248 w 1153741"/>
                <a:gd name="connsiteY8" fmla="*/ 4609 h 2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41" h="245402">
                  <a:moveTo>
                    <a:pt x="91248" y="4609"/>
                  </a:moveTo>
                  <a:cubicBezTo>
                    <a:pt x="115616" y="-1222"/>
                    <a:pt x="140955" y="167"/>
                    <a:pt x="165878" y="97"/>
                  </a:cubicBezTo>
                  <a:cubicBezTo>
                    <a:pt x="454820" y="514"/>
                    <a:pt x="743762" y="-458"/>
                    <a:pt x="1032704" y="583"/>
                  </a:cubicBezTo>
                  <a:cubicBezTo>
                    <a:pt x="1101781" y="-458"/>
                    <a:pt x="1161694" y="65762"/>
                    <a:pt x="1152877" y="134481"/>
                  </a:cubicBezTo>
                  <a:cubicBezTo>
                    <a:pt x="1148434" y="197299"/>
                    <a:pt x="1089215" y="247971"/>
                    <a:pt x="1026664" y="245125"/>
                  </a:cubicBezTo>
                  <a:cubicBezTo>
                    <a:pt x="737375" y="245611"/>
                    <a:pt x="448017" y="245055"/>
                    <a:pt x="158728" y="245402"/>
                  </a:cubicBezTo>
                  <a:cubicBezTo>
                    <a:pt x="129570" y="245264"/>
                    <a:pt x="98954" y="246791"/>
                    <a:pt x="71948" y="234019"/>
                  </a:cubicBezTo>
                  <a:cubicBezTo>
                    <a:pt x="25920" y="213820"/>
                    <a:pt x="-4349" y="163148"/>
                    <a:pt x="511" y="113032"/>
                  </a:cubicBezTo>
                  <a:cubicBezTo>
                    <a:pt x="3774" y="62430"/>
                    <a:pt x="42165" y="16895"/>
                    <a:pt x="91248" y="4609"/>
                  </a:cubicBezTo>
                  <a:close/>
                </a:path>
              </a:pathLst>
            </a:custGeom>
            <a:solidFill>
              <a:srgbClr val="FFFFFF"/>
            </a:solidFill>
            <a:ln w="6934"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BBD7FBEE-B99E-4344-802A-C55AC012B5E5}"/>
                </a:ext>
              </a:extLst>
            </p:cNvPr>
            <p:cNvSpPr/>
            <p:nvPr/>
          </p:nvSpPr>
          <p:spPr>
            <a:xfrm>
              <a:off x="6000456" y="5262119"/>
              <a:ext cx="1153625" cy="245406"/>
            </a:xfrm>
            <a:custGeom>
              <a:avLst/>
              <a:gdLst>
                <a:gd name="connsiteX0" fmla="*/ 86026 w 1153625"/>
                <a:gd name="connsiteY0" fmla="*/ 6129 h 245406"/>
                <a:gd name="connsiteX1" fmla="*/ 165864 w 1153625"/>
                <a:gd name="connsiteY1" fmla="*/ 91 h 245406"/>
                <a:gd name="connsiteX2" fmla="*/ 1026441 w 1153625"/>
                <a:gd name="connsiteY2" fmla="*/ 229 h 245406"/>
                <a:gd name="connsiteX3" fmla="*/ 1117109 w 1153625"/>
                <a:gd name="connsiteY3" fmla="*/ 35630 h 245406"/>
                <a:gd name="connsiteX4" fmla="*/ 1146822 w 1153625"/>
                <a:gd name="connsiteY4" fmla="*/ 162864 h 245406"/>
                <a:gd name="connsiteX5" fmla="*/ 1055738 w 1153625"/>
                <a:gd name="connsiteY5" fmla="*/ 242272 h 245406"/>
                <a:gd name="connsiteX6" fmla="*/ 991938 w 1153625"/>
                <a:gd name="connsiteY6" fmla="*/ 245396 h 245406"/>
                <a:gd name="connsiteX7" fmla="*/ 124626 w 1153625"/>
                <a:gd name="connsiteY7" fmla="*/ 245049 h 245406"/>
                <a:gd name="connsiteX8" fmla="*/ 1607 w 1153625"/>
                <a:gd name="connsiteY8" fmla="*/ 140930 h 245406"/>
                <a:gd name="connsiteX9" fmla="*/ 86026 w 1153625"/>
                <a:gd name="connsiteY9" fmla="*/ 6129 h 24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3625" h="245406">
                  <a:moveTo>
                    <a:pt x="86026" y="6129"/>
                  </a:moveTo>
                  <a:cubicBezTo>
                    <a:pt x="111852" y="-1575"/>
                    <a:pt x="139205" y="229"/>
                    <a:pt x="165864" y="91"/>
                  </a:cubicBezTo>
                  <a:cubicBezTo>
                    <a:pt x="452723" y="299"/>
                    <a:pt x="739582" y="-118"/>
                    <a:pt x="1026441" y="229"/>
                  </a:cubicBezTo>
                  <a:cubicBezTo>
                    <a:pt x="1059765" y="-187"/>
                    <a:pt x="1093435" y="11752"/>
                    <a:pt x="1117109" y="35630"/>
                  </a:cubicBezTo>
                  <a:cubicBezTo>
                    <a:pt x="1150432" y="67630"/>
                    <a:pt x="1162512" y="119411"/>
                    <a:pt x="1146822" y="162864"/>
                  </a:cubicBezTo>
                  <a:cubicBezTo>
                    <a:pt x="1133215" y="202915"/>
                    <a:pt x="1097254" y="234359"/>
                    <a:pt x="1055738" y="242272"/>
                  </a:cubicBezTo>
                  <a:cubicBezTo>
                    <a:pt x="1034633" y="246021"/>
                    <a:pt x="1013181" y="245327"/>
                    <a:pt x="991938" y="245396"/>
                  </a:cubicBezTo>
                  <a:cubicBezTo>
                    <a:pt x="702857" y="244980"/>
                    <a:pt x="413707" y="245674"/>
                    <a:pt x="124626" y="245049"/>
                  </a:cubicBezTo>
                  <a:cubicBezTo>
                    <a:pt x="65199" y="246715"/>
                    <a:pt x="9313" y="200069"/>
                    <a:pt x="1607" y="140930"/>
                  </a:cubicBezTo>
                  <a:cubicBezTo>
                    <a:pt x="-8460" y="83178"/>
                    <a:pt x="29862" y="22581"/>
                    <a:pt x="86026" y="6129"/>
                  </a:cubicBezTo>
                  <a:close/>
                </a:path>
              </a:pathLst>
            </a:custGeom>
            <a:solidFill>
              <a:srgbClr val="FFFFFF"/>
            </a:solidFill>
            <a:ln w="6934" cap="flat">
              <a:noFill/>
              <a:prstDash val="solid"/>
              <a:miter/>
            </a:ln>
          </p:spPr>
          <p:txBody>
            <a:bodyPr rtlCol="0" anchor="ctr"/>
            <a:lstStyle/>
            <a:p>
              <a:endParaRPr lang="fr-FR"/>
            </a:p>
          </p:txBody>
        </p:sp>
      </p:grpSp>
    </p:spTree>
    <p:extLst>
      <p:ext uri="{BB962C8B-B14F-4D97-AF65-F5344CB8AC3E}">
        <p14:creationId xmlns:p14="http://schemas.microsoft.com/office/powerpoint/2010/main" val="2856005553"/>
      </p:ext>
    </p:extLst>
  </p:cSld>
  <p:clrMapOvr>
    <a:masterClrMapping/>
  </p:clrMapOvr>
  <p:extLst>
    <p:ext uri="{DCECCB84-F9BA-43D5-87BE-67443E8EF086}">
      <p15:sldGuideLst xmlns:p15="http://schemas.microsoft.com/office/powerpoint/2012/main">
        <p15:guide id="1" pos="6244">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lide Ingénier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1F531-7BD5-4A6C-ABF6-B1435F2C83D8}"/>
              </a:ext>
            </a:extLst>
          </p:cNvPr>
          <p:cNvSpPr>
            <a:spLocks noGrp="1"/>
          </p:cNvSpPr>
          <p:nvPr>
            <p:ph type="title"/>
          </p:nvPr>
        </p:nvSpPr>
        <p:spPr>
          <a:xfrm>
            <a:off x="2217839" y="205718"/>
            <a:ext cx="7920128" cy="360000"/>
          </a:xfrm>
        </p:spPr>
        <p:txBody>
          <a:bodyPr>
            <a:noAutofit/>
          </a:bodyPr>
          <a:lstStyle>
            <a:lvl1pPr>
              <a:defRPr>
                <a:solidFill>
                  <a:schemeClr val="accent2"/>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CCDE8BB0-3971-46EE-A3B3-7F77F1B60DA4}"/>
              </a:ext>
            </a:extLst>
          </p:cNvPr>
          <p:cNvSpPr>
            <a:spLocks noGrp="1"/>
          </p:cNvSpPr>
          <p:nvPr>
            <p:ph idx="1"/>
          </p:nvPr>
        </p:nvSpPr>
        <p:spPr/>
        <p:txBody>
          <a:bodyPr/>
          <a:lstStyle>
            <a:lvl1pPr>
              <a:defRPr>
                <a:solidFill>
                  <a:schemeClr val="accent2"/>
                </a:solidFill>
              </a:defRPr>
            </a:lvl1pPr>
            <a:lvl2pPr>
              <a:defRPr>
                <a:solidFill>
                  <a:schemeClr val="accent2"/>
                </a:solidFill>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D8766CD5-A973-4097-85E4-6DFA0D5A612E}"/>
              </a:ext>
            </a:extLst>
          </p:cNvPr>
          <p:cNvSpPr>
            <a:spLocks noGrp="1"/>
          </p:cNvSpPr>
          <p:nvPr>
            <p:ph type="ftr" sz="quarter" idx="11"/>
          </p:nvPr>
        </p:nvSpPr>
        <p:spPr>
          <a:xfrm>
            <a:off x="720929" y="6258088"/>
            <a:ext cx="7044669" cy="365125"/>
          </a:xfrm>
          <a:prstGeom prst="rect">
            <a:avLst/>
          </a:prstGeom>
        </p:spPr>
        <p:txBody>
          <a:bodyPr/>
          <a:lstStyle>
            <a:lvl1pPr>
              <a:defRPr/>
            </a:lvl1pPr>
          </a:lstStyle>
          <a:p>
            <a:r>
              <a:rPr lang="fr-FR"/>
              <a:t>&lt;NOM_PRESTATAIRE&gt; pour l’OPIIEC - &lt;DATE&gt;</a:t>
            </a:r>
            <a:br>
              <a:rPr lang="fr-FR"/>
            </a:br>
            <a:r>
              <a:rPr lang="fr-FR"/>
              <a:t>&lt;INTITULE_LONG_ETUDE&gt;</a:t>
            </a:r>
          </a:p>
        </p:txBody>
      </p:sp>
      <p:sp>
        <p:nvSpPr>
          <p:cNvPr id="6" name="Espace réservé du numéro de diapositive 5">
            <a:extLst>
              <a:ext uri="{FF2B5EF4-FFF2-40B4-BE49-F238E27FC236}">
                <a16:creationId xmlns:a16="http://schemas.microsoft.com/office/drawing/2014/main" id="{B5981D03-1773-42BD-A5F2-248A9BC98EE1}"/>
              </a:ext>
            </a:extLst>
          </p:cNvPr>
          <p:cNvSpPr>
            <a:spLocks noGrp="1"/>
          </p:cNvSpPr>
          <p:nvPr>
            <p:ph type="sldNum" sz="quarter" idx="12"/>
          </p:nvPr>
        </p:nvSpPr>
        <p:spPr>
          <a:xfrm>
            <a:off x="0" y="205718"/>
            <a:ext cx="682924" cy="360000"/>
          </a:xfrm>
        </p:spPr>
        <p:txBody>
          <a:bodyPr>
            <a:noAutofit/>
          </a:bodyPr>
          <a:lstStyle>
            <a:lvl1pPr>
              <a:defRPr>
                <a:solidFill>
                  <a:schemeClr val="accent2"/>
                </a:solidFill>
              </a:defRPr>
            </a:lvl1pPr>
          </a:lstStyle>
          <a:p>
            <a:fld id="{A43914CE-9F6A-4F7F-8362-260763EB4F65}" type="slidenum">
              <a:rPr lang="fr-FR" smtClean="0"/>
              <a:pPr/>
              <a:t>‹N°›</a:t>
            </a:fld>
            <a:endParaRPr lang="fr-FR"/>
          </a:p>
        </p:txBody>
      </p:sp>
      <p:sp>
        <p:nvSpPr>
          <p:cNvPr id="7" name="ZoneTexte 6">
            <a:extLst>
              <a:ext uri="{FF2B5EF4-FFF2-40B4-BE49-F238E27FC236}">
                <a16:creationId xmlns:a16="http://schemas.microsoft.com/office/drawing/2014/main" id="{398C193B-DD13-446F-AC48-07CC84993694}"/>
              </a:ext>
            </a:extLst>
          </p:cNvPr>
          <p:cNvSpPr txBox="1"/>
          <p:nvPr userDrawn="1"/>
        </p:nvSpPr>
        <p:spPr>
          <a:xfrm>
            <a:off x="767148" y="205718"/>
            <a:ext cx="1369286" cy="360000"/>
          </a:xfrm>
          <a:prstGeom prst="rect">
            <a:avLst/>
          </a:prstGeom>
          <a:noFill/>
        </p:spPr>
        <p:txBody>
          <a:bodyPr wrap="none" rtlCol="0">
            <a:noAutofit/>
          </a:bodyPr>
          <a:lstStyle/>
          <a:p>
            <a:r>
              <a:rPr lang="fr-FR" sz="1600" b="1" cap="all" baseline="0">
                <a:solidFill>
                  <a:schemeClr val="accent2"/>
                </a:solidFill>
              </a:rPr>
              <a:t>ingénierie</a:t>
            </a:r>
          </a:p>
        </p:txBody>
      </p:sp>
      <p:cxnSp>
        <p:nvCxnSpPr>
          <p:cNvPr id="10" name="Connecteur droit 9">
            <a:extLst>
              <a:ext uri="{FF2B5EF4-FFF2-40B4-BE49-F238E27FC236}">
                <a16:creationId xmlns:a16="http://schemas.microsoft.com/office/drawing/2014/main" id="{4DB2D09A-1752-45C6-A915-C0AF5B3A18B8}"/>
              </a:ext>
            </a:extLst>
          </p:cNvPr>
          <p:cNvCxnSpPr>
            <a:cxnSpLocks/>
          </p:cNvCxnSpPr>
          <p:nvPr userDrawn="1"/>
        </p:nvCxnSpPr>
        <p:spPr>
          <a:xfrm flipV="1">
            <a:off x="720929" y="284598"/>
            <a:ext cx="0" cy="198000"/>
          </a:xfrm>
          <a:prstGeom prst="line">
            <a:avLst/>
          </a:prstGeom>
          <a:ln w="2222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4C49CDB-E340-4CBB-8182-C08F8DEE37AB}"/>
              </a:ext>
            </a:extLst>
          </p:cNvPr>
          <p:cNvCxnSpPr>
            <a:cxnSpLocks/>
          </p:cNvCxnSpPr>
          <p:nvPr userDrawn="1"/>
        </p:nvCxnSpPr>
        <p:spPr>
          <a:xfrm flipV="1">
            <a:off x="2174414" y="284598"/>
            <a:ext cx="0" cy="198000"/>
          </a:xfrm>
          <a:prstGeom prst="line">
            <a:avLst/>
          </a:prstGeom>
          <a:ln w="22225" cap="flat">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18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Etudes et conseil">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DC2750D-2C63-43CA-9AC0-2E48C9319584}"/>
              </a:ext>
            </a:extLst>
          </p:cNvPr>
          <p:cNvSpPr/>
          <p:nvPr userDrawn="1"/>
        </p:nvSpPr>
        <p:spPr>
          <a:xfrm>
            <a:off x="0"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9ABC4C-D322-4564-90E6-69AA77A1841E}"/>
              </a:ext>
            </a:extLst>
          </p:cNvPr>
          <p:cNvSpPr>
            <a:spLocks noGrp="1"/>
          </p:cNvSpPr>
          <p:nvPr>
            <p:ph type="ctrTitle" hasCustomPrompt="1"/>
          </p:nvPr>
        </p:nvSpPr>
        <p:spPr>
          <a:xfrm>
            <a:off x="341461" y="639889"/>
            <a:ext cx="11376000" cy="739155"/>
          </a:xfrm>
        </p:spPr>
        <p:txBody>
          <a:bodyPr bIns="0" anchor="b"/>
          <a:lstStyle>
            <a:lvl1pPr algn="l">
              <a:defRPr sz="3600" b="1">
                <a:solidFill>
                  <a:schemeClr val="bg1"/>
                </a:solidFill>
                <a:latin typeface="+mj-lt"/>
              </a:defRPr>
            </a:lvl1pPr>
          </a:lstStyle>
          <a:p>
            <a:r>
              <a:rPr lang="fr-FR"/>
              <a:t>TITRE</a:t>
            </a:r>
          </a:p>
        </p:txBody>
      </p:sp>
      <p:sp>
        <p:nvSpPr>
          <p:cNvPr id="3" name="Sous-titre 2">
            <a:extLst>
              <a:ext uri="{FF2B5EF4-FFF2-40B4-BE49-F238E27FC236}">
                <a16:creationId xmlns:a16="http://schemas.microsoft.com/office/drawing/2014/main" id="{572B4613-529B-44DC-A515-35664E33A437}"/>
              </a:ext>
            </a:extLst>
          </p:cNvPr>
          <p:cNvSpPr>
            <a:spLocks noGrp="1"/>
          </p:cNvSpPr>
          <p:nvPr>
            <p:ph type="subTitle" idx="1" hasCustomPrompt="1"/>
          </p:nvPr>
        </p:nvSpPr>
        <p:spPr>
          <a:xfrm>
            <a:off x="341461" y="1341462"/>
            <a:ext cx="7505363" cy="1655762"/>
          </a:xfrm>
        </p:spPr>
        <p:txBody>
          <a:bodyPr tIns="0"/>
          <a:lstStyle>
            <a:lvl1pPr marL="0" indent="0" algn="l">
              <a:buNone/>
              <a:defRPr sz="34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5" name="Espace réservé du pied de page 4">
            <a:extLst>
              <a:ext uri="{FF2B5EF4-FFF2-40B4-BE49-F238E27FC236}">
                <a16:creationId xmlns:a16="http://schemas.microsoft.com/office/drawing/2014/main" id="{A4B19352-FA2A-4705-883C-0CBCEFDCAF6F}"/>
              </a:ext>
            </a:extLst>
          </p:cNvPr>
          <p:cNvSpPr>
            <a:spLocks noGrp="1"/>
          </p:cNvSpPr>
          <p:nvPr>
            <p:ph type="ftr" sz="quarter" idx="11"/>
          </p:nvPr>
        </p:nvSpPr>
        <p:spPr>
          <a:xfrm>
            <a:off x="341461" y="6258088"/>
            <a:ext cx="7424137" cy="365125"/>
          </a:xfrm>
          <a:prstGeom prst="rect">
            <a:avLst/>
          </a:prstGeom>
        </p:spPr>
        <p:txBody>
          <a:bodyPr/>
          <a:lstStyle>
            <a:lvl1pPr>
              <a:defRPr>
                <a:solidFill>
                  <a:srgbClr val="CE8D97"/>
                </a:solidFill>
              </a:defRPr>
            </a:lvl1pPr>
          </a:lstStyle>
          <a:p>
            <a:r>
              <a:rPr lang="fr-FR"/>
              <a:t>&lt;NOM_PRESTATAIRE&gt; pour l’OPIIEC - &lt;DATE&gt;</a:t>
            </a:r>
            <a:br>
              <a:rPr lang="fr-FR"/>
            </a:br>
            <a:r>
              <a:rPr lang="fr-FR"/>
              <a:t>&lt;INTITULE_LONG_ETUDE&gt;</a:t>
            </a:r>
          </a:p>
        </p:txBody>
      </p:sp>
      <p:sp>
        <p:nvSpPr>
          <p:cNvPr id="6" name="Espace réservé du numéro de diapositive 5">
            <a:extLst>
              <a:ext uri="{FF2B5EF4-FFF2-40B4-BE49-F238E27FC236}">
                <a16:creationId xmlns:a16="http://schemas.microsoft.com/office/drawing/2014/main" id="{EBA3E4D2-A9D4-44A7-B9C1-04606FA8F1B5}"/>
              </a:ext>
            </a:extLst>
          </p:cNvPr>
          <p:cNvSpPr>
            <a:spLocks noGrp="1"/>
          </p:cNvSpPr>
          <p:nvPr>
            <p:ph type="sldNum" sz="quarter" idx="12"/>
          </p:nvPr>
        </p:nvSpPr>
        <p:spPr/>
        <p:txBody>
          <a:bodyPr/>
          <a:lstStyle>
            <a:lvl1pPr>
              <a:defRPr>
                <a:solidFill>
                  <a:schemeClr val="bg1"/>
                </a:solidFill>
              </a:defRPr>
            </a:lvl1pPr>
          </a:lstStyle>
          <a:p>
            <a:fld id="{A43914CE-9F6A-4F7F-8362-260763EB4F65}" type="slidenum">
              <a:rPr lang="fr-FR" smtClean="0"/>
              <a:pPr/>
              <a:t>‹N°›</a:t>
            </a:fld>
            <a:endParaRPr lang="fr-FR"/>
          </a:p>
        </p:txBody>
      </p:sp>
      <p:cxnSp>
        <p:nvCxnSpPr>
          <p:cNvPr id="9" name="Connecteur droit 8">
            <a:extLst>
              <a:ext uri="{FF2B5EF4-FFF2-40B4-BE49-F238E27FC236}">
                <a16:creationId xmlns:a16="http://schemas.microsoft.com/office/drawing/2014/main" id="{6D3DCC53-2A48-42D0-8365-DE359EC4F75B}"/>
              </a:ext>
            </a:extLst>
          </p:cNvPr>
          <p:cNvCxnSpPr>
            <a:cxnSpLocks/>
          </p:cNvCxnSpPr>
          <p:nvPr userDrawn="1"/>
        </p:nvCxnSpPr>
        <p:spPr>
          <a:xfrm flipV="1">
            <a:off x="720929" y="284598"/>
            <a:ext cx="0" cy="198000"/>
          </a:xfrm>
          <a:prstGeom prst="line">
            <a:avLst/>
          </a:prstGeom>
          <a:ln w="222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5BB740B-EFD7-423C-847F-B5B66CF9B1B0}"/>
              </a:ext>
            </a:extLst>
          </p:cNvPr>
          <p:cNvCxnSpPr/>
          <p:nvPr userDrawn="1"/>
        </p:nvCxnSpPr>
        <p:spPr>
          <a:xfrm>
            <a:off x="450246" y="6183916"/>
            <a:ext cx="11268000" cy="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D7C2E22A-75E7-49D2-8173-3149853713B4}"/>
              </a:ext>
            </a:extLst>
          </p:cNvPr>
          <p:cNvGrpSpPr>
            <a:grpSpLocks noChangeAspect="1"/>
          </p:cNvGrpSpPr>
          <p:nvPr userDrawn="1"/>
        </p:nvGrpSpPr>
        <p:grpSpPr>
          <a:xfrm>
            <a:off x="10659213" y="6263004"/>
            <a:ext cx="1082793" cy="316800"/>
            <a:chOff x="5099048" y="4737651"/>
            <a:chExt cx="2957180" cy="865201"/>
          </a:xfrm>
        </p:grpSpPr>
        <p:sp>
          <p:nvSpPr>
            <p:cNvPr id="16" name="Forme libre : forme 15">
              <a:extLst>
                <a:ext uri="{FF2B5EF4-FFF2-40B4-BE49-F238E27FC236}">
                  <a16:creationId xmlns:a16="http://schemas.microsoft.com/office/drawing/2014/main" id="{9ED60ED4-088E-4AE2-ADED-A87E33F0BB84}"/>
                </a:ext>
              </a:extLst>
            </p:cNvPr>
            <p:cNvSpPr/>
            <p:nvPr/>
          </p:nvSpPr>
          <p:spPr>
            <a:xfrm>
              <a:off x="5099048" y="4737651"/>
              <a:ext cx="865249" cy="865201"/>
            </a:xfrm>
            <a:custGeom>
              <a:avLst/>
              <a:gdLst>
                <a:gd name="connsiteX0" fmla="*/ 432625 w 865249"/>
                <a:gd name="connsiteY0" fmla="*/ 865201 h 865201"/>
                <a:gd name="connsiteX1" fmla="*/ 0 w 865249"/>
                <a:gd name="connsiteY1" fmla="*/ 432577 h 865201"/>
                <a:gd name="connsiteX2" fmla="*/ 30216 w 865249"/>
                <a:gd name="connsiteY2" fmla="*/ 273381 h 865201"/>
                <a:gd name="connsiteX3" fmla="*/ 67060 w 865249"/>
                <a:gd name="connsiteY3" fmla="*/ 257432 h 865201"/>
                <a:gd name="connsiteX4" fmla="*/ 83009 w 865249"/>
                <a:gd name="connsiteY4" fmla="*/ 294277 h 865201"/>
                <a:gd name="connsiteX5" fmla="*/ 56780 w 865249"/>
                <a:gd name="connsiteY5" fmla="*/ 432577 h 865201"/>
                <a:gd name="connsiteX6" fmla="*/ 432577 w 865249"/>
                <a:gd name="connsiteY6" fmla="*/ 808373 h 865201"/>
                <a:gd name="connsiteX7" fmla="*/ 808373 w 865249"/>
                <a:gd name="connsiteY7" fmla="*/ 432577 h 865201"/>
                <a:gd name="connsiteX8" fmla="*/ 432577 w 865249"/>
                <a:gd name="connsiteY8" fmla="*/ 56780 h 865201"/>
                <a:gd name="connsiteX9" fmla="*/ 404186 w 865249"/>
                <a:gd name="connsiteY9" fmla="*/ 28390 h 865201"/>
                <a:gd name="connsiteX10" fmla="*/ 432625 w 865249"/>
                <a:gd name="connsiteY10" fmla="*/ 0 h 865201"/>
                <a:gd name="connsiteX11" fmla="*/ 865249 w 865249"/>
                <a:gd name="connsiteY11" fmla="*/ 432577 h 865201"/>
                <a:gd name="connsiteX12" fmla="*/ 432625 w 865249"/>
                <a:gd name="connsiteY12" fmla="*/ 865201 h 8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249" h="865201">
                  <a:moveTo>
                    <a:pt x="432625" y="865201"/>
                  </a:moveTo>
                  <a:cubicBezTo>
                    <a:pt x="194071" y="865201"/>
                    <a:pt x="0" y="671130"/>
                    <a:pt x="0" y="432577"/>
                  </a:cubicBezTo>
                  <a:cubicBezTo>
                    <a:pt x="0" y="377622"/>
                    <a:pt x="10184" y="324060"/>
                    <a:pt x="30216" y="273381"/>
                  </a:cubicBezTo>
                  <a:cubicBezTo>
                    <a:pt x="35980" y="258777"/>
                    <a:pt x="52505" y="251668"/>
                    <a:pt x="67060" y="257432"/>
                  </a:cubicBezTo>
                  <a:cubicBezTo>
                    <a:pt x="81664" y="263197"/>
                    <a:pt x="88773" y="279722"/>
                    <a:pt x="83009" y="294277"/>
                  </a:cubicBezTo>
                  <a:cubicBezTo>
                    <a:pt x="65571" y="338279"/>
                    <a:pt x="56780" y="384828"/>
                    <a:pt x="56780" y="432577"/>
                  </a:cubicBezTo>
                  <a:cubicBezTo>
                    <a:pt x="56780" y="639810"/>
                    <a:pt x="225343" y="808373"/>
                    <a:pt x="432577" y="808373"/>
                  </a:cubicBezTo>
                  <a:cubicBezTo>
                    <a:pt x="639810" y="808373"/>
                    <a:pt x="808373" y="639810"/>
                    <a:pt x="808373" y="432577"/>
                  </a:cubicBezTo>
                  <a:cubicBezTo>
                    <a:pt x="808373" y="225343"/>
                    <a:pt x="639810" y="56780"/>
                    <a:pt x="432577" y="56780"/>
                  </a:cubicBezTo>
                  <a:cubicBezTo>
                    <a:pt x="416868" y="56780"/>
                    <a:pt x="404186" y="44050"/>
                    <a:pt x="404186" y="28390"/>
                  </a:cubicBezTo>
                  <a:cubicBezTo>
                    <a:pt x="404186" y="12730"/>
                    <a:pt x="416916" y="0"/>
                    <a:pt x="432625" y="0"/>
                  </a:cubicBezTo>
                  <a:cubicBezTo>
                    <a:pt x="671178" y="0"/>
                    <a:pt x="865249" y="194071"/>
                    <a:pt x="865249" y="432577"/>
                  </a:cubicBezTo>
                  <a:cubicBezTo>
                    <a:pt x="865201" y="671130"/>
                    <a:pt x="671130" y="865201"/>
                    <a:pt x="432625" y="865201"/>
                  </a:cubicBezTo>
                  <a:close/>
                </a:path>
              </a:pathLst>
            </a:custGeom>
            <a:solidFill>
              <a:srgbClr val="FFFFFF"/>
            </a:solidFill>
            <a:ln w="4793"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E134A91-1652-41C3-94A0-07EB4E7248AA}"/>
                </a:ext>
              </a:extLst>
            </p:cNvPr>
            <p:cNvSpPr/>
            <p:nvPr/>
          </p:nvSpPr>
          <p:spPr>
            <a:xfrm>
              <a:off x="5155732" y="4794335"/>
              <a:ext cx="751784" cy="751785"/>
            </a:xfrm>
            <a:custGeom>
              <a:avLst/>
              <a:gdLst>
                <a:gd name="connsiteX0" fmla="*/ 375892 w 751784"/>
                <a:gd name="connsiteY0" fmla="*/ 751785 h 751785"/>
                <a:gd name="connsiteX1" fmla="*/ 0 w 751784"/>
                <a:gd name="connsiteY1" fmla="*/ 375893 h 751785"/>
                <a:gd name="connsiteX2" fmla="*/ 98236 w 751784"/>
                <a:gd name="connsiteY2" fmla="*/ 122543 h 751785"/>
                <a:gd name="connsiteX3" fmla="*/ 138348 w 751784"/>
                <a:gd name="connsiteY3" fmla="*/ 120718 h 751785"/>
                <a:gd name="connsiteX4" fmla="*/ 140173 w 751784"/>
                <a:gd name="connsiteY4" fmla="*/ 160829 h 751785"/>
                <a:gd name="connsiteX5" fmla="*/ 56828 w 751784"/>
                <a:gd name="connsiteY5" fmla="*/ 375893 h 751785"/>
                <a:gd name="connsiteX6" fmla="*/ 375892 w 751784"/>
                <a:gd name="connsiteY6" fmla="*/ 694957 h 751785"/>
                <a:gd name="connsiteX7" fmla="*/ 694957 w 751784"/>
                <a:gd name="connsiteY7" fmla="*/ 375893 h 751785"/>
                <a:gd name="connsiteX8" fmla="*/ 375892 w 751784"/>
                <a:gd name="connsiteY8" fmla="*/ 56780 h 751785"/>
                <a:gd name="connsiteX9" fmla="*/ 347502 w 751784"/>
                <a:gd name="connsiteY9" fmla="*/ 28390 h 751785"/>
                <a:gd name="connsiteX10" fmla="*/ 375892 w 751784"/>
                <a:gd name="connsiteY10" fmla="*/ 0 h 751785"/>
                <a:gd name="connsiteX11" fmla="*/ 751785 w 751784"/>
                <a:gd name="connsiteY11" fmla="*/ 375893 h 751785"/>
                <a:gd name="connsiteX12" fmla="*/ 375892 w 751784"/>
                <a:gd name="connsiteY12" fmla="*/ 751785 h 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784" h="751785">
                  <a:moveTo>
                    <a:pt x="375892" y="751785"/>
                  </a:moveTo>
                  <a:cubicBezTo>
                    <a:pt x="168611" y="751785"/>
                    <a:pt x="0" y="583174"/>
                    <a:pt x="0" y="375893"/>
                  </a:cubicBezTo>
                  <a:cubicBezTo>
                    <a:pt x="0" y="281883"/>
                    <a:pt x="34875" y="191909"/>
                    <a:pt x="98236" y="122543"/>
                  </a:cubicBezTo>
                  <a:cubicBezTo>
                    <a:pt x="108805" y="110966"/>
                    <a:pt x="126771" y="110150"/>
                    <a:pt x="138348" y="120718"/>
                  </a:cubicBezTo>
                  <a:cubicBezTo>
                    <a:pt x="149925" y="131286"/>
                    <a:pt x="150741" y="149252"/>
                    <a:pt x="140173" y="160829"/>
                  </a:cubicBezTo>
                  <a:cubicBezTo>
                    <a:pt x="86419" y="219723"/>
                    <a:pt x="56828" y="296102"/>
                    <a:pt x="56828" y="375893"/>
                  </a:cubicBezTo>
                  <a:cubicBezTo>
                    <a:pt x="56828" y="551854"/>
                    <a:pt x="199980" y="694957"/>
                    <a:pt x="375892" y="694957"/>
                  </a:cubicBezTo>
                  <a:cubicBezTo>
                    <a:pt x="551805" y="694957"/>
                    <a:pt x="694957" y="551806"/>
                    <a:pt x="694957" y="375893"/>
                  </a:cubicBezTo>
                  <a:cubicBezTo>
                    <a:pt x="694957" y="199980"/>
                    <a:pt x="551805" y="56780"/>
                    <a:pt x="375892" y="56780"/>
                  </a:cubicBezTo>
                  <a:cubicBezTo>
                    <a:pt x="360184" y="56780"/>
                    <a:pt x="347502" y="44050"/>
                    <a:pt x="347502" y="28390"/>
                  </a:cubicBezTo>
                  <a:cubicBezTo>
                    <a:pt x="347502" y="12730"/>
                    <a:pt x="360232" y="0"/>
                    <a:pt x="375892" y="0"/>
                  </a:cubicBezTo>
                  <a:cubicBezTo>
                    <a:pt x="583174" y="0"/>
                    <a:pt x="751785" y="168611"/>
                    <a:pt x="751785" y="375893"/>
                  </a:cubicBezTo>
                  <a:cubicBezTo>
                    <a:pt x="751785" y="583174"/>
                    <a:pt x="583174" y="751785"/>
                    <a:pt x="375892" y="751785"/>
                  </a:cubicBezTo>
                  <a:close/>
                </a:path>
              </a:pathLst>
            </a:custGeom>
            <a:solidFill>
              <a:srgbClr val="FFFFFF">
                <a:alpha val="75000"/>
              </a:srgbClr>
            </a:solidFill>
            <a:ln w="4793"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EDAAF5FF-E80F-4271-A488-3BFEB78AF5AB}"/>
                </a:ext>
              </a:extLst>
            </p:cNvPr>
            <p:cNvSpPr/>
            <p:nvPr/>
          </p:nvSpPr>
          <p:spPr>
            <a:xfrm>
              <a:off x="5212127" y="4850731"/>
              <a:ext cx="639041" cy="639041"/>
            </a:xfrm>
            <a:custGeom>
              <a:avLst/>
              <a:gdLst>
                <a:gd name="connsiteX0" fmla="*/ 319545 w 639041"/>
                <a:gd name="connsiteY0" fmla="*/ 639041 h 639041"/>
                <a:gd name="connsiteX1" fmla="*/ 0 w 639041"/>
                <a:gd name="connsiteY1" fmla="*/ 319497 h 639041"/>
                <a:gd name="connsiteX2" fmla="*/ 147042 w 639041"/>
                <a:gd name="connsiteY2" fmla="*/ 50487 h 639041"/>
                <a:gd name="connsiteX3" fmla="*/ 186289 w 639041"/>
                <a:gd name="connsiteY3" fmla="*/ 59038 h 639041"/>
                <a:gd name="connsiteX4" fmla="*/ 177738 w 639041"/>
                <a:gd name="connsiteY4" fmla="*/ 98284 h 639041"/>
                <a:gd name="connsiteX5" fmla="*/ 56780 w 639041"/>
                <a:gd name="connsiteY5" fmla="*/ 319497 h 639041"/>
                <a:gd name="connsiteX6" fmla="*/ 319497 w 639041"/>
                <a:gd name="connsiteY6" fmla="*/ 582213 h 639041"/>
                <a:gd name="connsiteX7" fmla="*/ 582213 w 639041"/>
                <a:gd name="connsiteY7" fmla="*/ 319497 h 639041"/>
                <a:gd name="connsiteX8" fmla="*/ 319497 w 639041"/>
                <a:gd name="connsiteY8" fmla="*/ 56780 h 639041"/>
                <a:gd name="connsiteX9" fmla="*/ 291106 w 639041"/>
                <a:gd name="connsiteY9" fmla="*/ 28390 h 639041"/>
                <a:gd name="connsiteX10" fmla="*/ 319497 w 639041"/>
                <a:gd name="connsiteY10" fmla="*/ 0 h 639041"/>
                <a:gd name="connsiteX11" fmla="*/ 639041 w 639041"/>
                <a:gd name="connsiteY11" fmla="*/ 319545 h 639041"/>
                <a:gd name="connsiteX12" fmla="*/ 319545 w 639041"/>
                <a:gd name="connsiteY12" fmla="*/ 639041 h 6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041" h="639041">
                  <a:moveTo>
                    <a:pt x="319545" y="639041"/>
                  </a:moveTo>
                  <a:cubicBezTo>
                    <a:pt x="143344" y="639041"/>
                    <a:pt x="0" y="495698"/>
                    <a:pt x="0" y="319497"/>
                  </a:cubicBezTo>
                  <a:cubicBezTo>
                    <a:pt x="0" y="210164"/>
                    <a:pt x="54955" y="109621"/>
                    <a:pt x="147042" y="50487"/>
                  </a:cubicBezTo>
                  <a:cubicBezTo>
                    <a:pt x="160253" y="42033"/>
                    <a:pt x="177834" y="45828"/>
                    <a:pt x="186289" y="59038"/>
                  </a:cubicBezTo>
                  <a:cubicBezTo>
                    <a:pt x="194744" y="72248"/>
                    <a:pt x="190949" y="89782"/>
                    <a:pt x="177738" y="98284"/>
                  </a:cubicBezTo>
                  <a:cubicBezTo>
                    <a:pt x="101983" y="146946"/>
                    <a:pt x="56780" y="229619"/>
                    <a:pt x="56780" y="319497"/>
                  </a:cubicBezTo>
                  <a:cubicBezTo>
                    <a:pt x="56780" y="464377"/>
                    <a:pt x="174664" y="582213"/>
                    <a:pt x="319497" y="582213"/>
                  </a:cubicBezTo>
                  <a:cubicBezTo>
                    <a:pt x="464377" y="582213"/>
                    <a:pt x="582213" y="464377"/>
                    <a:pt x="582213" y="319497"/>
                  </a:cubicBezTo>
                  <a:cubicBezTo>
                    <a:pt x="582213" y="174616"/>
                    <a:pt x="464329" y="56780"/>
                    <a:pt x="319497" y="56780"/>
                  </a:cubicBezTo>
                  <a:cubicBezTo>
                    <a:pt x="303788" y="56780"/>
                    <a:pt x="291106" y="44050"/>
                    <a:pt x="291106" y="28390"/>
                  </a:cubicBezTo>
                  <a:cubicBezTo>
                    <a:pt x="291106" y="12730"/>
                    <a:pt x="303836" y="0"/>
                    <a:pt x="319497" y="0"/>
                  </a:cubicBezTo>
                  <a:cubicBezTo>
                    <a:pt x="495698" y="0"/>
                    <a:pt x="639041" y="143344"/>
                    <a:pt x="639041" y="319545"/>
                  </a:cubicBezTo>
                  <a:cubicBezTo>
                    <a:pt x="639041" y="495746"/>
                    <a:pt x="495698" y="639041"/>
                    <a:pt x="319545" y="639041"/>
                  </a:cubicBezTo>
                  <a:close/>
                </a:path>
              </a:pathLst>
            </a:custGeom>
            <a:solidFill>
              <a:srgbClr val="FFFFFF">
                <a:alpha val="50000"/>
              </a:srgbClr>
            </a:solidFill>
            <a:ln w="4793"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FCD242E4-20F8-4550-823B-D874B0D04C0E}"/>
                </a:ext>
              </a:extLst>
            </p:cNvPr>
            <p:cNvSpPr/>
            <p:nvPr/>
          </p:nvSpPr>
          <p:spPr>
            <a:xfrm>
              <a:off x="5269052" y="4907655"/>
              <a:ext cx="525240" cy="525240"/>
            </a:xfrm>
            <a:custGeom>
              <a:avLst/>
              <a:gdLst>
                <a:gd name="connsiteX0" fmla="*/ 262620 w 525240"/>
                <a:gd name="connsiteY0" fmla="*/ 525241 h 525240"/>
                <a:gd name="connsiteX1" fmla="*/ 0 w 525240"/>
                <a:gd name="connsiteY1" fmla="*/ 262620 h 525240"/>
                <a:gd name="connsiteX2" fmla="*/ 28390 w 525240"/>
                <a:gd name="connsiteY2" fmla="*/ 234230 h 525240"/>
                <a:gd name="connsiteX3" fmla="*/ 56780 w 525240"/>
                <a:gd name="connsiteY3" fmla="*/ 262620 h 525240"/>
                <a:gd name="connsiteX4" fmla="*/ 262620 w 525240"/>
                <a:gd name="connsiteY4" fmla="*/ 468461 h 525240"/>
                <a:gd name="connsiteX5" fmla="*/ 468460 w 525240"/>
                <a:gd name="connsiteY5" fmla="*/ 262620 h 525240"/>
                <a:gd name="connsiteX6" fmla="*/ 262620 w 525240"/>
                <a:gd name="connsiteY6" fmla="*/ 56780 h 525240"/>
                <a:gd name="connsiteX7" fmla="*/ 234230 w 525240"/>
                <a:gd name="connsiteY7" fmla="*/ 28390 h 525240"/>
                <a:gd name="connsiteX8" fmla="*/ 262620 w 525240"/>
                <a:gd name="connsiteY8" fmla="*/ 0 h 525240"/>
                <a:gd name="connsiteX9" fmla="*/ 525241 w 525240"/>
                <a:gd name="connsiteY9" fmla="*/ 262620 h 525240"/>
                <a:gd name="connsiteX10" fmla="*/ 262620 w 525240"/>
                <a:gd name="connsiteY10" fmla="*/ 525241 h 52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240" h="525240">
                  <a:moveTo>
                    <a:pt x="262620" y="525241"/>
                  </a:moveTo>
                  <a:cubicBezTo>
                    <a:pt x="117788" y="525241"/>
                    <a:pt x="0" y="407405"/>
                    <a:pt x="0" y="262620"/>
                  </a:cubicBezTo>
                  <a:cubicBezTo>
                    <a:pt x="0" y="246912"/>
                    <a:pt x="12730" y="234230"/>
                    <a:pt x="28390" y="234230"/>
                  </a:cubicBezTo>
                  <a:cubicBezTo>
                    <a:pt x="44050" y="234230"/>
                    <a:pt x="56780" y="246960"/>
                    <a:pt x="56780" y="262620"/>
                  </a:cubicBezTo>
                  <a:cubicBezTo>
                    <a:pt x="56780" y="376133"/>
                    <a:pt x="149108" y="468461"/>
                    <a:pt x="262620" y="468461"/>
                  </a:cubicBezTo>
                  <a:cubicBezTo>
                    <a:pt x="376133" y="468461"/>
                    <a:pt x="468460" y="376133"/>
                    <a:pt x="468460" y="262620"/>
                  </a:cubicBezTo>
                  <a:cubicBezTo>
                    <a:pt x="468460" y="149108"/>
                    <a:pt x="376133" y="56780"/>
                    <a:pt x="262620" y="56780"/>
                  </a:cubicBezTo>
                  <a:cubicBezTo>
                    <a:pt x="246912" y="56780"/>
                    <a:pt x="234230" y="44050"/>
                    <a:pt x="234230" y="28390"/>
                  </a:cubicBezTo>
                  <a:cubicBezTo>
                    <a:pt x="234230" y="12682"/>
                    <a:pt x="246960" y="0"/>
                    <a:pt x="262620" y="0"/>
                  </a:cubicBezTo>
                  <a:cubicBezTo>
                    <a:pt x="407453" y="0"/>
                    <a:pt x="525241" y="117836"/>
                    <a:pt x="525241" y="262620"/>
                  </a:cubicBezTo>
                  <a:cubicBezTo>
                    <a:pt x="525241" y="407405"/>
                    <a:pt x="407405" y="525241"/>
                    <a:pt x="262620" y="525241"/>
                  </a:cubicBezTo>
                  <a:close/>
                </a:path>
              </a:pathLst>
            </a:custGeom>
            <a:solidFill>
              <a:srgbClr val="FFFFFF">
                <a:alpha val="25000"/>
              </a:srgbClr>
            </a:solidFill>
            <a:ln w="4793"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37178A93-BE56-48B9-8734-1D94149C8CEA}"/>
                </a:ext>
              </a:extLst>
            </p:cNvPr>
            <p:cNvSpPr/>
            <p:nvPr/>
          </p:nvSpPr>
          <p:spPr>
            <a:xfrm>
              <a:off x="6077665" y="4959199"/>
              <a:ext cx="1978563" cy="420231"/>
            </a:xfrm>
            <a:custGeom>
              <a:avLst/>
              <a:gdLst>
                <a:gd name="connsiteX0" fmla="*/ 93241 w 1978563"/>
                <a:gd name="connsiteY0" fmla="*/ 209827 h 420231"/>
                <a:gd name="connsiteX1" fmla="*/ 209779 w 1978563"/>
                <a:gd name="connsiteY1" fmla="*/ 87572 h 420231"/>
                <a:gd name="connsiteX2" fmla="*/ 325741 w 1978563"/>
                <a:gd name="connsiteY2" fmla="*/ 209827 h 420231"/>
                <a:gd name="connsiteX3" fmla="*/ 209779 w 1978563"/>
                <a:gd name="connsiteY3" fmla="*/ 331506 h 420231"/>
                <a:gd name="connsiteX4" fmla="*/ 93241 w 1978563"/>
                <a:gd name="connsiteY4" fmla="*/ 209827 h 420231"/>
                <a:gd name="connsiteX5" fmla="*/ 0 w 1978563"/>
                <a:gd name="connsiteY5" fmla="*/ 210404 h 420231"/>
                <a:gd name="connsiteX6" fmla="*/ 209779 w 1978563"/>
                <a:gd name="connsiteY6" fmla="*/ 420231 h 420231"/>
                <a:gd name="connsiteX7" fmla="*/ 418982 w 1978563"/>
                <a:gd name="connsiteY7" fmla="*/ 210404 h 420231"/>
                <a:gd name="connsiteX8" fmla="*/ 209779 w 1978563"/>
                <a:gd name="connsiteY8" fmla="*/ 48 h 420231"/>
                <a:gd name="connsiteX9" fmla="*/ 0 w 1978563"/>
                <a:gd name="connsiteY9" fmla="*/ 210404 h 420231"/>
                <a:gd name="connsiteX10" fmla="*/ 590716 w 1978563"/>
                <a:gd name="connsiteY10" fmla="*/ 189363 h 420231"/>
                <a:gd name="connsiteX11" fmla="*/ 590716 w 1978563"/>
                <a:gd name="connsiteY11" fmla="*/ 86467 h 420231"/>
                <a:gd name="connsiteX12" fmla="*/ 643028 w 1978563"/>
                <a:gd name="connsiteY12" fmla="*/ 86467 h 420231"/>
                <a:gd name="connsiteX13" fmla="*/ 700481 w 1978563"/>
                <a:gd name="connsiteY13" fmla="*/ 138204 h 420231"/>
                <a:gd name="connsiteX14" fmla="*/ 643028 w 1978563"/>
                <a:gd name="connsiteY14" fmla="*/ 189363 h 420231"/>
                <a:gd name="connsiteX15" fmla="*/ 590716 w 1978563"/>
                <a:gd name="connsiteY15" fmla="*/ 189363 h 420231"/>
                <a:gd name="connsiteX16" fmla="*/ 652107 w 1978563"/>
                <a:gd name="connsiteY16" fmla="*/ 266704 h 420231"/>
                <a:gd name="connsiteX17" fmla="*/ 790263 w 1978563"/>
                <a:gd name="connsiteY17" fmla="*/ 137627 h 420231"/>
                <a:gd name="connsiteX18" fmla="*/ 652107 w 1978563"/>
                <a:gd name="connsiteY18" fmla="*/ 8551 h 420231"/>
                <a:gd name="connsiteX19" fmla="*/ 500309 w 1978563"/>
                <a:gd name="connsiteY19" fmla="*/ 8551 h 420231"/>
                <a:gd name="connsiteX20" fmla="*/ 500309 w 1978563"/>
                <a:gd name="connsiteY20" fmla="*/ 411680 h 420231"/>
                <a:gd name="connsiteX21" fmla="*/ 590139 w 1978563"/>
                <a:gd name="connsiteY21" fmla="*/ 411680 h 420231"/>
                <a:gd name="connsiteX22" fmla="*/ 590139 w 1978563"/>
                <a:gd name="connsiteY22" fmla="*/ 266704 h 420231"/>
                <a:gd name="connsiteX23" fmla="*/ 652107 w 1978563"/>
                <a:gd name="connsiteY23" fmla="*/ 266704 h 420231"/>
                <a:gd name="connsiteX24" fmla="*/ 954022 w 1978563"/>
                <a:gd name="connsiteY24" fmla="*/ 8551 h 420231"/>
                <a:gd name="connsiteX25" fmla="*/ 863039 w 1978563"/>
                <a:gd name="connsiteY25" fmla="*/ 8551 h 420231"/>
                <a:gd name="connsiteX26" fmla="*/ 863039 w 1978563"/>
                <a:gd name="connsiteY26" fmla="*/ 411632 h 420231"/>
                <a:gd name="connsiteX27" fmla="*/ 954022 w 1978563"/>
                <a:gd name="connsiteY27" fmla="*/ 411632 h 420231"/>
                <a:gd name="connsiteX28" fmla="*/ 954022 w 1978563"/>
                <a:gd name="connsiteY28" fmla="*/ 8551 h 420231"/>
                <a:gd name="connsiteX29" fmla="*/ 1149054 w 1978563"/>
                <a:gd name="connsiteY29" fmla="*/ 8551 h 420231"/>
                <a:gd name="connsiteX30" fmla="*/ 1058071 w 1978563"/>
                <a:gd name="connsiteY30" fmla="*/ 8551 h 420231"/>
                <a:gd name="connsiteX31" fmla="*/ 1058071 w 1978563"/>
                <a:gd name="connsiteY31" fmla="*/ 411632 h 420231"/>
                <a:gd name="connsiteX32" fmla="*/ 1149054 w 1978563"/>
                <a:gd name="connsiteY32" fmla="*/ 411632 h 420231"/>
                <a:gd name="connsiteX33" fmla="*/ 1149054 w 1978563"/>
                <a:gd name="connsiteY33" fmla="*/ 8551 h 420231"/>
                <a:gd name="connsiteX34" fmla="*/ 1508902 w 1978563"/>
                <a:gd name="connsiteY34" fmla="*/ 411680 h 420231"/>
                <a:gd name="connsiteX35" fmla="*/ 1508902 w 1978563"/>
                <a:gd name="connsiteY35" fmla="*/ 326414 h 420231"/>
                <a:gd name="connsiteX36" fmla="*/ 1342885 w 1978563"/>
                <a:gd name="connsiteY36" fmla="*/ 326414 h 420231"/>
                <a:gd name="connsiteX37" fmla="*/ 1342885 w 1978563"/>
                <a:gd name="connsiteY37" fmla="*/ 249074 h 420231"/>
                <a:gd name="connsiteX38" fmla="*/ 1493002 w 1978563"/>
                <a:gd name="connsiteY38" fmla="*/ 249074 h 420231"/>
                <a:gd name="connsiteX39" fmla="*/ 1493002 w 1978563"/>
                <a:gd name="connsiteY39" fmla="*/ 170004 h 420231"/>
                <a:gd name="connsiteX40" fmla="*/ 1342885 w 1978563"/>
                <a:gd name="connsiteY40" fmla="*/ 170004 h 420231"/>
                <a:gd name="connsiteX41" fmla="*/ 1342885 w 1978563"/>
                <a:gd name="connsiteY41" fmla="*/ 93289 h 420231"/>
                <a:gd name="connsiteX42" fmla="*/ 1508326 w 1978563"/>
                <a:gd name="connsiteY42" fmla="*/ 93289 h 420231"/>
                <a:gd name="connsiteX43" fmla="*/ 1508326 w 1978563"/>
                <a:gd name="connsiteY43" fmla="*/ 8551 h 420231"/>
                <a:gd name="connsiteX44" fmla="*/ 1253055 w 1978563"/>
                <a:gd name="connsiteY44" fmla="*/ 8551 h 420231"/>
                <a:gd name="connsiteX45" fmla="*/ 1253055 w 1978563"/>
                <a:gd name="connsiteY45" fmla="*/ 411680 h 420231"/>
                <a:gd name="connsiteX46" fmla="*/ 1508902 w 1978563"/>
                <a:gd name="connsiteY46" fmla="*/ 411680 h 420231"/>
                <a:gd name="connsiteX47" fmla="*/ 1786942 w 1978563"/>
                <a:gd name="connsiteY47" fmla="*/ 420183 h 420231"/>
                <a:gd name="connsiteX48" fmla="*/ 1978563 w 1978563"/>
                <a:gd name="connsiteY48" fmla="*/ 279193 h 420231"/>
                <a:gd name="connsiteX49" fmla="*/ 1892720 w 1978563"/>
                <a:gd name="connsiteY49" fmla="*/ 254742 h 420231"/>
                <a:gd name="connsiteX50" fmla="*/ 1786990 w 1978563"/>
                <a:gd name="connsiteY50" fmla="*/ 330353 h 420231"/>
                <a:gd name="connsiteX51" fmla="*/ 1670980 w 1978563"/>
                <a:gd name="connsiteY51" fmla="*/ 210932 h 420231"/>
                <a:gd name="connsiteX52" fmla="*/ 1785837 w 1978563"/>
                <a:gd name="connsiteY52" fmla="*/ 87572 h 420231"/>
                <a:gd name="connsiteX53" fmla="*/ 1888733 w 1978563"/>
                <a:gd name="connsiteY53" fmla="*/ 162607 h 420231"/>
                <a:gd name="connsiteX54" fmla="*/ 1973423 w 1978563"/>
                <a:gd name="connsiteY54" fmla="*/ 135898 h 420231"/>
                <a:gd name="connsiteX55" fmla="*/ 1785789 w 1978563"/>
                <a:gd name="connsiteY55" fmla="*/ 0 h 420231"/>
                <a:gd name="connsiteX56" fmla="*/ 1577692 w 1978563"/>
                <a:gd name="connsiteY56" fmla="*/ 210932 h 420231"/>
                <a:gd name="connsiteX57" fmla="*/ 1786942 w 1978563"/>
                <a:gd name="connsiteY57" fmla="*/ 420183 h 4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78563" h="420231">
                  <a:moveTo>
                    <a:pt x="93241" y="209827"/>
                  </a:moveTo>
                  <a:cubicBezTo>
                    <a:pt x="93241" y="125714"/>
                    <a:pt x="153527" y="87572"/>
                    <a:pt x="209779" y="87572"/>
                  </a:cubicBezTo>
                  <a:cubicBezTo>
                    <a:pt x="265503" y="87572"/>
                    <a:pt x="325741" y="125666"/>
                    <a:pt x="325741" y="209827"/>
                  </a:cubicBezTo>
                  <a:cubicBezTo>
                    <a:pt x="325741" y="293989"/>
                    <a:pt x="265455" y="331506"/>
                    <a:pt x="209779" y="331506"/>
                  </a:cubicBezTo>
                  <a:cubicBezTo>
                    <a:pt x="153527" y="331506"/>
                    <a:pt x="93241" y="293989"/>
                    <a:pt x="93241" y="209827"/>
                  </a:cubicBezTo>
                  <a:moveTo>
                    <a:pt x="0" y="210404"/>
                  </a:moveTo>
                  <a:cubicBezTo>
                    <a:pt x="0" y="337751"/>
                    <a:pt x="96075" y="420231"/>
                    <a:pt x="209779" y="420231"/>
                  </a:cubicBezTo>
                  <a:cubicBezTo>
                    <a:pt x="322907" y="420231"/>
                    <a:pt x="418982" y="337799"/>
                    <a:pt x="418982" y="210404"/>
                  </a:cubicBezTo>
                  <a:cubicBezTo>
                    <a:pt x="418982" y="82480"/>
                    <a:pt x="322907" y="48"/>
                    <a:pt x="209779" y="48"/>
                  </a:cubicBezTo>
                  <a:cubicBezTo>
                    <a:pt x="96075" y="48"/>
                    <a:pt x="0" y="82480"/>
                    <a:pt x="0" y="210404"/>
                  </a:cubicBezTo>
                  <a:moveTo>
                    <a:pt x="590716" y="189363"/>
                  </a:moveTo>
                  <a:lnTo>
                    <a:pt x="590716" y="86467"/>
                  </a:lnTo>
                  <a:lnTo>
                    <a:pt x="643028" y="86467"/>
                  </a:lnTo>
                  <a:cubicBezTo>
                    <a:pt x="677135" y="86467"/>
                    <a:pt x="700481" y="105778"/>
                    <a:pt x="700481" y="138204"/>
                  </a:cubicBezTo>
                  <a:cubicBezTo>
                    <a:pt x="700481" y="169476"/>
                    <a:pt x="677183" y="189363"/>
                    <a:pt x="643028" y="189363"/>
                  </a:cubicBezTo>
                  <a:lnTo>
                    <a:pt x="590716" y="189363"/>
                  </a:lnTo>
                  <a:close/>
                  <a:moveTo>
                    <a:pt x="652107" y="266704"/>
                  </a:moveTo>
                  <a:cubicBezTo>
                    <a:pt x="733963" y="266704"/>
                    <a:pt x="790263" y="213814"/>
                    <a:pt x="790263" y="137627"/>
                  </a:cubicBezTo>
                  <a:cubicBezTo>
                    <a:pt x="790263" y="62593"/>
                    <a:pt x="733963" y="8551"/>
                    <a:pt x="652107" y="8551"/>
                  </a:cubicBezTo>
                  <a:lnTo>
                    <a:pt x="500309" y="8551"/>
                  </a:lnTo>
                  <a:lnTo>
                    <a:pt x="500309" y="411680"/>
                  </a:lnTo>
                  <a:lnTo>
                    <a:pt x="590139" y="411680"/>
                  </a:lnTo>
                  <a:lnTo>
                    <a:pt x="590139" y="266704"/>
                  </a:lnTo>
                  <a:lnTo>
                    <a:pt x="652107" y="266704"/>
                  </a:lnTo>
                  <a:close/>
                  <a:moveTo>
                    <a:pt x="954022" y="8551"/>
                  </a:moveTo>
                  <a:lnTo>
                    <a:pt x="863039" y="8551"/>
                  </a:lnTo>
                  <a:lnTo>
                    <a:pt x="863039" y="411632"/>
                  </a:lnTo>
                  <a:lnTo>
                    <a:pt x="954022" y="411632"/>
                  </a:lnTo>
                  <a:lnTo>
                    <a:pt x="954022" y="8551"/>
                  </a:lnTo>
                  <a:close/>
                  <a:moveTo>
                    <a:pt x="1149054" y="8551"/>
                  </a:moveTo>
                  <a:lnTo>
                    <a:pt x="1058071" y="8551"/>
                  </a:lnTo>
                  <a:lnTo>
                    <a:pt x="1058071" y="411632"/>
                  </a:lnTo>
                  <a:lnTo>
                    <a:pt x="1149054" y="411632"/>
                  </a:lnTo>
                  <a:lnTo>
                    <a:pt x="1149054" y="8551"/>
                  </a:lnTo>
                  <a:close/>
                  <a:moveTo>
                    <a:pt x="1508902" y="411680"/>
                  </a:moveTo>
                  <a:lnTo>
                    <a:pt x="1508902" y="326414"/>
                  </a:lnTo>
                  <a:lnTo>
                    <a:pt x="1342885" y="326414"/>
                  </a:lnTo>
                  <a:lnTo>
                    <a:pt x="1342885" y="249074"/>
                  </a:lnTo>
                  <a:lnTo>
                    <a:pt x="1493002" y="249074"/>
                  </a:lnTo>
                  <a:lnTo>
                    <a:pt x="1493002" y="170004"/>
                  </a:lnTo>
                  <a:lnTo>
                    <a:pt x="1342885" y="170004"/>
                  </a:lnTo>
                  <a:lnTo>
                    <a:pt x="1342885" y="93289"/>
                  </a:lnTo>
                  <a:lnTo>
                    <a:pt x="1508326" y="93289"/>
                  </a:lnTo>
                  <a:lnTo>
                    <a:pt x="1508326" y="8551"/>
                  </a:lnTo>
                  <a:lnTo>
                    <a:pt x="1253055" y="8551"/>
                  </a:lnTo>
                  <a:lnTo>
                    <a:pt x="1253055" y="411680"/>
                  </a:lnTo>
                  <a:lnTo>
                    <a:pt x="1508902" y="411680"/>
                  </a:lnTo>
                  <a:close/>
                  <a:moveTo>
                    <a:pt x="1786942" y="420183"/>
                  </a:moveTo>
                  <a:cubicBezTo>
                    <a:pt x="1912031" y="420183"/>
                    <a:pt x="1965449" y="334917"/>
                    <a:pt x="1978563" y="279193"/>
                  </a:cubicBezTo>
                  <a:lnTo>
                    <a:pt x="1892720" y="254742"/>
                  </a:lnTo>
                  <a:cubicBezTo>
                    <a:pt x="1884746" y="283757"/>
                    <a:pt x="1856885" y="330353"/>
                    <a:pt x="1786990" y="330353"/>
                  </a:cubicBezTo>
                  <a:cubicBezTo>
                    <a:pt x="1726703" y="330353"/>
                    <a:pt x="1670980" y="286543"/>
                    <a:pt x="1670980" y="210932"/>
                  </a:cubicBezTo>
                  <a:cubicBezTo>
                    <a:pt x="1670980" y="126194"/>
                    <a:pt x="1731795" y="87572"/>
                    <a:pt x="1785837" y="87572"/>
                  </a:cubicBezTo>
                  <a:cubicBezTo>
                    <a:pt x="1856885" y="87572"/>
                    <a:pt x="1882488" y="134745"/>
                    <a:pt x="1888733" y="162607"/>
                  </a:cubicBezTo>
                  <a:lnTo>
                    <a:pt x="1973423" y="135898"/>
                  </a:lnTo>
                  <a:cubicBezTo>
                    <a:pt x="1960357" y="77917"/>
                    <a:pt x="1906891" y="0"/>
                    <a:pt x="1785789" y="0"/>
                  </a:cubicBezTo>
                  <a:cubicBezTo>
                    <a:pt x="1673238" y="0"/>
                    <a:pt x="1577692" y="85266"/>
                    <a:pt x="1577692" y="210932"/>
                  </a:cubicBezTo>
                  <a:cubicBezTo>
                    <a:pt x="1577692" y="336646"/>
                    <a:pt x="1670932" y="420183"/>
                    <a:pt x="1786942" y="420183"/>
                  </a:cubicBezTo>
                </a:path>
              </a:pathLst>
            </a:custGeom>
            <a:solidFill>
              <a:srgbClr val="FFFFFF"/>
            </a:solidFill>
            <a:ln w="4793" cap="flat">
              <a:noFill/>
              <a:prstDash val="solid"/>
              <a:miter/>
            </a:ln>
          </p:spPr>
          <p:txBody>
            <a:bodyPr rtlCol="0" anchor="ctr"/>
            <a:lstStyle/>
            <a:p>
              <a:endParaRPr lang="fr-FR"/>
            </a:p>
          </p:txBody>
        </p:sp>
      </p:grpSp>
      <p:sp>
        <p:nvSpPr>
          <p:cNvPr id="23" name="Espace réservé du texte 22">
            <a:extLst>
              <a:ext uri="{FF2B5EF4-FFF2-40B4-BE49-F238E27FC236}">
                <a16:creationId xmlns:a16="http://schemas.microsoft.com/office/drawing/2014/main" id="{B5A41746-4A90-406E-B4B0-3433BE67E621}"/>
              </a:ext>
            </a:extLst>
          </p:cNvPr>
          <p:cNvSpPr>
            <a:spLocks noGrp="1"/>
          </p:cNvSpPr>
          <p:nvPr>
            <p:ph type="body" sz="quarter" idx="13" hasCustomPrompt="1"/>
          </p:nvPr>
        </p:nvSpPr>
        <p:spPr>
          <a:xfrm>
            <a:off x="341461" y="4064774"/>
            <a:ext cx="3900930" cy="1958523"/>
          </a:xfrm>
        </p:spPr>
        <p:txBody>
          <a:bodyPr/>
          <a:lstStyle>
            <a:lvl1pPr marL="0" indent="0">
              <a:lnSpc>
                <a:spcPct val="110000"/>
              </a:lnSpc>
              <a:spcBef>
                <a:spcPts val="0"/>
              </a:spcBef>
              <a:buNone/>
              <a:defRPr sz="1000" b="1">
                <a:solidFill>
                  <a:schemeClr val="bg1"/>
                </a:solidFill>
              </a:defRPr>
            </a:lvl1pPr>
            <a:lvl2pPr marL="0" indent="0">
              <a:lnSpc>
                <a:spcPct val="110000"/>
              </a:lnSpc>
              <a:spcBef>
                <a:spcPts val="0"/>
              </a:spcBef>
              <a:buNone/>
              <a:defRPr sz="1000" b="1">
                <a:solidFill>
                  <a:schemeClr val="bg1"/>
                </a:solidFill>
              </a:defRPr>
            </a:lvl2pPr>
            <a:lvl3pPr marL="0" indent="0">
              <a:lnSpc>
                <a:spcPct val="110000"/>
              </a:lnSpc>
              <a:spcBef>
                <a:spcPts val="0"/>
              </a:spcBef>
              <a:buNone/>
              <a:defRPr sz="1000" b="1">
                <a:solidFill>
                  <a:schemeClr val="bg1"/>
                </a:solidFill>
              </a:defRPr>
            </a:lvl3pPr>
            <a:lvl4pPr marL="0" indent="0">
              <a:lnSpc>
                <a:spcPct val="110000"/>
              </a:lnSpc>
              <a:spcBef>
                <a:spcPts val="0"/>
              </a:spcBef>
              <a:buNone/>
              <a:defRPr sz="1000" b="1">
                <a:solidFill>
                  <a:schemeClr val="bg1"/>
                </a:solidFill>
              </a:defRPr>
            </a:lvl4pPr>
            <a:lvl5pPr marL="0" indent="0">
              <a:lnSpc>
                <a:spcPct val="110000"/>
              </a:lnSpc>
              <a:spcBef>
                <a:spcPts val="0"/>
              </a:spcBef>
              <a:buNone/>
              <a:defRPr sz="1000" b="1">
                <a:solidFill>
                  <a:schemeClr val="bg1"/>
                </a:solidFill>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ZoneTexte 21">
            <a:extLst>
              <a:ext uri="{FF2B5EF4-FFF2-40B4-BE49-F238E27FC236}">
                <a16:creationId xmlns:a16="http://schemas.microsoft.com/office/drawing/2014/main" id="{10ADB89B-8CBB-41C9-97C0-B325983C15C9}"/>
              </a:ext>
            </a:extLst>
          </p:cNvPr>
          <p:cNvSpPr txBox="1"/>
          <p:nvPr userDrawn="1"/>
        </p:nvSpPr>
        <p:spPr>
          <a:xfrm>
            <a:off x="767148" y="205718"/>
            <a:ext cx="1976046" cy="360000"/>
          </a:xfrm>
          <a:prstGeom prst="rect">
            <a:avLst/>
          </a:prstGeom>
          <a:noFill/>
        </p:spPr>
        <p:txBody>
          <a:bodyPr wrap="none" rtlCol="0">
            <a:noAutofit/>
          </a:bodyPr>
          <a:lstStyle/>
          <a:p>
            <a:r>
              <a:rPr lang="fr-FR" sz="1600" b="1" cap="all" baseline="0">
                <a:solidFill>
                  <a:schemeClr val="bg1"/>
                </a:solidFill>
              </a:rPr>
              <a:t>études conseil</a:t>
            </a:r>
          </a:p>
        </p:txBody>
      </p:sp>
      <p:grpSp>
        <p:nvGrpSpPr>
          <p:cNvPr id="33" name="Groupe 32">
            <a:extLst>
              <a:ext uri="{FF2B5EF4-FFF2-40B4-BE49-F238E27FC236}">
                <a16:creationId xmlns:a16="http://schemas.microsoft.com/office/drawing/2014/main" id="{4EBC4581-DF93-46DA-9682-1AED09E8845E}"/>
              </a:ext>
            </a:extLst>
          </p:cNvPr>
          <p:cNvGrpSpPr/>
          <p:nvPr userDrawn="1"/>
        </p:nvGrpSpPr>
        <p:grpSpPr>
          <a:xfrm>
            <a:off x="8041830" y="1868847"/>
            <a:ext cx="3754494" cy="3123032"/>
            <a:chOff x="8029798" y="1760559"/>
            <a:chExt cx="3754494" cy="3123032"/>
          </a:xfrm>
        </p:grpSpPr>
        <p:sp>
          <p:nvSpPr>
            <p:cNvPr id="29" name="Forme libre : forme 28">
              <a:extLst>
                <a:ext uri="{FF2B5EF4-FFF2-40B4-BE49-F238E27FC236}">
                  <a16:creationId xmlns:a16="http://schemas.microsoft.com/office/drawing/2014/main" id="{0A7E49E1-122D-4953-8921-6AA9227B712D}"/>
                </a:ext>
              </a:extLst>
            </p:cNvPr>
            <p:cNvSpPr/>
            <p:nvPr/>
          </p:nvSpPr>
          <p:spPr>
            <a:xfrm>
              <a:off x="8185823" y="1760559"/>
              <a:ext cx="1075682" cy="1075725"/>
            </a:xfrm>
            <a:custGeom>
              <a:avLst/>
              <a:gdLst>
                <a:gd name="connsiteX0" fmla="*/ 471239 w 1075682"/>
                <a:gd name="connsiteY0" fmla="*/ 4441 h 1075725"/>
                <a:gd name="connsiteX1" fmla="*/ 948320 w 1075682"/>
                <a:gd name="connsiteY1" fmla="*/ 190768 h 1075725"/>
                <a:gd name="connsiteX2" fmla="*/ 1062262 w 1075682"/>
                <a:gd name="connsiteY2" fmla="*/ 418798 h 1075725"/>
                <a:gd name="connsiteX3" fmla="*/ 1030948 w 1075682"/>
                <a:gd name="connsiteY3" fmla="*/ 752614 h 1075725"/>
                <a:gd name="connsiteX4" fmla="*/ 705337 w 1075682"/>
                <a:gd name="connsiteY4" fmla="*/ 1048951 h 1075725"/>
                <a:gd name="connsiteX5" fmla="*/ 371521 w 1075682"/>
                <a:gd name="connsiteY5" fmla="*/ 1049340 h 1075725"/>
                <a:gd name="connsiteX6" fmla="*/ 24451 w 1075682"/>
                <a:gd name="connsiteY6" fmla="*/ 698143 h 1075725"/>
                <a:gd name="connsiteX7" fmla="*/ 90816 w 1075682"/>
                <a:gd name="connsiteY7" fmla="*/ 239316 h 1075725"/>
                <a:gd name="connsiteX8" fmla="*/ 471239 w 1075682"/>
                <a:gd name="connsiteY8" fmla="*/ 4441 h 1075725"/>
                <a:gd name="connsiteX9" fmla="*/ 480705 w 1075682"/>
                <a:gd name="connsiteY9" fmla="*/ 207420 h 1075725"/>
                <a:gd name="connsiteX10" fmla="*/ 261705 w 1075682"/>
                <a:gd name="connsiteY10" fmla="*/ 347481 h 1075725"/>
                <a:gd name="connsiteX11" fmla="*/ 205341 w 1075682"/>
                <a:gd name="connsiteY11" fmla="*/ 582890 h 1075725"/>
                <a:gd name="connsiteX12" fmla="*/ 323653 w 1075682"/>
                <a:gd name="connsiteY12" fmla="*/ 796162 h 1075725"/>
                <a:gd name="connsiteX13" fmla="*/ 492988 w 1075682"/>
                <a:gd name="connsiteY13" fmla="*/ 870343 h 1075725"/>
                <a:gd name="connsiteX14" fmla="*/ 742719 w 1075682"/>
                <a:gd name="connsiteY14" fmla="*/ 803590 h 1075725"/>
                <a:gd name="connsiteX15" fmla="*/ 865982 w 1075682"/>
                <a:gd name="connsiteY15" fmla="*/ 608038 h 1075725"/>
                <a:gd name="connsiteX16" fmla="*/ 845932 w 1075682"/>
                <a:gd name="connsiteY16" fmla="*/ 405059 h 1075725"/>
                <a:gd name="connsiteX17" fmla="*/ 700434 w 1075682"/>
                <a:gd name="connsiteY17" fmla="*/ 244559 h 1075725"/>
                <a:gd name="connsiteX18" fmla="*/ 480705 w 1075682"/>
                <a:gd name="connsiteY18" fmla="*/ 207420 h 107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5682" h="1075725">
                  <a:moveTo>
                    <a:pt x="471239" y="4441"/>
                  </a:moveTo>
                  <a:cubicBezTo>
                    <a:pt x="648293" y="-19299"/>
                    <a:pt x="834183" y="53474"/>
                    <a:pt x="948320" y="190768"/>
                  </a:cubicBezTo>
                  <a:cubicBezTo>
                    <a:pt x="1003956" y="256065"/>
                    <a:pt x="1043425" y="335101"/>
                    <a:pt x="1062262" y="418798"/>
                  </a:cubicBezTo>
                  <a:cubicBezTo>
                    <a:pt x="1087750" y="529585"/>
                    <a:pt x="1076729" y="648527"/>
                    <a:pt x="1030948" y="752614"/>
                  </a:cubicBezTo>
                  <a:cubicBezTo>
                    <a:pt x="971186" y="891753"/>
                    <a:pt x="849476" y="1002588"/>
                    <a:pt x="705337" y="1048951"/>
                  </a:cubicBezTo>
                  <a:cubicBezTo>
                    <a:pt x="597852" y="1084488"/>
                    <a:pt x="479055" y="1084683"/>
                    <a:pt x="371521" y="1049340"/>
                  </a:cubicBezTo>
                  <a:cubicBezTo>
                    <a:pt x="208108" y="997490"/>
                    <a:pt x="74213" y="862187"/>
                    <a:pt x="24451" y="698143"/>
                  </a:cubicBezTo>
                  <a:cubicBezTo>
                    <a:pt x="-24242" y="545606"/>
                    <a:pt x="760" y="371707"/>
                    <a:pt x="90816" y="239316"/>
                  </a:cubicBezTo>
                  <a:cubicBezTo>
                    <a:pt x="175630" y="110810"/>
                    <a:pt x="318264" y="22501"/>
                    <a:pt x="471239" y="4441"/>
                  </a:cubicBezTo>
                  <a:moveTo>
                    <a:pt x="480705" y="207420"/>
                  </a:moveTo>
                  <a:cubicBezTo>
                    <a:pt x="392785" y="222082"/>
                    <a:pt x="312098" y="274028"/>
                    <a:pt x="261705" y="347481"/>
                  </a:cubicBezTo>
                  <a:cubicBezTo>
                    <a:pt x="214468" y="415254"/>
                    <a:pt x="193884" y="501038"/>
                    <a:pt x="205341" y="582890"/>
                  </a:cubicBezTo>
                  <a:cubicBezTo>
                    <a:pt x="215925" y="665568"/>
                    <a:pt x="259375" y="743244"/>
                    <a:pt x="323653" y="796162"/>
                  </a:cubicBezTo>
                  <a:cubicBezTo>
                    <a:pt x="371618" y="836165"/>
                    <a:pt x="431041" y="862333"/>
                    <a:pt x="492988" y="870343"/>
                  </a:cubicBezTo>
                  <a:cubicBezTo>
                    <a:pt x="580666" y="882723"/>
                    <a:pt x="672858" y="858060"/>
                    <a:pt x="742719" y="803590"/>
                  </a:cubicBezTo>
                  <a:cubicBezTo>
                    <a:pt x="805152" y="755673"/>
                    <a:pt x="849913" y="685181"/>
                    <a:pt x="865982" y="608038"/>
                  </a:cubicBezTo>
                  <a:cubicBezTo>
                    <a:pt x="880644" y="540508"/>
                    <a:pt x="873459" y="468463"/>
                    <a:pt x="845932" y="405059"/>
                  </a:cubicBezTo>
                  <a:cubicBezTo>
                    <a:pt x="816900" y="337432"/>
                    <a:pt x="764808" y="280145"/>
                    <a:pt x="700434" y="244559"/>
                  </a:cubicBezTo>
                  <a:cubicBezTo>
                    <a:pt x="634263" y="207614"/>
                    <a:pt x="555324" y="194312"/>
                    <a:pt x="480705" y="207420"/>
                  </a:cubicBezTo>
                  <a:close/>
                </a:path>
              </a:pathLst>
            </a:custGeom>
            <a:solidFill>
              <a:srgbClr val="FFFFFF"/>
            </a:solidFill>
            <a:ln w="4852"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1B671EA5-62ED-4D73-8409-B19400A7A579}"/>
                </a:ext>
              </a:extLst>
            </p:cNvPr>
            <p:cNvSpPr/>
            <p:nvPr/>
          </p:nvSpPr>
          <p:spPr>
            <a:xfrm>
              <a:off x="10556656" y="1760792"/>
              <a:ext cx="1071691" cy="1075545"/>
            </a:xfrm>
            <a:custGeom>
              <a:avLst/>
              <a:gdLst>
                <a:gd name="connsiteX0" fmla="*/ 496783 w 1071691"/>
                <a:gd name="connsiteY0" fmla="*/ 1295 h 1075545"/>
                <a:gd name="connsiteX1" fmla="*/ 796858 w 1071691"/>
                <a:gd name="connsiteY1" fmla="*/ 68777 h 1075545"/>
                <a:gd name="connsiteX2" fmla="*/ 1067951 w 1071691"/>
                <a:gd name="connsiteY2" fmla="*/ 475852 h 1075545"/>
                <a:gd name="connsiteX3" fmla="*/ 1024840 w 1071691"/>
                <a:gd name="connsiteY3" fmla="*/ 757333 h 1075545"/>
                <a:gd name="connsiteX4" fmla="*/ 842736 w 1071691"/>
                <a:gd name="connsiteY4" fmla="*/ 977887 h 1075545"/>
                <a:gd name="connsiteX5" fmla="*/ 573538 w 1071691"/>
                <a:gd name="connsiteY5" fmla="*/ 1074012 h 1075545"/>
                <a:gd name="connsiteX6" fmla="*/ 290503 w 1071691"/>
                <a:gd name="connsiteY6" fmla="*/ 1016968 h 1075545"/>
                <a:gd name="connsiteX7" fmla="*/ 86650 w 1071691"/>
                <a:gd name="connsiteY7" fmla="*/ 832389 h 1075545"/>
                <a:gd name="connsiteX8" fmla="*/ 60385 w 1071691"/>
                <a:gd name="connsiteY8" fmla="*/ 288408 h 1075545"/>
                <a:gd name="connsiteX9" fmla="*/ 228022 w 1071691"/>
                <a:gd name="connsiteY9" fmla="*/ 96401 h 1075545"/>
                <a:gd name="connsiteX10" fmla="*/ 496783 w 1071691"/>
                <a:gd name="connsiteY10" fmla="*/ 1295 h 1075545"/>
                <a:gd name="connsiteX11" fmla="*/ 474305 w 1071691"/>
                <a:gd name="connsiteY11" fmla="*/ 207624 h 1075545"/>
                <a:gd name="connsiteX12" fmla="*/ 262151 w 1071691"/>
                <a:gd name="connsiteY12" fmla="*/ 344481 h 1075545"/>
                <a:gd name="connsiteX13" fmla="*/ 204573 w 1071691"/>
                <a:gd name="connsiteY13" fmla="*/ 578143 h 1075545"/>
                <a:gd name="connsiteX14" fmla="*/ 301280 w 1071691"/>
                <a:gd name="connsiteY14" fmla="*/ 777675 h 1075545"/>
                <a:gd name="connsiteX15" fmla="*/ 491443 w 1071691"/>
                <a:gd name="connsiteY15" fmla="*/ 870450 h 1075545"/>
                <a:gd name="connsiteX16" fmla="*/ 722871 w 1071691"/>
                <a:gd name="connsiteY16" fmla="*/ 814863 h 1075545"/>
                <a:gd name="connsiteX17" fmla="*/ 853756 w 1071691"/>
                <a:gd name="connsiteY17" fmla="*/ 639070 h 1075545"/>
                <a:gd name="connsiteX18" fmla="*/ 843707 w 1071691"/>
                <a:gd name="connsiteY18" fmla="*/ 409099 h 1075545"/>
                <a:gd name="connsiteX19" fmla="*/ 695053 w 1071691"/>
                <a:gd name="connsiteY19" fmla="*/ 243550 h 1075545"/>
                <a:gd name="connsiteX20" fmla="*/ 474305 w 1071691"/>
                <a:gd name="connsiteY20" fmla="*/ 207624 h 107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1691" h="1075545">
                  <a:moveTo>
                    <a:pt x="496783" y="1295"/>
                  </a:moveTo>
                  <a:cubicBezTo>
                    <a:pt x="600482" y="-5987"/>
                    <a:pt x="706316" y="17559"/>
                    <a:pt x="796858" y="68777"/>
                  </a:cubicBezTo>
                  <a:cubicBezTo>
                    <a:pt x="945318" y="150823"/>
                    <a:pt x="1049939" y="307002"/>
                    <a:pt x="1067951" y="475852"/>
                  </a:cubicBezTo>
                  <a:cubicBezTo>
                    <a:pt x="1079505" y="571249"/>
                    <a:pt x="1064066" y="669656"/>
                    <a:pt x="1024840" y="757333"/>
                  </a:cubicBezTo>
                  <a:cubicBezTo>
                    <a:pt x="985467" y="845448"/>
                    <a:pt x="921821" y="922591"/>
                    <a:pt x="842736" y="977887"/>
                  </a:cubicBezTo>
                  <a:cubicBezTo>
                    <a:pt x="763894" y="1033571"/>
                    <a:pt x="669760" y="1067070"/>
                    <a:pt x="573538" y="1074012"/>
                  </a:cubicBezTo>
                  <a:cubicBezTo>
                    <a:pt x="476393" y="1081488"/>
                    <a:pt x="377209" y="1061487"/>
                    <a:pt x="290503" y="1016968"/>
                  </a:cubicBezTo>
                  <a:cubicBezTo>
                    <a:pt x="208020" y="974634"/>
                    <a:pt x="136897" y="910357"/>
                    <a:pt x="86650" y="832389"/>
                  </a:cubicBezTo>
                  <a:cubicBezTo>
                    <a:pt x="-18554" y="673103"/>
                    <a:pt x="-28749" y="457161"/>
                    <a:pt x="60385" y="288408"/>
                  </a:cubicBezTo>
                  <a:cubicBezTo>
                    <a:pt x="99612" y="212139"/>
                    <a:pt x="157724" y="145580"/>
                    <a:pt x="228022" y="96401"/>
                  </a:cubicBezTo>
                  <a:cubicBezTo>
                    <a:pt x="306621" y="40765"/>
                    <a:pt x="400804" y="7849"/>
                    <a:pt x="496783" y="1295"/>
                  </a:cubicBezTo>
                  <a:moveTo>
                    <a:pt x="474305" y="207624"/>
                  </a:moveTo>
                  <a:cubicBezTo>
                    <a:pt x="389055" y="222577"/>
                    <a:pt x="311087" y="273213"/>
                    <a:pt x="262151" y="344481"/>
                  </a:cubicBezTo>
                  <a:cubicBezTo>
                    <a:pt x="215156" y="411769"/>
                    <a:pt x="194523" y="496728"/>
                    <a:pt x="204573" y="578143"/>
                  </a:cubicBezTo>
                  <a:cubicBezTo>
                    <a:pt x="212971" y="653052"/>
                    <a:pt x="247586" y="724758"/>
                    <a:pt x="301280" y="777675"/>
                  </a:cubicBezTo>
                  <a:cubicBezTo>
                    <a:pt x="352110" y="828456"/>
                    <a:pt x="420077" y="861809"/>
                    <a:pt x="491443" y="870450"/>
                  </a:cubicBezTo>
                  <a:cubicBezTo>
                    <a:pt x="571887" y="881179"/>
                    <a:pt x="656021" y="860886"/>
                    <a:pt x="722871" y="814863"/>
                  </a:cubicBezTo>
                  <a:cubicBezTo>
                    <a:pt x="784479" y="773014"/>
                    <a:pt x="831473" y="710145"/>
                    <a:pt x="853756" y="639070"/>
                  </a:cubicBezTo>
                  <a:cubicBezTo>
                    <a:pt x="877594" y="564355"/>
                    <a:pt x="874001" y="481387"/>
                    <a:pt x="843707" y="409099"/>
                  </a:cubicBezTo>
                  <a:cubicBezTo>
                    <a:pt x="814821" y="339189"/>
                    <a:pt x="761418" y="279815"/>
                    <a:pt x="695053" y="243550"/>
                  </a:cubicBezTo>
                  <a:cubicBezTo>
                    <a:pt x="628445" y="206799"/>
                    <a:pt x="549069" y="193885"/>
                    <a:pt x="474305" y="207624"/>
                  </a:cubicBezTo>
                  <a:close/>
                </a:path>
              </a:pathLst>
            </a:custGeom>
            <a:solidFill>
              <a:srgbClr val="FFFFFF"/>
            </a:solidFill>
            <a:ln w="4852"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BD9683B5-BA45-4630-A0B3-763CC4AAC712}"/>
                </a:ext>
              </a:extLst>
            </p:cNvPr>
            <p:cNvSpPr/>
            <p:nvPr/>
          </p:nvSpPr>
          <p:spPr>
            <a:xfrm>
              <a:off x="9371062" y="2226934"/>
              <a:ext cx="1075620" cy="1075520"/>
            </a:xfrm>
            <a:custGeom>
              <a:avLst/>
              <a:gdLst>
                <a:gd name="connsiteX0" fmla="*/ 497758 w 1075620"/>
                <a:gd name="connsiteY0" fmla="*/ 1554 h 1075520"/>
                <a:gd name="connsiteX1" fmla="*/ 783317 w 1075620"/>
                <a:gd name="connsiteY1" fmla="*/ 59229 h 1075520"/>
                <a:gd name="connsiteX2" fmla="*/ 987801 w 1075620"/>
                <a:gd name="connsiteY2" fmla="*/ 243275 h 1075520"/>
                <a:gd name="connsiteX3" fmla="*/ 1033630 w 1075620"/>
                <a:gd name="connsiteY3" fmla="*/ 746135 h 1075520"/>
                <a:gd name="connsiteX4" fmla="*/ 651897 w 1075620"/>
                <a:gd name="connsiteY4" fmla="*/ 1063202 h 1075520"/>
                <a:gd name="connsiteX5" fmla="*/ 338763 w 1075620"/>
                <a:gd name="connsiteY5" fmla="*/ 1037277 h 1075520"/>
                <a:gd name="connsiteX6" fmla="*/ 116413 w 1075620"/>
                <a:gd name="connsiteY6" fmla="*/ 871729 h 1075520"/>
                <a:gd name="connsiteX7" fmla="*/ 1597 w 1075620"/>
                <a:gd name="connsiteY7" fmla="*/ 578159 h 1075520"/>
                <a:gd name="connsiteX8" fmla="*/ 94615 w 1075620"/>
                <a:gd name="connsiteY8" fmla="*/ 233517 h 1075520"/>
                <a:gd name="connsiteX9" fmla="*/ 497758 w 1075620"/>
                <a:gd name="connsiteY9" fmla="*/ 1554 h 1075520"/>
                <a:gd name="connsiteX10" fmla="*/ 475328 w 1075620"/>
                <a:gd name="connsiteY10" fmla="*/ 208174 h 1075520"/>
                <a:gd name="connsiteX11" fmla="*/ 257785 w 1075620"/>
                <a:gd name="connsiteY11" fmla="*/ 353139 h 1075520"/>
                <a:gd name="connsiteX12" fmla="*/ 205450 w 1075620"/>
                <a:gd name="connsiteY12" fmla="*/ 582819 h 1075520"/>
                <a:gd name="connsiteX13" fmla="*/ 320849 w 1075620"/>
                <a:gd name="connsiteY13" fmla="*/ 793518 h 1075520"/>
                <a:gd name="connsiteX14" fmla="*/ 497709 w 1075620"/>
                <a:gd name="connsiteY14" fmla="*/ 870709 h 1075520"/>
                <a:gd name="connsiteX15" fmla="*/ 750013 w 1075620"/>
                <a:gd name="connsiteY15" fmla="*/ 797596 h 1075520"/>
                <a:gd name="connsiteX16" fmla="*/ 866091 w 1075620"/>
                <a:gd name="connsiteY16" fmla="*/ 607530 h 1075520"/>
                <a:gd name="connsiteX17" fmla="*/ 844342 w 1075620"/>
                <a:gd name="connsiteY17" fmla="*/ 401007 h 1075520"/>
                <a:gd name="connsiteX18" fmla="*/ 673890 w 1075620"/>
                <a:gd name="connsiteY18" fmla="*/ 231041 h 1075520"/>
                <a:gd name="connsiteX19" fmla="*/ 475328 w 1075620"/>
                <a:gd name="connsiteY19" fmla="*/ 208174 h 107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5620" h="1075520">
                  <a:moveTo>
                    <a:pt x="497758" y="1554"/>
                  </a:moveTo>
                  <a:cubicBezTo>
                    <a:pt x="595825" y="-6019"/>
                    <a:pt x="695882" y="14225"/>
                    <a:pt x="783317" y="59229"/>
                  </a:cubicBezTo>
                  <a:cubicBezTo>
                    <a:pt x="865800" y="101563"/>
                    <a:pt x="937166" y="165549"/>
                    <a:pt x="987801" y="243275"/>
                  </a:cubicBezTo>
                  <a:cubicBezTo>
                    <a:pt x="1085382" y="389453"/>
                    <a:pt x="1103103" y="584713"/>
                    <a:pt x="1033630" y="746135"/>
                  </a:cubicBezTo>
                  <a:cubicBezTo>
                    <a:pt x="967945" y="905518"/>
                    <a:pt x="820699" y="1028102"/>
                    <a:pt x="651897" y="1063202"/>
                  </a:cubicBezTo>
                  <a:cubicBezTo>
                    <a:pt x="548053" y="1086165"/>
                    <a:pt x="437412" y="1076747"/>
                    <a:pt x="338763" y="1037277"/>
                  </a:cubicBezTo>
                  <a:cubicBezTo>
                    <a:pt x="251862" y="1002808"/>
                    <a:pt x="174379" y="945036"/>
                    <a:pt x="116413" y="871729"/>
                  </a:cubicBezTo>
                  <a:cubicBezTo>
                    <a:pt x="49902" y="788323"/>
                    <a:pt x="9268" y="684576"/>
                    <a:pt x="1597" y="578159"/>
                  </a:cubicBezTo>
                  <a:cubicBezTo>
                    <a:pt x="-7918" y="457177"/>
                    <a:pt x="25337" y="333186"/>
                    <a:pt x="94615" y="233517"/>
                  </a:cubicBezTo>
                  <a:cubicBezTo>
                    <a:pt x="184720" y="100446"/>
                    <a:pt x="337355" y="12429"/>
                    <a:pt x="497758" y="1554"/>
                  </a:cubicBezTo>
                  <a:moveTo>
                    <a:pt x="475328" y="208174"/>
                  </a:moveTo>
                  <a:cubicBezTo>
                    <a:pt x="387117" y="224390"/>
                    <a:pt x="306915" y="278229"/>
                    <a:pt x="257785" y="353139"/>
                  </a:cubicBezTo>
                  <a:cubicBezTo>
                    <a:pt x="213266" y="419989"/>
                    <a:pt x="194236" y="503298"/>
                    <a:pt x="205450" y="582819"/>
                  </a:cubicBezTo>
                  <a:cubicBezTo>
                    <a:pt x="215937" y="664186"/>
                    <a:pt x="258173" y="740698"/>
                    <a:pt x="320849" y="793518"/>
                  </a:cubicBezTo>
                  <a:cubicBezTo>
                    <a:pt x="370513" y="835852"/>
                    <a:pt x="432849" y="863233"/>
                    <a:pt x="497709" y="870709"/>
                  </a:cubicBezTo>
                  <a:cubicBezTo>
                    <a:pt x="587086" y="882118"/>
                    <a:pt x="680541" y="854980"/>
                    <a:pt x="750013" y="797596"/>
                  </a:cubicBezTo>
                  <a:cubicBezTo>
                    <a:pt x="808805" y="749873"/>
                    <a:pt x="850750" y="681712"/>
                    <a:pt x="866091" y="607530"/>
                  </a:cubicBezTo>
                  <a:cubicBezTo>
                    <a:pt x="880995" y="538689"/>
                    <a:pt x="873131" y="465236"/>
                    <a:pt x="844342" y="401007"/>
                  </a:cubicBezTo>
                  <a:cubicBezTo>
                    <a:pt x="810989" y="325952"/>
                    <a:pt x="749042" y="264150"/>
                    <a:pt x="673890" y="231041"/>
                  </a:cubicBezTo>
                  <a:cubicBezTo>
                    <a:pt x="612088" y="203514"/>
                    <a:pt x="541791" y="195358"/>
                    <a:pt x="475328" y="208174"/>
                  </a:cubicBezTo>
                  <a:close/>
                </a:path>
              </a:pathLst>
            </a:custGeom>
            <a:solidFill>
              <a:srgbClr val="FFFFFF"/>
            </a:solidFill>
            <a:ln w="4852"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8890064B-8B8E-4075-B85D-A70BB11A620B}"/>
                </a:ext>
              </a:extLst>
            </p:cNvPr>
            <p:cNvSpPr/>
            <p:nvPr/>
          </p:nvSpPr>
          <p:spPr>
            <a:xfrm>
              <a:off x="8029798" y="2998679"/>
              <a:ext cx="3754494" cy="1884912"/>
            </a:xfrm>
            <a:custGeom>
              <a:avLst/>
              <a:gdLst>
                <a:gd name="connsiteX0" fmla="*/ 467298 w 3754494"/>
                <a:gd name="connsiteY0" fmla="*/ 23083 h 1884912"/>
                <a:gd name="connsiteX1" fmla="*/ 537644 w 3754494"/>
                <a:gd name="connsiteY1" fmla="*/ 23 h 1884912"/>
                <a:gd name="connsiteX2" fmla="*/ 867188 w 3754494"/>
                <a:gd name="connsiteY2" fmla="*/ 169 h 1884912"/>
                <a:gd name="connsiteX3" fmla="*/ 1188576 w 3754494"/>
                <a:gd name="connsiteY3" fmla="*/ 116101 h 1884912"/>
                <a:gd name="connsiteX4" fmla="*/ 1371262 w 3754494"/>
                <a:gd name="connsiteY4" fmla="*/ 398554 h 1884912"/>
                <a:gd name="connsiteX5" fmla="*/ 1387623 w 3754494"/>
                <a:gd name="connsiteY5" fmla="*/ 560073 h 1884912"/>
                <a:gd name="connsiteX6" fmla="*/ 1712312 w 3754494"/>
                <a:gd name="connsiteY6" fmla="*/ 470016 h 1884912"/>
                <a:gd name="connsiteX7" fmla="*/ 1786687 w 3754494"/>
                <a:gd name="connsiteY7" fmla="*/ 498854 h 1884912"/>
                <a:gd name="connsiteX8" fmla="*/ 1880773 w 3754494"/>
                <a:gd name="connsiteY8" fmla="*/ 594056 h 1884912"/>
                <a:gd name="connsiteX9" fmla="*/ 1974665 w 3754494"/>
                <a:gd name="connsiteY9" fmla="*/ 496329 h 1884912"/>
                <a:gd name="connsiteX10" fmla="*/ 2076082 w 3754494"/>
                <a:gd name="connsiteY10" fmla="*/ 471036 h 1884912"/>
                <a:gd name="connsiteX11" fmla="*/ 2370865 w 3754494"/>
                <a:gd name="connsiteY11" fmla="*/ 583473 h 1884912"/>
                <a:gd name="connsiteX12" fmla="*/ 2378730 w 3754494"/>
                <a:gd name="connsiteY12" fmla="*/ 396612 h 1884912"/>
                <a:gd name="connsiteX13" fmla="*/ 2482331 w 3754494"/>
                <a:gd name="connsiteY13" fmla="*/ 182612 h 1884912"/>
                <a:gd name="connsiteX14" fmla="*/ 2702739 w 3754494"/>
                <a:gd name="connsiteY14" fmla="*/ 45318 h 1884912"/>
                <a:gd name="connsiteX15" fmla="*/ 2925817 w 3754494"/>
                <a:gd name="connsiteY15" fmla="*/ 16821 h 1884912"/>
                <a:gd name="connsiteX16" fmla="*/ 3197977 w 3754494"/>
                <a:gd name="connsiteY16" fmla="*/ 16772 h 1884912"/>
                <a:gd name="connsiteX17" fmla="*/ 3462855 w 3754494"/>
                <a:gd name="connsiteY17" fmla="*/ 70272 h 1884912"/>
                <a:gd name="connsiteX18" fmla="*/ 3520773 w 3754494"/>
                <a:gd name="connsiteY18" fmla="*/ 141686 h 1884912"/>
                <a:gd name="connsiteX19" fmla="*/ 3489460 w 3754494"/>
                <a:gd name="connsiteY19" fmla="*/ 237908 h 1884912"/>
                <a:gd name="connsiteX20" fmla="*/ 3416395 w 3754494"/>
                <a:gd name="connsiteY20" fmla="*/ 263493 h 1884912"/>
                <a:gd name="connsiteX21" fmla="*/ 3336388 w 3754494"/>
                <a:gd name="connsiteY21" fmla="*/ 236743 h 1884912"/>
                <a:gd name="connsiteX22" fmla="*/ 3167975 w 3754494"/>
                <a:gd name="connsiteY22" fmla="*/ 219072 h 1884912"/>
                <a:gd name="connsiteX23" fmla="*/ 3171664 w 3754494"/>
                <a:gd name="connsiteY23" fmla="*/ 257861 h 1884912"/>
                <a:gd name="connsiteX24" fmla="*/ 3171664 w 3754494"/>
                <a:gd name="connsiteY24" fmla="*/ 903356 h 1884912"/>
                <a:gd name="connsiteX25" fmla="*/ 3164285 w 3754494"/>
                <a:gd name="connsiteY25" fmla="*/ 976081 h 1884912"/>
                <a:gd name="connsiteX26" fmla="*/ 3071801 w 3754494"/>
                <a:gd name="connsiteY26" fmla="*/ 1040018 h 1884912"/>
                <a:gd name="connsiteX27" fmla="*/ 2969414 w 3754494"/>
                <a:gd name="connsiteY27" fmla="*/ 932824 h 1884912"/>
                <a:gd name="connsiteX28" fmla="*/ 2969414 w 3754494"/>
                <a:gd name="connsiteY28" fmla="*/ 296943 h 1884912"/>
                <a:gd name="connsiteX29" fmla="*/ 2973006 w 3754494"/>
                <a:gd name="connsiteY29" fmla="*/ 219072 h 1884912"/>
                <a:gd name="connsiteX30" fmla="*/ 2838771 w 3754494"/>
                <a:gd name="connsiteY30" fmla="*/ 222858 h 1884912"/>
                <a:gd name="connsiteX31" fmla="*/ 2636617 w 3754494"/>
                <a:gd name="connsiteY31" fmla="*/ 313595 h 1884912"/>
                <a:gd name="connsiteX32" fmla="*/ 2576223 w 3754494"/>
                <a:gd name="connsiteY32" fmla="*/ 442441 h 1884912"/>
                <a:gd name="connsiteX33" fmla="*/ 2573019 w 3754494"/>
                <a:gd name="connsiteY33" fmla="*/ 524827 h 1884912"/>
                <a:gd name="connsiteX34" fmla="*/ 2572970 w 3754494"/>
                <a:gd name="connsiteY34" fmla="*/ 942534 h 1884912"/>
                <a:gd name="connsiteX35" fmla="*/ 2574039 w 3754494"/>
                <a:gd name="connsiteY35" fmla="*/ 1223627 h 1884912"/>
                <a:gd name="connsiteX36" fmla="*/ 3008349 w 3754494"/>
                <a:gd name="connsiteY36" fmla="*/ 1224064 h 1884912"/>
                <a:gd name="connsiteX37" fmla="*/ 3100784 w 3754494"/>
                <a:gd name="connsiteY37" fmla="*/ 1226491 h 1884912"/>
                <a:gd name="connsiteX38" fmla="*/ 3552184 w 3754494"/>
                <a:gd name="connsiteY38" fmla="*/ 1229113 h 1884912"/>
                <a:gd name="connsiteX39" fmla="*/ 3552378 w 3754494"/>
                <a:gd name="connsiteY39" fmla="*/ 694793 h 1884912"/>
                <a:gd name="connsiteX40" fmla="*/ 3597867 w 3754494"/>
                <a:gd name="connsiteY40" fmla="*/ 609155 h 1884912"/>
                <a:gd name="connsiteX41" fmla="*/ 3715208 w 3754494"/>
                <a:gd name="connsiteY41" fmla="*/ 613767 h 1884912"/>
                <a:gd name="connsiteX42" fmla="*/ 3754434 w 3754494"/>
                <a:gd name="connsiteY42" fmla="*/ 699745 h 1884912"/>
                <a:gd name="connsiteX43" fmla="*/ 3754289 w 3754494"/>
                <a:gd name="connsiteY43" fmla="*/ 1330432 h 1884912"/>
                <a:gd name="connsiteX44" fmla="*/ 3654523 w 3754494"/>
                <a:gd name="connsiteY44" fmla="*/ 1431606 h 1884912"/>
                <a:gd name="connsiteX45" fmla="*/ 2573068 w 3754494"/>
                <a:gd name="connsiteY45" fmla="*/ 1425732 h 1884912"/>
                <a:gd name="connsiteX46" fmla="*/ 2572582 w 3754494"/>
                <a:gd name="connsiteY46" fmla="*/ 1786881 h 1884912"/>
                <a:gd name="connsiteX47" fmla="*/ 2469757 w 3754494"/>
                <a:gd name="connsiteY47" fmla="*/ 1884850 h 1884912"/>
                <a:gd name="connsiteX48" fmla="*/ 1333734 w 3754494"/>
                <a:gd name="connsiteY48" fmla="*/ 1878831 h 1884912"/>
                <a:gd name="connsiteX49" fmla="*/ 1250232 w 3754494"/>
                <a:gd name="connsiteY49" fmla="*/ 1871548 h 1884912"/>
                <a:gd name="connsiteX50" fmla="*/ 1185711 w 3754494"/>
                <a:gd name="connsiteY50" fmla="*/ 1780569 h 1884912"/>
                <a:gd name="connsiteX51" fmla="*/ 1183818 w 3754494"/>
                <a:gd name="connsiteY51" fmla="*/ 1442141 h 1884912"/>
                <a:gd name="connsiteX52" fmla="*/ 1185372 w 3754494"/>
                <a:gd name="connsiteY52" fmla="*/ 1414275 h 1884912"/>
                <a:gd name="connsiteX53" fmla="*/ 799561 w 3754494"/>
                <a:gd name="connsiteY53" fmla="*/ 1413401 h 1884912"/>
                <a:gd name="connsiteX54" fmla="*/ 653868 w 3754494"/>
                <a:gd name="connsiteY54" fmla="*/ 1411168 h 1884912"/>
                <a:gd name="connsiteX55" fmla="*/ 100712 w 3754494"/>
                <a:gd name="connsiteY55" fmla="*/ 1408498 h 1884912"/>
                <a:gd name="connsiteX56" fmla="*/ 218 w 3754494"/>
                <a:gd name="connsiteY56" fmla="*/ 1306547 h 1884912"/>
                <a:gd name="connsiteX57" fmla="*/ 24 w 3754494"/>
                <a:gd name="connsiteY57" fmla="*/ 675471 h 1884912"/>
                <a:gd name="connsiteX58" fmla="*/ 5267 w 3754494"/>
                <a:gd name="connsiteY58" fmla="*/ 617554 h 1884912"/>
                <a:gd name="connsiteX59" fmla="*/ 80711 w 3754494"/>
                <a:gd name="connsiteY59" fmla="*/ 549683 h 1884912"/>
                <a:gd name="connsiteX60" fmla="*/ 175670 w 3754494"/>
                <a:gd name="connsiteY60" fmla="*/ 580463 h 1884912"/>
                <a:gd name="connsiteX61" fmla="*/ 202226 w 3754494"/>
                <a:gd name="connsiteY61" fmla="*/ 651052 h 1884912"/>
                <a:gd name="connsiteX62" fmla="*/ 202469 w 3754494"/>
                <a:gd name="connsiteY62" fmla="*/ 1206975 h 1884912"/>
                <a:gd name="connsiteX63" fmla="*/ 1184206 w 3754494"/>
                <a:gd name="connsiteY63" fmla="*/ 1212218 h 1884912"/>
                <a:gd name="connsiteX64" fmla="*/ 1183721 w 3754494"/>
                <a:gd name="connsiteY64" fmla="*/ 952389 h 1884912"/>
                <a:gd name="connsiteX65" fmla="*/ 1185469 w 3754494"/>
                <a:gd name="connsiteY65" fmla="*/ 534779 h 1884912"/>
                <a:gd name="connsiteX66" fmla="*/ 1105801 w 3754494"/>
                <a:gd name="connsiteY66" fmla="*/ 315779 h 1884912"/>
                <a:gd name="connsiteX67" fmla="*/ 857964 w 3754494"/>
                <a:gd name="connsiteY67" fmla="*/ 202274 h 1884912"/>
                <a:gd name="connsiteX68" fmla="*/ 537304 w 3754494"/>
                <a:gd name="connsiteY68" fmla="*/ 202274 h 1884912"/>
                <a:gd name="connsiteX69" fmla="*/ 434820 w 3754494"/>
                <a:gd name="connsiteY69" fmla="*/ 131345 h 1884912"/>
                <a:gd name="connsiteX70" fmla="*/ 467298 w 3754494"/>
                <a:gd name="connsiteY70" fmla="*/ 23083 h 1884912"/>
                <a:gd name="connsiteX71" fmla="*/ 1458114 w 3754494"/>
                <a:gd name="connsiteY71" fmla="*/ 761159 h 1884912"/>
                <a:gd name="connsiteX72" fmla="*/ 1388545 w 3754494"/>
                <a:gd name="connsiteY72" fmla="*/ 932921 h 1884912"/>
                <a:gd name="connsiteX73" fmla="*/ 1387623 w 3754494"/>
                <a:gd name="connsiteY73" fmla="*/ 1676871 h 1884912"/>
                <a:gd name="connsiteX74" fmla="*/ 2370671 w 3754494"/>
                <a:gd name="connsiteY74" fmla="*/ 1682260 h 1884912"/>
                <a:gd name="connsiteX75" fmla="*/ 2370768 w 3754494"/>
                <a:gd name="connsiteY75" fmla="*/ 1365144 h 1884912"/>
                <a:gd name="connsiteX76" fmla="*/ 2368584 w 3754494"/>
                <a:gd name="connsiteY76" fmla="*/ 967051 h 1884912"/>
                <a:gd name="connsiteX77" fmla="*/ 2277119 w 3754494"/>
                <a:gd name="connsiteY77" fmla="*/ 770528 h 1884912"/>
                <a:gd name="connsiteX78" fmla="*/ 2082539 w 3754494"/>
                <a:gd name="connsiteY78" fmla="*/ 675083 h 1884912"/>
                <a:gd name="connsiteX79" fmla="*/ 1951459 w 3754494"/>
                <a:gd name="connsiteY79" fmla="*/ 812328 h 1884912"/>
                <a:gd name="connsiteX80" fmla="*/ 1812369 w 3754494"/>
                <a:gd name="connsiteY80" fmla="*/ 812668 h 1884912"/>
                <a:gd name="connsiteX81" fmla="*/ 1684979 w 3754494"/>
                <a:gd name="connsiteY81" fmla="*/ 683336 h 1884912"/>
                <a:gd name="connsiteX82" fmla="*/ 1668910 w 3754494"/>
                <a:gd name="connsiteY82" fmla="*/ 674500 h 1884912"/>
                <a:gd name="connsiteX83" fmla="*/ 1458114 w 3754494"/>
                <a:gd name="connsiteY83" fmla="*/ 761159 h 188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754494" h="1884912">
                  <a:moveTo>
                    <a:pt x="467298" y="23083"/>
                  </a:moveTo>
                  <a:cubicBezTo>
                    <a:pt x="486766" y="6723"/>
                    <a:pt x="512448" y="-463"/>
                    <a:pt x="537644" y="23"/>
                  </a:cubicBezTo>
                  <a:cubicBezTo>
                    <a:pt x="647508" y="120"/>
                    <a:pt x="757373" y="-123"/>
                    <a:pt x="867188" y="169"/>
                  </a:cubicBezTo>
                  <a:cubicBezTo>
                    <a:pt x="983363" y="1674"/>
                    <a:pt x="1098034" y="43474"/>
                    <a:pt x="1188576" y="116101"/>
                  </a:cubicBezTo>
                  <a:cubicBezTo>
                    <a:pt x="1277953" y="187078"/>
                    <a:pt x="1343492" y="287767"/>
                    <a:pt x="1371262" y="398554"/>
                  </a:cubicBezTo>
                  <a:cubicBezTo>
                    <a:pt x="1385098" y="451180"/>
                    <a:pt x="1388933" y="505845"/>
                    <a:pt x="1387623" y="560073"/>
                  </a:cubicBezTo>
                  <a:cubicBezTo>
                    <a:pt x="1483311" y="497494"/>
                    <a:pt x="1598903" y="470599"/>
                    <a:pt x="1712312" y="470016"/>
                  </a:cubicBezTo>
                  <a:cubicBezTo>
                    <a:pt x="1739644" y="469531"/>
                    <a:pt x="1767074" y="479629"/>
                    <a:pt x="1786687" y="498854"/>
                  </a:cubicBezTo>
                  <a:cubicBezTo>
                    <a:pt x="1818486" y="530119"/>
                    <a:pt x="1849120" y="562597"/>
                    <a:pt x="1880773" y="594056"/>
                  </a:cubicBezTo>
                  <a:cubicBezTo>
                    <a:pt x="1912184" y="561578"/>
                    <a:pt x="1942429" y="527934"/>
                    <a:pt x="1974665" y="496329"/>
                  </a:cubicBezTo>
                  <a:cubicBezTo>
                    <a:pt x="2001415" y="470453"/>
                    <a:pt x="2040836" y="467249"/>
                    <a:pt x="2076082" y="471036"/>
                  </a:cubicBezTo>
                  <a:cubicBezTo>
                    <a:pt x="2182887" y="477153"/>
                    <a:pt x="2286926" y="517302"/>
                    <a:pt x="2370865" y="583473"/>
                  </a:cubicBezTo>
                  <a:cubicBezTo>
                    <a:pt x="2371545" y="521186"/>
                    <a:pt x="2367030" y="458219"/>
                    <a:pt x="2378730" y="396612"/>
                  </a:cubicBezTo>
                  <a:cubicBezTo>
                    <a:pt x="2392663" y="317575"/>
                    <a:pt x="2428346" y="242180"/>
                    <a:pt x="2482331" y="182612"/>
                  </a:cubicBezTo>
                  <a:cubicBezTo>
                    <a:pt x="2540880" y="117121"/>
                    <a:pt x="2619140" y="71097"/>
                    <a:pt x="2702739" y="45318"/>
                  </a:cubicBezTo>
                  <a:cubicBezTo>
                    <a:pt x="2774493" y="21918"/>
                    <a:pt x="2850714" y="15850"/>
                    <a:pt x="2925817" y="16821"/>
                  </a:cubicBezTo>
                  <a:cubicBezTo>
                    <a:pt x="3016553" y="16772"/>
                    <a:pt x="3107290" y="16966"/>
                    <a:pt x="3197977" y="16772"/>
                  </a:cubicBezTo>
                  <a:cubicBezTo>
                    <a:pt x="3288811" y="13228"/>
                    <a:pt x="3381003" y="30268"/>
                    <a:pt x="3462855" y="70272"/>
                  </a:cubicBezTo>
                  <a:cubicBezTo>
                    <a:pt x="3491741" y="83623"/>
                    <a:pt x="3514365" y="110275"/>
                    <a:pt x="3520773" y="141686"/>
                  </a:cubicBezTo>
                  <a:cubicBezTo>
                    <a:pt x="3528541" y="176301"/>
                    <a:pt x="3516161" y="214508"/>
                    <a:pt x="3489460" y="237908"/>
                  </a:cubicBezTo>
                  <a:cubicBezTo>
                    <a:pt x="3469798" y="255725"/>
                    <a:pt x="3442853" y="265095"/>
                    <a:pt x="3416395" y="263493"/>
                  </a:cubicBezTo>
                  <a:cubicBezTo>
                    <a:pt x="3387557" y="262231"/>
                    <a:pt x="3363380" y="244656"/>
                    <a:pt x="3336388" y="236743"/>
                  </a:cubicBezTo>
                  <a:cubicBezTo>
                    <a:pt x="3282451" y="217081"/>
                    <a:pt x="3224436" y="218538"/>
                    <a:pt x="3167975" y="219072"/>
                  </a:cubicBezTo>
                  <a:cubicBezTo>
                    <a:pt x="3170208" y="231840"/>
                    <a:pt x="3171810" y="244802"/>
                    <a:pt x="3171664" y="257861"/>
                  </a:cubicBezTo>
                  <a:cubicBezTo>
                    <a:pt x="3171567" y="473026"/>
                    <a:pt x="3171664" y="688191"/>
                    <a:pt x="3171664" y="903356"/>
                  </a:cubicBezTo>
                  <a:cubicBezTo>
                    <a:pt x="3171373" y="927630"/>
                    <a:pt x="3173655" y="952972"/>
                    <a:pt x="3164285" y="976081"/>
                  </a:cubicBezTo>
                  <a:cubicBezTo>
                    <a:pt x="3150158" y="1013511"/>
                    <a:pt x="3111853" y="1040067"/>
                    <a:pt x="3071801" y="1040018"/>
                  </a:cubicBezTo>
                  <a:cubicBezTo>
                    <a:pt x="3014757" y="1042397"/>
                    <a:pt x="2965335" y="989286"/>
                    <a:pt x="2969414" y="932824"/>
                  </a:cubicBezTo>
                  <a:cubicBezTo>
                    <a:pt x="2969365" y="720864"/>
                    <a:pt x="2969414" y="508903"/>
                    <a:pt x="2969414" y="296943"/>
                  </a:cubicBezTo>
                  <a:cubicBezTo>
                    <a:pt x="2969608" y="270969"/>
                    <a:pt x="2967860" y="244705"/>
                    <a:pt x="2973006" y="219072"/>
                  </a:cubicBezTo>
                  <a:cubicBezTo>
                    <a:pt x="2928245" y="219751"/>
                    <a:pt x="2883289" y="216935"/>
                    <a:pt x="2838771" y="222858"/>
                  </a:cubicBezTo>
                  <a:cubicBezTo>
                    <a:pt x="2764541" y="231451"/>
                    <a:pt x="2688903" y="258153"/>
                    <a:pt x="2636617" y="313595"/>
                  </a:cubicBezTo>
                  <a:cubicBezTo>
                    <a:pt x="2603216" y="348549"/>
                    <a:pt x="2582631" y="394670"/>
                    <a:pt x="2576223" y="442441"/>
                  </a:cubicBezTo>
                  <a:cubicBezTo>
                    <a:pt x="2571999" y="469676"/>
                    <a:pt x="2573068" y="497349"/>
                    <a:pt x="2573019" y="524827"/>
                  </a:cubicBezTo>
                  <a:cubicBezTo>
                    <a:pt x="2572970" y="664063"/>
                    <a:pt x="2573068" y="803298"/>
                    <a:pt x="2572970" y="942534"/>
                  </a:cubicBezTo>
                  <a:cubicBezTo>
                    <a:pt x="2575446" y="1036183"/>
                    <a:pt x="2573310" y="1129929"/>
                    <a:pt x="2574039" y="1223627"/>
                  </a:cubicBezTo>
                  <a:cubicBezTo>
                    <a:pt x="2718809" y="1224355"/>
                    <a:pt x="2863579" y="1224064"/>
                    <a:pt x="3008349" y="1224064"/>
                  </a:cubicBezTo>
                  <a:cubicBezTo>
                    <a:pt x="3039128" y="1224355"/>
                    <a:pt x="3070053" y="1222704"/>
                    <a:pt x="3100784" y="1226491"/>
                  </a:cubicBezTo>
                  <a:cubicBezTo>
                    <a:pt x="3251235" y="1227705"/>
                    <a:pt x="3401733" y="1228190"/>
                    <a:pt x="3552184" y="1229113"/>
                  </a:cubicBezTo>
                  <a:cubicBezTo>
                    <a:pt x="3552378" y="1050990"/>
                    <a:pt x="3551990" y="872868"/>
                    <a:pt x="3552378" y="694793"/>
                  </a:cubicBezTo>
                  <a:cubicBezTo>
                    <a:pt x="3552086" y="660956"/>
                    <a:pt x="3569418" y="627554"/>
                    <a:pt x="3597867" y="609155"/>
                  </a:cubicBezTo>
                  <a:cubicBezTo>
                    <a:pt x="3632725" y="585512"/>
                    <a:pt x="3682341" y="587405"/>
                    <a:pt x="3715208" y="613767"/>
                  </a:cubicBezTo>
                  <a:cubicBezTo>
                    <a:pt x="3741667" y="633672"/>
                    <a:pt x="3755405" y="667024"/>
                    <a:pt x="3754434" y="699745"/>
                  </a:cubicBezTo>
                  <a:cubicBezTo>
                    <a:pt x="3754386" y="909958"/>
                    <a:pt x="3754677" y="1120171"/>
                    <a:pt x="3754289" y="1330432"/>
                  </a:cubicBezTo>
                  <a:cubicBezTo>
                    <a:pt x="3755503" y="1384029"/>
                    <a:pt x="3708217" y="1432238"/>
                    <a:pt x="3654523" y="1431606"/>
                  </a:cubicBezTo>
                  <a:cubicBezTo>
                    <a:pt x="3294005" y="1430344"/>
                    <a:pt x="2933537" y="1427917"/>
                    <a:pt x="2573068" y="1425732"/>
                  </a:cubicBezTo>
                  <a:cubicBezTo>
                    <a:pt x="2572582" y="1546131"/>
                    <a:pt x="2573504" y="1666530"/>
                    <a:pt x="2572582" y="1786881"/>
                  </a:cubicBezTo>
                  <a:cubicBezTo>
                    <a:pt x="2572291" y="1840575"/>
                    <a:pt x="2523257" y="1886841"/>
                    <a:pt x="2469757" y="1884850"/>
                  </a:cubicBezTo>
                  <a:cubicBezTo>
                    <a:pt x="2091083" y="1883054"/>
                    <a:pt x="1712409" y="1880773"/>
                    <a:pt x="1333734" y="1878831"/>
                  </a:cubicBezTo>
                  <a:cubicBezTo>
                    <a:pt x="1305868" y="1877811"/>
                    <a:pt x="1276885" y="1881792"/>
                    <a:pt x="1250232" y="1871548"/>
                  </a:cubicBezTo>
                  <a:cubicBezTo>
                    <a:pt x="1213044" y="1857712"/>
                    <a:pt x="1186585" y="1820233"/>
                    <a:pt x="1185711" y="1780569"/>
                  </a:cubicBezTo>
                  <a:cubicBezTo>
                    <a:pt x="1184109" y="1667793"/>
                    <a:pt x="1187362" y="1554821"/>
                    <a:pt x="1183818" y="1442141"/>
                  </a:cubicBezTo>
                  <a:cubicBezTo>
                    <a:pt x="1184401" y="1432820"/>
                    <a:pt x="1185032" y="1423548"/>
                    <a:pt x="1185372" y="1414275"/>
                  </a:cubicBezTo>
                  <a:cubicBezTo>
                    <a:pt x="1056768" y="1414469"/>
                    <a:pt x="928164" y="1412187"/>
                    <a:pt x="799561" y="1413401"/>
                  </a:cubicBezTo>
                  <a:cubicBezTo>
                    <a:pt x="751013" y="1412576"/>
                    <a:pt x="702319" y="1415440"/>
                    <a:pt x="653868" y="1411168"/>
                  </a:cubicBezTo>
                  <a:cubicBezTo>
                    <a:pt x="469483" y="1410003"/>
                    <a:pt x="285098" y="1409808"/>
                    <a:pt x="100712" y="1408498"/>
                  </a:cubicBezTo>
                  <a:cubicBezTo>
                    <a:pt x="46484" y="1409371"/>
                    <a:pt x="-1336" y="1360678"/>
                    <a:pt x="218" y="1306547"/>
                  </a:cubicBezTo>
                  <a:cubicBezTo>
                    <a:pt x="-122" y="1096188"/>
                    <a:pt x="218" y="885830"/>
                    <a:pt x="24" y="675471"/>
                  </a:cubicBezTo>
                  <a:cubicBezTo>
                    <a:pt x="72" y="656101"/>
                    <a:pt x="-850" y="636245"/>
                    <a:pt x="5267" y="617554"/>
                  </a:cubicBezTo>
                  <a:cubicBezTo>
                    <a:pt x="15753" y="583570"/>
                    <a:pt x="45756" y="556480"/>
                    <a:pt x="80711" y="549683"/>
                  </a:cubicBezTo>
                  <a:cubicBezTo>
                    <a:pt x="114840" y="542159"/>
                    <a:pt x="152416" y="554393"/>
                    <a:pt x="175670" y="580463"/>
                  </a:cubicBezTo>
                  <a:cubicBezTo>
                    <a:pt x="193293" y="599445"/>
                    <a:pt x="202323" y="625321"/>
                    <a:pt x="202226" y="651052"/>
                  </a:cubicBezTo>
                  <a:cubicBezTo>
                    <a:pt x="202566" y="836359"/>
                    <a:pt x="202081" y="1021667"/>
                    <a:pt x="202469" y="1206975"/>
                  </a:cubicBezTo>
                  <a:cubicBezTo>
                    <a:pt x="529731" y="1207703"/>
                    <a:pt x="856993" y="1210325"/>
                    <a:pt x="1184206" y="1212218"/>
                  </a:cubicBezTo>
                  <a:cubicBezTo>
                    <a:pt x="1183867" y="1125608"/>
                    <a:pt x="1184838" y="1038999"/>
                    <a:pt x="1183721" y="952389"/>
                  </a:cubicBezTo>
                  <a:cubicBezTo>
                    <a:pt x="1187071" y="813251"/>
                    <a:pt x="1184692" y="673966"/>
                    <a:pt x="1185469" y="534779"/>
                  </a:cubicBezTo>
                  <a:cubicBezTo>
                    <a:pt x="1186828" y="455258"/>
                    <a:pt x="1158282" y="375639"/>
                    <a:pt x="1105801" y="315779"/>
                  </a:cubicBezTo>
                  <a:cubicBezTo>
                    <a:pt x="1044728" y="244414"/>
                    <a:pt x="951759" y="202371"/>
                    <a:pt x="857964" y="202274"/>
                  </a:cubicBezTo>
                  <a:cubicBezTo>
                    <a:pt x="751110" y="202225"/>
                    <a:pt x="644207" y="202323"/>
                    <a:pt x="537304" y="202274"/>
                  </a:cubicBezTo>
                  <a:cubicBezTo>
                    <a:pt x="492300" y="204604"/>
                    <a:pt x="447539" y="175039"/>
                    <a:pt x="434820" y="131345"/>
                  </a:cubicBezTo>
                  <a:cubicBezTo>
                    <a:pt x="422246" y="93090"/>
                    <a:pt x="435693" y="48037"/>
                    <a:pt x="467298" y="23083"/>
                  </a:cubicBezTo>
                  <a:moveTo>
                    <a:pt x="1458114" y="761159"/>
                  </a:moveTo>
                  <a:cubicBezTo>
                    <a:pt x="1411897" y="805240"/>
                    <a:pt x="1387623" y="869469"/>
                    <a:pt x="1388545" y="932921"/>
                  </a:cubicBezTo>
                  <a:cubicBezTo>
                    <a:pt x="1388302" y="1180905"/>
                    <a:pt x="1387428" y="1428888"/>
                    <a:pt x="1387623" y="1676871"/>
                  </a:cubicBezTo>
                  <a:cubicBezTo>
                    <a:pt x="1715322" y="1678716"/>
                    <a:pt x="2042972" y="1680366"/>
                    <a:pt x="2370671" y="1682260"/>
                  </a:cubicBezTo>
                  <a:cubicBezTo>
                    <a:pt x="2370817" y="1576522"/>
                    <a:pt x="2370622" y="1470833"/>
                    <a:pt x="2370768" y="1365144"/>
                  </a:cubicBezTo>
                  <a:cubicBezTo>
                    <a:pt x="2367855" y="1232511"/>
                    <a:pt x="2371302" y="1099732"/>
                    <a:pt x="2368584" y="967051"/>
                  </a:cubicBezTo>
                  <a:cubicBezTo>
                    <a:pt x="2362855" y="893403"/>
                    <a:pt x="2328726" y="823009"/>
                    <a:pt x="2277119" y="770528"/>
                  </a:cubicBezTo>
                  <a:cubicBezTo>
                    <a:pt x="2225658" y="717854"/>
                    <a:pt x="2155798" y="683239"/>
                    <a:pt x="2082539" y="675083"/>
                  </a:cubicBezTo>
                  <a:cubicBezTo>
                    <a:pt x="2038942" y="720912"/>
                    <a:pt x="1995735" y="767179"/>
                    <a:pt x="1951459" y="812328"/>
                  </a:cubicBezTo>
                  <a:cubicBezTo>
                    <a:pt x="1914660" y="849273"/>
                    <a:pt x="1849363" y="849370"/>
                    <a:pt x="1812369" y="812668"/>
                  </a:cubicBezTo>
                  <a:cubicBezTo>
                    <a:pt x="1769404" y="770091"/>
                    <a:pt x="1727361" y="726495"/>
                    <a:pt x="1684979" y="683336"/>
                  </a:cubicBezTo>
                  <a:cubicBezTo>
                    <a:pt x="1680561" y="679064"/>
                    <a:pt x="1675803" y="673238"/>
                    <a:pt x="1668910" y="674500"/>
                  </a:cubicBezTo>
                  <a:cubicBezTo>
                    <a:pt x="1592398" y="681297"/>
                    <a:pt x="1514333" y="706930"/>
                    <a:pt x="1458114" y="761159"/>
                  </a:cubicBezTo>
                  <a:close/>
                </a:path>
              </a:pathLst>
            </a:custGeom>
            <a:solidFill>
              <a:srgbClr val="FFFFFF"/>
            </a:solidFill>
            <a:ln w="4852" cap="flat">
              <a:noFill/>
              <a:prstDash val="solid"/>
              <a:miter/>
            </a:ln>
          </p:spPr>
          <p:txBody>
            <a:bodyPr rtlCol="0" anchor="ctr"/>
            <a:lstStyle/>
            <a:p>
              <a:endParaRPr lang="fr-FR"/>
            </a:p>
          </p:txBody>
        </p:sp>
      </p:grpSp>
    </p:spTree>
    <p:extLst>
      <p:ext uri="{BB962C8B-B14F-4D97-AF65-F5344CB8AC3E}">
        <p14:creationId xmlns:p14="http://schemas.microsoft.com/office/powerpoint/2010/main" val="1718126392"/>
      </p:ext>
    </p:extLst>
  </p:cSld>
  <p:clrMapOvr>
    <a:masterClrMapping/>
  </p:clrMapOvr>
  <p:extLst>
    <p:ext uri="{DCECCB84-F9BA-43D5-87BE-67443E8EF086}">
      <p15:sldGuideLst xmlns:p15="http://schemas.microsoft.com/office/powerpoint/2012/main">
        <p15:guide id="1" pos="6244">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CBD4250E-985C-429C-90D2-8ED3FE132BCD}"/>
              </a:ext>
            </a:extLst>
          </p:cNvPr>
          <p:cNvGrpSpPr/>
          <p:nvPr userDrawn="1"/>
        </p:nvGrpSpPr>
        <p:grpSpPr>
          <a:xfrm>
            <a:off x="10666180" y="6267035"/>
            <a:ext cx="1073965" cy="314217"/>
            <a:chOff x="9722985" y="5389798"/>
            <a:chExt cx="2503448" cy="732449"/>
          </a:xfrm>
        </p:grpSpPr>
        <p:sp>
          <p:nvSpPr>
            <p:cNvPr id="12" name="Forme libre : forme 11">
              <a:extLst>
                <a:ext uri="{FF2B5EF4-FFF2-40B4-BE49-F238E27FC236}">
                  <a16:creationId xmlns:a16="http://schemas.microsoft.com/office/drawing/2014/main" id="{C4CA447D-DC0D-47DF-8F6C-4E56F88E4567}"/>
                </a:ext>
              </a:extLst>
            </p:cNvPr>
            <p:cNvSpPr/>
            <p:nvPr/>
          </p:nvSpPr>
          <p:spPr>
            <a:xfrm>
              <a:off x="9722985" y="5389798"/>
              <a:ext cx="732490" cy="732449"/>
            </a:xfrm>
            <a:custGeom>
              <a:avLst/>
              <a:gdLst>
                <a:gd name="connsiteX0" fmla="*/ 366245 w 732490"/>
                <a:gd name="connsiteY0" fmla="*/ 732449 h 732449"/>
                <a:gd name="connsiteX1" fmla="*/ 0 w 732490"/>
                <a:gd name="connsiteY1" fmla="*/ 366204 h 732449"/>
                <a:gd name="connsiteX2" fmla="*/ 25579 w 732490"/>
                <a:gd name="connsiteY2" fmla="*/ 231435 h 732449"/>
                <a:gd name="connsiteX3" fmla="*/ 56771 w 732490"/>
                <a:gd name="connsiteY3" fmla="*/ 217933 h 732449"/>
                <a:gd name="connsiteX4" fmla="*/ 70272 w 732490"/>
                <a:gd name="connsiteY4" fmla="*/ 249125 h 732449"/>
                <a:gd name="connsiteX5" fmla="*/ 48068 w 732490"/>
                <a:gd name="connsiteY5" fmla="*/ 366204 h 732449"/>
                <a:gd name="connsiteX6" fmla="*/ 366205 w 732490"/>
                <a:gd name="connsiteY6" fmla="*/ 684341 h 732449"/>
                <a:gd name="connsiteX7" fmla="*/ 684341 w 732490"/>
                <a:gd name="connsiteY7" fmla="*/ 366204 h 732449"/>
                <a:gd name="connsiteX8" fmla="*/ 366205 w 732490"/>
                <a:gd name="connsiteY8" fmla="*/ 48068 h 732449"/>
                <a:gd name="connsiteX9" fmla="*/ 342170 w 732490"/>
                <a:gd name="connsiteY9" fmla="*/ 24034 h 732449"/>
                <a:gd name="connsiteX10" fmla="*/ 366245 w 732490"/>
                <a:gd name="connsiteY10" fmla="*/ 0 h 732449"/>
                <a:gd name="connsiteX11" fmla="*/ 732490 w 732490"/>
                <a:gd name="connsiteY11" fmla="*/ 366204 h 732449"/>
                <a:gd name="connsiteX12" fmla="*/ 366245 w 732490"/>
                <a:gd name="connsiteY12" fmla="*/ 732449 h 73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490" h="732449">
                  <a:moveTo>
                    <a:pt x="366245" y="732449"/>
                  </a:moveTo>
                  <a:cubicBezTo>
                    <a:pt x="164294" y="732449"/>
                    <a:pt x="0" y="568156"/>
                    <a:pt x="0" y="366204"/>
                  </a:cubicBezTo>
                  <a:cubicBezTo>
                    <a:pt x="0" y="319682"/>
                    <a:pt x="8621" y="274338"/>
                    <a:pt x="25579" y="231435"/>
                  </a:cubicBezTo>
                  <a:cubicBezTo>
                    <a:pt x="30459" y="219072"/>
                    <a:pt x="44449" y="213053"/>
                    <a:pt x="56771" y="217933"/>
                  </a:cubicBezTo>
                  <a:cubicBezTo>
                    <a:pt x="69134" y="222813"/>
                    <a:pt x="75152" y="236803"/>
                    <a:pt x="70272" y="249125"/>
                  </a:cubicBezTo>
                  <a:cubicBezTo>
                    <a:pt x="55510" y="286375"/>
                    <a:pt x="48068" y="325782"/>
                    <a:pt x="48068" y="366204"/>
                  </a:cubicBezTo>
                  <a:cubicBezTo>
                    <a:pt x="48068" y="541641"/>
                    <a:pt x="190768" y="684341"/>
                    <a:pt x="366205" y="684341"/>
                  </a:cubicBezTo>
                  <a:cubicBezTo>
                    <a:pt x="541641" y="684341"/>
                    <a:pt x="684341" y="541641"/>
                    <a:pt x="684341" y="366204"/>
                  </a:cubicBezTo>
                  <a:cubicBezTo>
                    <a:pt x="684341" y="190768"/>
                    <a:pt x="541641" y="48068"/>
                    <a:pt x="366205" y="48068"/>
                  </a:cubicBezTo>
                  <a:cubicBezTo>
                    <a:pt x="352907" y="48068"/>
                    <a:pt x="342170" y="37291"/>
                    <a:pt x="342170" y="24034"/>
                  </a:cubicBezTo>
                  <a:cubicBezTo>
                    <a:pt x="342170" y="10777"/>
                    <a:pt x="352947" y="0"/>
                    <a:pt x="366245" y="0"/>
                  </a:cubicBezTo>
                  <a:cubicBezTo>
                    <a:pt x="568197" y="0"/>
                    <a:pt x="732490" y="164294"/>
                    <a:pt x="732490" y="366204"/>
                  </a:cubicBezTo>
                  <a:cubicBezTo>
                    <a:pt x="732450" y="568156"/>
                    <a:pt x="568156" y="732449"/>
                    <a:pt x="366245" y="732449"/>
                  </a:cubicBezTo>
                  <a:close/>
                </a:path>
              </a:pathLst>
            </a:custGeom>
            <a:solidFill>
              <a:srgbClr val="755490"/>
            </a:solidFill>
            <a:ln w="4067"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76ED9DB8-5FE5-4CD7-A6E5-6BB1D626F189}"/>
                </a:ext>
              </a:extLst>
            </p:cNvPr>
            <p:cNvSpPr/>
            <p:nvPr/>
          </p:nvSpPr>
          <p:spPr>
            <a:xfrm>
              <a:off x="9770971" y="5437784"/>
              <a:ext cx="636435" cy="636435"/>
            </a:xfrm>
            <a:custGeom>
              <a:avLst/>
              <a:gdLst>
                <a:gd name="connsiteX0" fmla="*/ 318218 w 636435"/>
                <a:gd name="connsiteY0" fmla="*/ 636435 h 636435"/>
                <a:gd name="connsiteX1" fmla="*/ 0 w 636435"/>
                <a:gd name="connsiteY1" fmla="*/ 318218 h 636435"/>
                <a:gd name="connsiteX2" fmla="*/ 83164 w 636435"/>
                <a:gd name="connsiteY2" fmla="*/ 103741 h 636435"/>
                <a:gd name="connsiteX3" fmla="*/ 117120 w 636435"/>
                <a:gd name="connsiteY3" fmla="*/ 102196 h 636435"/>
                <a:gd name="connsiteX4" fmla="*/ 118666 w 636435"/>
                <a:gd name="connsiteY4" fmla="*/ 136152 h 636435"/>
                <a:gd name="connsiteX5" fmla="*/ 48109 w 636435"/>
                <a:gd name="connsiteY5" fmla="*/ 318218 h 636435"/>
                <a:gd name="connsiteX6" fmla="*/ 318218 w 636435"/>
                <a:gd name="connsiteY6" fmla="*/ 588326 h 636435"/>
                <a:gd name="connsiteX7" fmla="*/ 588327 w 636435"/>
                <a:gd name="connsiteY7" fmla="*/ 318218 h 636435"/>
                <a:gd name="connsiteX8" fmla="*/ 318218 w 636435"/>
                <a:gd name="connsiteY8" fmla="*/ 48068 h 636435"/>
                <a:gd name="connsiteX9" fmla="*/ 294184 w 636435"/>
                <a:gd name="connsiteY9" fmla="*/ 24034 h 636435"/>
                <a:gd name="connsiteX10" fmla="*/ 318218 w 636435"/>
                <a:gd name="connsiteY10" fmla="*/ 0 h 636435"/>
                <a:gd name="connsiteX11" fmla="*/ 636435 w 636435"/>
                <a:gd name="connsiteY11" fmla="*/ 318218 h 636435"/>
                <a:gd name="connsiteX12" fmla="*/ 318218 w 636435"/>
                <a:gd name="connsiteY12" fmla="*/ 636435 h 6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435" h="636435">
                  <a:moveTo>
                    <a:pt x="318218" y="636435"/>
                  </a:moveTo>
                  <a:cubicBezTo>
                    <a:pt x="142740" y="636435"/>
                    <a:pt x="0" y="493695"/>
                    <a:pt x="0" y="318218"/>
                  </a:cubicBezTo>
                  <a:cubicBezTo>
                    <a:pt x="0" y="238633"/>
                    <a:pt x="29524" y="162464"/>
                    <a:pt x="83164" y="103741"/>
                  </a:cubicBezTo>
                  <a:cubicBezTo>
                    <a:pt x="92110" y="93940"/>
                    <a:pt x="107320" y="93249"/>
                    <a:pt x="117120" y="102196"/>
                  </a:cubicBezTo>
                  <a:cubicBezTo>
                    <a:pt x="126921" y="111142"/>
                    <a:pt x="127612" y="126352"/>
                    <a:pt x="118666" y="136152"/>
                  </a:cubicBezTo>
                  <a:cubicBezTo>
                    <a:pt x="73160" y="186010"/>
                    <a:pt x="48109" y="250670"/>
                    <a:pt x="48109" y="318218"/>
                  </a:cubicBezTo>
                  <a:cubicBezTo>
                    <a:pt x="48109" y="467180"/>
                    <a:pt x="169296" y="588326"/>
                    <a:pt x="318218" y="588326"/>
                  </a:cubicBezTo>
                  <a:cubicBezTo>
                    <a:pt x="467140" y="588326"/>
                    <a:pt x="588327" y="467139"/>
                    <a:pt x="588327" y="318218"/>
                  </a:cubicBezTo>
                  <a:cubicBezTo>
                    <a:pt x="588327" y="169296"/>
                    <a:pt x="467140" y="48068"/>
                    <a:pt x="318218" y="48068"/>
                  </a:cubicBezTo>
                  <a:cubicBezTo>
                    <a:pt x="304920" y="48068"/>
                    <a:pt x="294184" y="37291"/>
                    <a:pt x="294184" y="24034"/>
                  </a:cubicBezTo>
                  <a:cubicBezTo>
                    <a:pt x="294184" y="10777"/>
                    <a:pt x="304960" y="0"/>
                    <a:pt x="318218" y="0"/>
                  </a:cubicBezTo>
                  <a:cubicBezTo>
                    <a:pt x="493695" y="0"/>
                    <a:pt x="636435" y="142740"/>
                    <a:pt x="636435" y="318218"/>
                  </a:cubicBezTo>
                  <a:cubicBezTo>
                    <a:pt x="636435" y="493695"/>
                    <a:pt x="493695" y="636435"/>
                    <a:pt x="318218" y="636435"/>
                  </a:cubicBezTo>
                  <a:close/>
                </a:path>
              </a:pathLst>
            </a:custGeom>
            <a:solidFill>
              <a:srgbClr val="BA3837"/>
            </a:solidFill>
            <a:ln w="4067"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C2E3A86B-C4DC-4C17-9F79-518CD1AE8A38}"/>
                </a:ext>
              </a:extLst>
            </p:cNvPr>
            <p:cNvSpPr/>
            <p:nvPr/>
          </p:nvSpPr>
          <p:spPr>
            <a:xfrm>
              <a:off x="9818714" y="5485527"/>
              <a:ext cx="540990" cy="540990"/>
            </a:xfrm>
            <a:custGeom>
              <a:avLst/>
              <a:gdLst>
                <a:gd name="connsiteX0" fmla="*/ 270516 w 540990"/>
                <a:gd name="connsiteY0" fmla="*/ 540990 h 540990"/>
                <a:gd name="connsiteX1" fmla="*/ 0 w 540990"/>
                <a:gd name="connsiteY1" fmla="*/ 270475 h 540990"/>
                <a:gd name="connsiteX2" fmla="*/ 124481 w 540990"/>
                <a:gd name="connsiteY2" fmla="*/ 42741 h 540990"/>
                <a:gd name="connsiteX3" fmla="*/ 157706 w 540990"/>
                <a:gd name="connsiteY3" fmla="*/ 49979 h 540990"/>
                <a:gd name="connsiteX4" fmla="*/ 150467 w 540990"/>
                <a:gd name="connsiteY4" fmla="*/ 83204 h 540990"/>
                <a:gd name="connsiteX5" fmla="*/ 48068 w 540990"/>
                <a:gd name="connsiteY5" fmla="*/ 270475 h 540990"/>
                <a:gd name="connsiteX6" fmla="*/ 270475 w 540990"/>
                <a:gd name="connsiteY6" fmla="*/ 492881 h 540990"/>
                <a:gd name="connsiteX7" fmla="*/ 492882 w 540990"/>
                <a:gd name="connsiteY7" fmla="*/ 270475 h 540990"/>
                <a:gd name="connsiteX8" fmla="*/ 270475 w 540990"/>
                <a:gd name="connsiteY8" fmla="*/ 48068 h 540990"/>
                <a:gd name="connsiteX9" fmla="*/ 246441 w 540990"/>
                <a:gd name="connsiteY9" fmla="*/ 24034 h 540990"/>
                <a:gd name="connsiteX10" fmla="*/ 270475 w 540990"/>
                <a:gd name="connsiteY10" fmla="*/ 0 h 540990"/>
                <a:gd name="connsiteX11" fmla="*/ 540991 w 540990"/>
                <a:gd name="connsiteY11" fmla="*/ 270515 h 540990"/>
                <a:gd name="connsiteX12" fmla="*/ 270516 w 540990"/>
                <a:gd name="connsiteY12" fmla="*/ 540990 h 5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990" h="540990">
                  <a:moveTo>
                    <a:pt x="270516" y="540990"/>
                  </a:moveTo>
                  <a:cubicBezTo>
                    <a:pt x="121350" y="540990"/>
                    <a:pt x="0" y="419641"/>
                    <a:pt x="0" y="270475"/>
                  </a:cubicBezTo>
                  <a:cubicBezTo>
                    <a:pt x="0" y="177917"/>
                    <a:pt x="46523" y="92802"/>
                    <a:pt x="124481" y="42741"/>
                  </a:cubicBezTo>
                  <a:cubicBezTo>
                    <a:pt x="135664" y="35583"/>
                    <a:pt x="150549" y="38796"/>
                    <a:pt x="157706" y="49979"/>
                  </a:cubicBezTo>
                  <a:cubicBezTo>
                    <a:pt x="164863" y="61163"/>
                    <a:pt x="161651" y="76006"/>
                    <a:pt x="150467" y="83204"/>
                  </a:cubicBezTo>
                  <a:cubicBezTo>
                    <a:pt x="86336" y="124400"/>
                    <a:pt x="48068" y="194387"/>
                    <a:pt x="48068" y="270475"/>
                  </a:cubicBezTo>
                  <a:cubicBezTo>
                    <a:pt x="48068" y="393126"/>
                    <a:pt x="147865" y="492881"/>
                    <a:pt x="270475" y="492881"/>
                  </a:cubicBezTo>
                  <a:cubicBezTo>
                    <a:pt x="393126" y="492881"/>
                    <a:pt x="492882" y="393126"/>
                    <a:pt x="492882" y="270475"/>
                  </a:cubicBezTo>
                  <a:cubicBezTo>
                    <a:pt x="492882" y="147824"/>
                    <a:pt x="393085" y="48068"/>
                    <a:pt x="270475" y="48068"/>
                  </a:cubicBezTo>
                  <a:cubicBezTo>
                    <a:pt x="257177" y="48068"/>
                    <a:pt x="246441" y="37291"/>
                    <a:pt x="246441" y="24034"/>
                  </a:cubicBezTo>
                  <a:cubicBezTo>
                    <a:pt x="246441" y="10777"/>
                    <a:pt x="257218" y="0"/>
                    <a:pt x="270475" y="0"/>
                  </a:cubicBezTo>
                  <a:cubicBezTo>
                    <a:pt x="419641" y="0"/>
                    <a:pt x="540991" y="121350"/>
                    <a:pt x="540991" y="270515"/>
                  </a:cubicBezTo>
                  <a:cubicBezTo>
                    <a:pt x="540991" y="419681"/>
                    <a:pt x="419641" y="540990"/>
                    <a:pt x="270516" y="540990"/>
                  </a:cubicBezTo>
                  <a:close/>
                </a:path>
              </a:pathLst>
            </a:custGeom>
            <a:solidFill>
              <a:srgbClr val="8A1F29"/>
            </a:solidFill>
            <a:ln w="4067"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50FB7029-A1C8-481B-A727-ACF8712C10C7}"/>
                </a:ext>
              </a:extLst>
            </p:cNvPr>
            <p:cNvSpPr/>
            <p:nvPr/>
          </p:nvSpPr>
          <p:spPr>
            <a:xfrm>
              <a:off x="9866904" y="5533717"/>
              <a:ext cx="444650" cy="444650"/>
            </a:xfrm>
            <a:custGeom>
              <a:avLst/>
              <a:gdLst>
                <a:gd name="connsiteX0" fmla="*/ 222325 w 444650"/>
                <a:gd name="connsiteY0" fmla="*/ 444651 h 444650"/>
                <a:gd name="connsiteX1" fmla="*/ 0 w 444650"/>
                <a:gd name="connsiteY1" fmla="*/ 222325 h 444650"/>
                <a:gd name="connsiteX2" fmla="*/ 24034 w 444650"/>
                <a:gd name="connsiteY2" fmla="*/ 198291 h 444650"/>
                <a:gd name="connsiteX3" fmla="*/ 48068 w 444650"/>
                <a:gd name="connsiteY3" fmla="*/ 222325 h 444650"/>
                <a:gd name="connsiteX4" fmla="*/ 222325 w 444650"/>
                <a:gd name="connsiteY4" fmla="*/ 396582 h 444650"/>
                <a:gd name="connsiteX5" fmla="*/ 396583 w 444650"/>
                <a:gd name="connsiteY5" fmla="*/ 222325 h 444650"/>
                <a:gd name="connsiteX6" fmla="*/ 222325 w 444650"/>
                <a:gd name="connsiteY6" fmla="*/ 48068 h 444650"/>
                <a:gd name="connsiteX7" fmla="*/ 198291 w 444650"/>
                <a:gd name="connsiteY7" fmla="*/ 24034 h 444650"/>
                <a:gd name="connsiteX8" fmla="*/ 222325 w 444650"/>
                <a:gd name="connsiteY8" fmla="*/ 0 h 444650"/>
                <a:gd name="connsiteX9" fmla="*/ 444651 w 444650"/>
                <a:gd name="connsiteY9" fmla="*/ 222325 h 444650"/>
                <a:gd name="connsiteX10" fmla="*/ 222325 w 444650"/>
                <a:gd name="connsiteY10" fmla="*/ 444651 h 4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650" h="444650">
                  <a:moveTo>
                    <a:pt x="222325" y="444651"/>
                  </a:moveTo>
                  <a:cubicBezTo>
                    <a:pt x="99715" y="444651"/>
                    <a:pt x="0" y="344895"/>
                    <a:pt x="0" y="222325"/>
                  </a:cubicBezTo>
                  <a:cubicBezTo>
                    <a:pt x="0" y="209027"/>
                    <a:pt x="10777" y="198291"/>
                    <a:pt x="24034" y="198291"/>
                  </a:cubicBezTo>
                  <a:cubicBezTo>
                    <a:pt x="37291" y="198291"/>
                    <a:pt x="48068" y="209068"/>
                    <a:pt x="48068" y="222325"/>
                  </a:cubicBezTo>
                  <a:cubicBezTo>
                    <a:pt x="48068" y="318421"/>
                    <a:pt x="126230" y="396582"/>
                    <a:pt x="222325" y="396582"/>
                  </a:cubicBezTo>
                  <a:cubicBezTo>
                    <a:pt x="318421" y="396582"/>
                    <a:pt x="396583" y="318421"/>
                    <a:pt x="396583" y="222325"/>
                  </a:cubicBezTo>
                  <a:cubicBezTo>
                    <a:pt x="396583" y="126230"/>
                    <a:pt x="318421" y="48068"/>
                    <a:pt x="222325" y="48068"/>
                  </a:cubicBezTo>
                  <a:cubicBezTo>
                    <a:pt x="209027" y="48068"/>
                    <a:pt x="198291" y="37291"/>
                    <a:pt x="198291" y="24034"/>
                  </a:cubicBezTo>
                  <a:cubicBezTo>
                    <a:pt x="198291" y="10736"/>
                    <a:pt x="209068" y="0"/>
                    <a:pt x="222325" y="0"/>
                  </a:cubicBezTo>
                  <a:cubicBezTo>
                    <a:pt x="344936" y="0"/>
                    <a:pt x="444651" y="99756"/>
                    <a:pt x="444651" y="222325"/>
                  </a:cubicBezTo>
                  <a:cubicBezTo>
                    <a:pt x="444651" y="344895"/>
                    <a:pt x="344895" y="444651"/>
                    <a:pt x="222325" y="444651"/>
                  </a:cubicBezTo>
                  <a:close/>
                </a:path>
              </a:pathLst>
            </a:custGeom>
            <a:solidFill>
              <a:srgbClr val="DC911B"/>
            </a:solidFill>
            <a:ln w="4067"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3E00162A-8E9C-4BD0-87BA-6828A6DE39C9}"/>
                </a:ext>
              </a:extLst>
            </p:cNvPr>
            <p:cNvSpPr/>
            <p:nvPr/>
          </p:nvSpPr>
          <p:spPr>
            <a:xfrm>
              <a:off x="10551449" y="5577353"/>
              <a:ext cx="1674984" cy="355753"/>
            </a:xfrm>
            <a:custGeom>
              <a:avLst/>
              <a:gdLst>
                <a:gd name="connsiteX0" fmla="*/ 78934 w 1674984"/>
                <a:gd name="connsiteY0" fmla="*/ 177633 h 355753"/>
                <a:gd name="connsiteX1" fmla="*/ 177592 w 1674984"/>
                <a:gd name="connsiteY1" fmla="*/ 74136 h 355753"/>
                <a:gd name="connsiteX2" fmla="*/ 275762 w 1674984"/>
                <a:gd name="connsiteY2" fmla="*/ 177633 h 355753"/>
                <a:gd name="connsiteX3" fmla="*/ 177592 w 1674984"/>
                <a:gd name="connsiteY3" fmla="*/ 280641 h 355753"/>
                <a:gd name="connsiteX4" fmla="*/ 78934 w 1674984"/>
                <a:gd name="connsiteY4" fmla="*/ 177633 h 355753"/>
                <a:gd name="connsiteX5" fmla="*/ 0 w 1674984"/>
                <a:gd name="connsiteY5" fmla="*/ 178120 h 355753"/>
                <a:gd name="connsiteX6" fmla="*/ 177592 w 1674984"/>
                <a:gd name="connsiteY6" fmla="*/ 355753 h 355753"/>
                <a:gd name="connsiteX7" fmla="*/ 354696 w 1674984"/>
                <a:gd name="connsiteY7" fmla="*/ 178120 h 355753"/>
                <a:gd name="connsiteX8" fmla="*/ 177592 w 1674984"/>
                <a:gd name="connsiteY8" fmla="*/ 41 h 355753"/>
                <a:gd name="connsiteX9" fmla="*/ 0 w 1674984"/>
                <a:gd name="connsiteY9" fmla="*/ 178120 h 355753"/>
                <a:gd name="connsiteX10" fmla="*/ 500080 w 1674984"/>
                <a:gd name="connsiteY10" fmla="*/ 160308 h 355753"/>
                <a:gd name="connsiteX11" fmla="*/ 500080 w 1674984"/>
                <a:gd name="connsiteY11" fmla="*/ 73200 h 355753"/>
                <a:gd name="connsiteX12" fmla="*/ 544366 w 1674984"/>
                <a:gd name="connsiteY12" fmla="*/ 73200 h 355753"/>
                <a:gd name="connsiteX13" fmla="*/ 593003 w 1674984"/>
                <a:gd name="connsiteY13" fmla="*/ 116998 h 355753"/>
                <a:gd name="connsiteX14" fmla="*/ 544366 w 1674984"/>
                <a:gd name="connsiteY14" fmla="*/ 160308 h 355753"/>
                <a:gd name="connsiteX15" fmla="*/ 500080 w 1674984"/>
                <a:gd name="connsiteY15" fmla="*/ 160308 h 355753"/>
                <a:gd name="connsiteX16" fmla="*/ 552052 w 1674984"/>
                <a:gd name="connsiteY16" fmla="*/ 225782 h 355753"/>
                <a:gd name="connsiteX17" fmla="*/ 669010 w 1674984"/>
                <a:gd name="connsiteY17" fmla="*/ 116510 h 355753"/>
                <a:gd name="connsiteX18" fmla="*/ 552052 w 1674984"/>
                <a:gd name="connsiteY18" fmla="*/ 7239 h 355753"/>
                <a:gd name="connsiteX19" fmla="*/ 423545 w 1674984"/>
                <a:gd name="connsiteY19" fmla="*/ 7239 h 355753"/>
                <a:gd name="connsiteX20" fmla="*/ 423545 w 1674984"/>
                <a:gd name="connsiteY20" fmla="*/ 348514 h 355753"/>
                <a:gd name="connsiteX21" fmla="*/ 499592 w 1674984"/>
                <a:gd name="connsiteY21" fmla="*/ 348514 h 355753"/>
                <a:gd name="connsiteX22" fmla="*/ 499592 w 1674984"/>
                <a:gd name="connsiteY22" fmla="*/ 225782 h 355753"/>
                <a:gd name="connsiteX23" fmla="*/ 552052 w 1674984"/>
                <a:gd name="connsiteY23" fmla="*/ 225782 h 355753"/>
                <a:gd name="connsiteX24" fmla="*/ 807643 w 1674984"/>
                <a:gd name="connsiteY24" fmla="*/ 7239 h 355753"/>
                <a:gd name="connsiteX25" fmla="*/ 730620 w 1674984"/>
                <a:gd name="connsiteY25" fmla="*/ 7239 h 355753"/>
                <a:gd name="connsiteX26" fmla="*/ 730620 w 1674984"/>
                <a:gd name="connsiteY26" fmla="*/ 348474 h 355753"/>
                <a:gd name="connsiteX27" fmla="*/ 807643 w 1674984"/>
                <a:gd name="connsiteY27" fmla="*/ 348474 h 355753"/>
                <a:gd name="connsiteX28" fmla="*/ 807643 w 1674984"/>
                <a:gd name="connsiteY28" fmla="*/ 7239 h 355753"/>
                <a:gd name="connsiteX29" fmla="*/ 972750 w 1674984"/>
                <a:gd name="connsiteY29" fmla="*/ 7239 h 355753"/>
                <a:gd name="connsiteX30" fmla="*/ 895727 w 1674984"/>
                <a:gd name="connsiteY30" fmla="*/ 7239 h 355753"/>
                <a:gd name="connsiteX31" fmla="*/ 895727 w 1674984"/>
                <a:gd name="connsiteY31" fmla="*/ 348474 h 355753"/>
                <a:gd name="connsiteX32" fmla="*/ 972750 w 1674984"/>
                <a:gd name="connsiteY32" fmla="*/ 348474 h 355753"/>
                <a:gd name="connsiteX33" fmla="*/ 972750 w 1674984"/>
                <a:gd name="connsiteY33" fmla="*/ 7239 h 355753"/>
                <a:gd name="connsiteX34" fmla="*/ 1277385 w 1674984"/>
                <a:gd name="connsiteY34" fmla="*/ 348514 h 355753"/>
                <a:gd name="connsiteX35" fmla="*/ 1277385 w 1674984"/>
                <a:gd name="connsiteY35" fmla="*/ 276331 h 355753"/>
                <a:gd name="connsiteX36" fmla="*/ 1136840 w 1674984"/>
                <a:gd name="connsiteY36" fmla="*/ 276331 h 355753"/>
                <a:gd name="connsiteX37" fmla="*/ 1136840 w 1674984"/>
                <a:gd name="connsiteY37" fmla="*/ 210857 h 355753"/>
                <a:gd name="connsiteX38" fmla="*/ 1263924 w 1674984"/>
                <a:gd name="connsiteY38" fmla="*/ 210857 h 355753"/>
                <a:gd name="connsiteX39" fmla="*/ 1263924 w 1674984"/>
                <a:gd name="connsiteY39" fmla="*/ 143920 h 355753"/>
                <a:gd name="connsiteX40" fmla="*/ 1136840 w 1674984"/>
                <a:gd name="connsiteY40" fmla="*/ 143920 h 355753"/>
                <a:gd name="connsiteX41" fmla="*/ 1136840 w 1674984"/>
                <a:gd name="connsiteY41" fmla="*/ 78975 h 355753"/>
                <a:gd name="connsiteX42" fmla="*/ 1276897 w 1674984"/>
                <a:gd name="connsiteY42" fmla="*/ 78975 h 355753"/>
                <a:gd name="connsiteX43" fmla="*/ 1276897 w 1674984"/>
                <a:gd name="connsiteY43" fmla="*/ 7239 h 355753"/>
                <a:gd name="connsiteX44" fmla="*/ 1060794 w 1674984"/>
                <a:gd name="connsiteY44" fmla="*/ 7239 h 355753"/>
                <a:gd name="connsiteX45" fmla="*/ 1060794 w 1674984"/>
                <a:gd name="connsiteY45" fmla="*/ 348514 h 355753"/>
                <a:gd name="connsiteX46" fmla="*/ 1277385 w 1674984"/>
                <a:gd name="connsiteY46" fmla="*/ 348514 h 355753"/>
                <a:gd name="connsiteX47" fmla="*/ 1512765 w 1674984"/>
                <a:gd name="connsiteY47" fmla="*/ 355712 h 355753"/>
                <a:gd name="connsiteX48" fmla="*/ 1674984 w 1674984"/>
                <a:gd name="connsiteY48" fmla="*/ 236355 h 355753"/>
                <a:gd name="connsiteX49" fmla="*/ 1602313 w 1674984"/>
                <a:gd name="connsiteY49" fmla="*/ 215656 h 355753"/>
                <a:gd name="connsiteX50" fmla="*/ 1512805 w 1674984"/>
                <a:gd name="connsiteY50" fmla="*/ 279665 h 355753"/>
                <a:gd name="connsiteX51" fmla="*/ 1414595 w 1674984"/>
                <a:gd name="connsiteY51" fmla="*/ 178568 h 355753"/>
                <a:gd name="connsiteX52" fmla="*/ 1511829 w 1674984"/>
                <a:gd name="connsiteY52" fmla="*/ 74136 h 355753"/>
                <a:gd name="connsiteX53" fmla="*/ 1598937 w 1674984"/>
                <a:gd name="connsiteY53" fmla="*/ 137657 h 355753"/>
                <a:gd name="connsiteX54" fmla="*/ 1670633 w 1674984"/>
                <a:gd name="connsiteY54" fmla="*/ 115046 h 355753"/>
                <a:gd name="connsiteX55" fmla="*/ 1511788 w 1674984"/>
                <a:gd name="connsiteY55" fmla="*/ 0 h 355753"/>
                <a:gd name="connsiteX56" fmla="*/ 1335620 w 1674984"/>
                <a:gd name="connsiteY56" fmla="*/ 178568 h 355753"/>
                <a:gd name="connsiteX57" fmla="*/ 1512765 w 1674984"/>
                <a:gd name="connsiteY57" fmla="*/ 355712 h 3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4984" h="355753">
                  <a:moveTo>
                    <a:pt x="78934" y="177633"/>
                  </a:moveTo>
                  <a:cubicBezTo>
                    <a:pt x="78934" y="106425"/>
                    <a:pt x="129971" y="74136"/>
                    <a:pt x="177592" y="74136"/>
                  </a:cubicBezTo>
                  <a:cubicBezTo>
                    <a:pt x="224765" y="74136"/>
                    <a:pt x="275762" y="106384"/>
                    <a:pt x="275762" y="177633"/>
                  </a:cubicBezTo>
                  <a:cubicBezTo>
                    <a:pt x="275762" y="248881"/>
                    <a:pt x="224725" y="280641"/>
                    <a:pt x="177592" y="280641"/>
                  </a:cubicBezTo>
                  <a:cubicBezTo>
                    <a:pt x="129971" y="280641"/>
                    <a:pt x="78934" y="248881"/>
                    <a:pt x="78934" y="177633"/>
                  </a:cubicBezTo>
                  <a:moveTo>
                    <a:pt x="0" y="178120"/>
                  </a:moveTo>
                  <a:cubicBezTo>
                    <a:pt x="0" y="285928"/>
                    <a:pt x="81334" y="355753"/>
                    <a:pt x="177592" y="355753"/>
                  </a:cubicBezTo>
                  <a:cubicBezTo>
                    <a:pt x="273362" y="355753"/>
                    <a:pt x="354696" y="285969"/>
                    <a:pt x="354696" y="178120"/>
                  </a:cubicBezTo>
                  <a:cubicBezTo>
                    <a:pt x="354696" y="69825"/>
                    <a:pt x="273362" y="41"/>
                    <a:pt x="177592" y="41"/>
                  </a:cubicBezTo>
                  <a:cubicBezTo>
                    <a:pt x="81334" y="41"/>
                    <a:pt x="0" y="69825"/>
                    <a:pt x="0" y="178120"/>
                  </a:cubicBezTo>
                  <a:moveTo>
                    <a:pt x="500080" y="160308"/>
                  </a:moveTo>
                  <a:lnTo>
                    <a:pt x="500080" y="73200"/>
                  </a:lnTo>
                  <a:lnTo>
                    <a:pt x="544366" y="73200"/>
                  </a:lnTo>
                  <a:cubicBezTo>
                    <a:pt x="573239" y="73200"/>
                    <a:pt x="593003" y="89548"/>
                    <a:pt x="593003" y="116998"/>
                  </a:cubicBezTo>
                  <a:cubicBezTo>
                    <a:pt x="593003" y="143472"/>
                    <a:pt x="573280" y="160308"/>
                    <a:pt x="544366" y="160308"/>
                  </a:cubicBezTo>
                  <a:lnTo>
                    <a:pt x="500080" y="160308"/>
                  </a:lnTo>
                  <a:close/>
                  <a:moveTo>
                    <a:pt x="552052" y="225782"/>
                  </a:moveTo>
                  <a:cubicBezTo>
                    <a:pt x="621348" y="225782"/>
                    <a:pt x="669010" y="181008"/>
                    <a:pt x="669010" y="116510"/>
                  </a:cubicBezTo>
                  <a:cubicBezTo>
                    <a:pt x="669010" y="52989"/>
                    <a:pt x="621348" y="7239"/>
                    <a:pt x="552052" y="7239"/>
                  </a:cubicBezTo>
                  <a:lnTo>
                    <a:pt x="423545" y="7239"/>
                  </a:lnTo>
                  <a:lnTo>
                    <a:pt x="423545" y="348514"/>
                  </a:lnTo>
                  <a:lnTo>
                    <a:pt x="499592" y="348514"/>
                  </a:lnTo>
                  <a:lnTo>
                    <a:pt x="499592" y="225782"/>
                  </a:lnTo>
                  <a:lnTo>
                    <a:pt x="552052" y="225782"/>
                  </a:lnTo>
                  <a:close/>
                  <a:moveTo>
                    <a:pt x="807643" y="7239"/>
                  </a:moveTo>
                  <a:lnTo>
                    <a:pt x="730620" y="7239"/>
                  </a:lnTo>
                  <a:lnTo>
                    <a:pt x="730620" y="348474"/>
                  </a:lnTo>
                  <a:lnTo>
                    <a:pt x="807643" y="348474"/>
                  </a:lnTo>
                  <a:lnTo>
                    <a:pt x="807643" y="7239"/>
                  </a:lnTo>
                  <a:close/>
                  <a:moveTo>
                    <a:pt x="972750" y="7239"/>
                  </a:moveTo>
                  <a:lnTo>
                    <a:pt x="895727" y="7239"/>
                  </a:lnTo>
                  <a:lnTo>
                    <a:pt x="895727" y="348474"/>
                  </a:lnTo>
                  <a:lnTo>
                    <a:pt x="972750" y="348474"/>
                  </a:lnTo>
                  <a:lnTo>
                    <a:pt x="972750" y="7239"/>
                  </a:lnTo>
                  <a:close/>
                  <a:moveTo>
                    <a:pt x="1277385" y="348514"/>
                  </a:moveTo>
                  <a:lnTo>
                    <a:pt x="1277385" y="276331"/>
                  </a:lnTo>
                  <a:lnTo>
                    <a:pt x="1136840" y="276331"/>
                  </a:lnTo>
                  <a:lnTo>
                    <a:pt x="1136840" y="210857"/>
                  </a:lnTo>
                  <a:lnTo>
                    <a:pt x="1263924" y="210857"/>
                  </a:lnTo>
                  <a:lnTo>
                    <a:pt x="1263924" y="143920"/>
                  </a:lnTo>
                  <a:lnTo>
                    <a:pt x="1136840" y="143920"/>
                  </a:lnTo>
                  <a:lnTo>
                    <a:pt x="1136840" y="78975"/>
                  </a:lnTo>
                  <a:lnTo>
                    <a:pt x="1276897" y="78975"/>
                  </a:lnTo>
                  <a:lnTo>
                    <a:pt x="1276897" y="7239"/>
                  </a:lnTo>
                  <a:lnTo>
                    <a:pt x="1060794" y="7239"/>
                  </a:lnTo>
                  <a:lnTo>
                    <a:pt x="1060794" y="348514"/>
                  </a:lnTo>
                  <a:lnTo>
                    <a:pt x="1277385" y="348514"/>
                  </a:lnTo>
                  <a:close/>
                  <a:moveTo>
                    <a:pt x="1512765" y="355712"/>
                  </a:moveTo>
                  <a:cubicBezTo>
                    <a:pt x="1618661" y="355712"/>
                    <a:pt x="1663882" y="283529"/>
                    <a:pt x="1674984" y="236355"/>
                  </a:cubicBezTo>
                  <a:lnTo>
                    <a:pt x="1602313" y="215656"/>
                  </a:lnTo>
                  <a:cubicBezTo>
                    <a:pt x="1595562" y="240219"/>
                    <a:pt x="1571975" y="279665"/>
                    <a:pt x="1512805" y="279665"/>
                  </a:cubicBezTo>
                  <a:cubicBezTo>
                    <a:pt x="1461768" y="279665"/>
                    <a:pt x="1414595" y="242577"/>
                    <a:pt x="1414595" y="178568"/>
                  </a:cubicBezTo>
                  <a:cubicBezTo>
                    <a:pt x="1414595" y="106832"/>
                    <a:pt x="1466079" y="74136"/>
                    <a:pt x="1511829" y="74136"/>
                  </a:cubicBezTo>
                  <a:cubicBezTo>
                    <a:pt x="1571975" y="74136"/>
                    <a:pt x="1593651" y="114070"/>
                    <a:pt x="1598937" y="137657"/>
                  </a:cubicBezTo>
                  <a:lnTo>
                    <a:pt x="1670633" y="115046"/>
                  </a:lnTo>
                  <a:cubicBezTo>
                    <a:pt x="1659572" y="65962"/>
                    <a:pt x="1614309" y="0"/>
                    <a:pt x="1511788" y="0"/>
                  </a:cubicBezTo>
                  <a:cubicBezTo>
                    <a:pt x="1416506" y="0"/>
                    <a:pt x="1335620" y="72184"/>
                    <a:pt x="1335620" y="178568"/>
                  </a:cubicBezTo>
                  <a:cubicBezTo>
                    <a:pt x="1335620" y="284993"/>
                    <a:pt x="1414554" y="355712"/>
                    <a:pt x="1512765" y="355712"/>
                  </a:cubicBezTo>
                </a:path>
              </a:pathLst>
            </a:custGeom>
            <a:solidFill>
              <a:srgbClr val="2C2A4A"/>
            </a:solidFill>
            <a:ln w="4067" cap="flat">
              <a:noFill/>
              <a:prstDash val="solid"/>
              <a:miter/>
            </a:ln>
          </p:spPr>
          <p:txBody>
            <a:bodyPr rtlCol="0" anchor="ctr"/>
            <a:lstStyle/>
            <a:p>
              <a:endParaRPr lang="fr-FR"/>
            </a:p>
          </p:txBody>
        </p:sp>
      </p:grpSp>
      <p:sp>
        <p:nvSpPr>
          <p:cNvPr id="2" name="Espace réservé du titre 1">
            <a:extLst>
              <a:ext uri="{FF2B5EF4-FFF2-40B4-BE49-F238E27FC236}">
                <a16:creationId xmlns:a16="http://schemas.microsoft.com/office/drawing/2014/main" id="{6DE30D4D-206F-4066-A920-C4188AD7CE2D}"/>
              </a:ext>
            </a:extLst>
          </p:cNvPr>
          <p:cNvSpPr>
            <a:spLocks noGrp="1"/>
          </p:cNvSpPr>
          <p:nvPr>
            <p:ph type="title"/>
          </p:nvPr>
        </p:nvSpPr>
        <p:spPr>
          <a:xfrm>
            <a:off x="3795622" y="205718"/>
            <a:ext cx="7920128" cy="360000"/>
          </a:xfrm>
          <a:prstGeom prst="rect">
            <a:avLst/>
          </a:prstGeom>
        </p:spPr>
        <p:txBody>
          <a:bodyPr vert="horz" lIns="91440" tIns="45720" rIns="91440" bIns="45720" rtlCol="0" anchor="ctr">
            <a:noAutofit/>
          </a:bodyPr>
          <a:lstStyle/>
          <a:p>
            <a:r>
              <a:rPr lang="fr-FR"/>
              <a:t>TITRE DE LA DIAPOSITIVE</a:t>
            </a:r>
          </a:p>
        </p:txBody>
      </p:sp>
      <p:sp>
        <p:nvSpPr>
          <p:cNvPr id="3" name="Espace réservé du texte 2">
            <a:extLst>
              <a:ext uri="{FF2B5EF4-FFF2-40B4-BE49-F238E27FC236}">
                <a16:creationId xmlns:a16="http://schemas.microsoft.com/office/drawing/2014/main" id="{7EEB3C19-B0E8-4F45-9679-2928CE0B841F}"/>
              </a:ext>
            </a:extLst>
          </p:cNvPr>
          <p:cNvSpPr>
            <a:spLocks noGrp="1"/>
          </p:cNvSpPr>
          <p:nvPr>
            <p:ph type="body" idx="1"/>
          </p:nvPr>
        </p:nvSpPr>
        <p:spPr>
          <a:xfrm>
            <a:off x="1304924" y="847726"/>
            <a:ext cx="10410826" cy="5315534"/>
          </a:xfrm>
          <a:prstGeom prst="rect">
            <a:avLst/>
          </a:prstGeom>
        </p:spPr>
        <p:txBody>
          <a:bodyPr vert="horz" lIns="91440" tIns="45720" rIns="91440" bIns="45720" rtlCol="0">
            <a:noAutofit/>
          </a:bodyPr>
          <a:lstStyle/>
          <a:p>
            <a:pPr lvl="0"/>
            <a:r>
              <a:rPr lang="fr-FR"/>
              <a:t>Première hiérarchie de texte</a:t>
            </a:r>
          </a:p>
          <a:p>
            <a:pPr lvl="1"/>
            <a:r>
              <a:rPr lang="fr-FR"/>
              <a:t>Deuxième hiérarchie de texte</a:t>
            </a:r>
          </a:p>
          <a:p>
            <a:pPr lvl="2"/>
            <a:r>
              <a:rPr lang="fr-FR"/>
              <a:t>Troisième hiérarchie de texte</a:t>
            </a:r>
          </a:p>
          <a:p>
            <a:pPr lvl="3"/>
            <a:r>
              <a:rPr lang="fr-FR"/>
              <a:t>Quatrième hiérarchie de texte</a:t>
            </a:r>
          </a:p>
          <a:p>
            <a:pPr lvl="4"/>
            <a:r>
              <a:rPr lang="fr-FR"/>
              <a:t>Cinquième hiérarchie de texte</a:t>
            </a:r>
          </a:p>
        </p:txBody>
      </p:sp>
      <p:sp>
        <p:nvSpPr>
          <p:cNvPr id="5" name="Espace réservé du pied de page 4">
            <a:extLst>
              <a:ext uri="{FF2B5EF4-FFF2-40B4-BE49-F238E27FC236}">
                <a16:creationId xmlns:a16="http://schemas.microsoft.com/office/drawing/2014/main" id="{35AA4D3C-C6B5-4BC0-8BAA-44DDB00B8EA8}"/>
              </a:ext>
            </a:extLst>
          </p:cNvPr>
          <p:cNvSpPr>
            <a:spLocks noGrp="1"/>
          </p:cNvSpPr>
          <p:nvPr>
            <p:ph type="ftr" sz="quarter" idx="3"/>
          </p:nvPr>
        </p:nvSpPr>
        <p:spPr>
          <a:xfrm>
            <a:off x="856211" y="6258088"/>
            <a:ext cx="6909387" cy="365125"/>
          </a:xfrm>
          <a:prstGeom prst="rect">
            <a:avLst/>
          </a:prstGeom>
        </p:spPr>
        <p:txBody>
          <a:bodyPr vert="horz" lIns="91440" tIns="45720" rIns="91440" bIns="45720" rtlCol="0" anchor="t">
            <a:noAutofit/>
          </a:bodyPr>
          <a:lstStyle>
            <a:lvl1pPr algn="l">
              <a:lnSpc>
                <a:spcPct val="100000"/>
              </a:lnSpc>
              <a:spcBef>
                <a:spcPts val="0"/>
              </a:spcBef>
              <a:defRPr sz="750">
                <a:solidFill>
                  <a:schemeClr val="tx1"/>
                </a:solidFill>
              </a:defRPr>
            </a:lvl1pPr>
          </a:lstStyle>
          <a:p>
            <a:r>
              <a:rPr lang="fr-FR"/>
              <a:t>KYU pour l’OPIIEC – 2022</a:t>
            </a:r>
          </a:p>
          <a:p>
            <a:r>
              <a:rPr lang="fr-FR"/>
              <a:t>Formations et compétences sur les systèmes embarqués</a:t>
            </a:r>
          </a:p>
        </p:txBody>
      </p:sp>
      <p:sp>
        <p:nvSpPr>
          <p:cNvPr id="6" name="Espace réservé du numéro de diapositive 5">
            <a:extLst>
              <a:ext uri="{FF2B5EF4-FFF2-40B4-BE49-F238E27FC236}">
                <a16:creationId xmlns:a16="http://schemas.microsoft.com/office/drawing/2014/main" id="{ABD25954-71C5-4A49-9533-560FA38BDC88}"/>
              </a:ext>
            </a:extLst>
          </p:cNvPr>
          <p:cNvSpPr>
            <a:spLocks noGrp="1"/>
          </p:cNvSpPr>
          <p:nvPr>
            <p:ph type="sldNum" sz="quarter" idx="4"/>
          </p:nvPr>
        </p:nvSpPr>
        <p:spPr>
          <a:xfrm>
            <a:off x="0" y="205718"/>
            <a:ext cx="682924" cy="360000"/>
          </a:xfrm>
          <a:prstGeom prst="rect">
            <a:avLst/>
          </a:prstGeom>
        </p:spPr>
        <p:txBody>
          <a:bodyPr vert="horz" lIns="91440" tIns="45720" rIns="91440" bIns="45720" rtlCol="0" anchor="t">
            <a:noAutofit/>
          </a:bodyPr>
          <a:lstStyle>
            <a:lvl1pPr algn="r">
              <a:lnSpc>
                <a:spcPct val="100000"/>
              </a:lnSpc>
              <a:spcBef>
                <a:spcPts val="0"/>
              </a:spcBef>
              <a:defRPr sz="1600" b="1">
                <a:solidFill>
                  <a:schemeClr val="tx2"/>
                </a:solidFill>
              </a:defRPr>
            </a:lvl1pPr>
          </a:lstStyle>
          <a:p>
            <a:fld id="{A43914CE-9F6A-4F7F-8362-260763EB4F65}" type="slidenum">
              <a:rPr lang="fr-FR" smtClean="0"/>
              <a:pPr/>
              <a:t>‹N°›</a:t>
            </a:fld>
            <a:endParaRPr lang="fr-FR"/>
          </a:p>
        </p:txBody>
      </p:sp>
      <p:cxnSp>
        <p:nvCxnSpPr>
          <p:cNvPr id="25" name="Connecteur droit 24">
            <a:extLst>
              <a:ext uri="{FF2B5EF4-FFF2-40B4-BE49-F238E27FC236}">
                <a16:creationId xmlns:a16="http://schemas.microsoft.com/office/drawing/2014/main" id="{CA56CEFC-6E75-4350-B8CD-025D2661F303}"/>
              </a:ext>
            </a:extLst>
          </p:cNvPr>
          <p:cNvCxnSpPr/>
          <p:nvPr userDrawn="1"/>
        </p:nvCxnSpPr>
        <p:spPr>
          <a:xfrm>
            <a:off x="450246" y="6183916"/>
            <a:ext cx="11268000" cy="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554724"/>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49" r:id="rId3"/>
    <p:sldLayoutId id="2147483650" r:id="rId4"/>
    <p:sldLayoutId id="2147483664" r:id="rId5"/>
    <p:sldLayoutId id="2147483660" r:id="rId6"/>
    <p:sldLayoutId id="2147483665" r:id="rId7"/>
    <p:sldLayoutId id="2147483661" r:id="rId8"/>
    <p:sldLayoutId id="2147483666" r:id="rId9"/>
    <p:sldLayoutId id="2147483662" r:id="rId10"/>
    <p:sldLayoutId id="2147483667" r:id="rId11"/>
    <p:sldLayoutId id="2147483663" r:id="rId12"/>
    <p:sldLayoutId id="2147483669" r:id="rId13"/>
    <p:sldLayoutId id="2147483671" r:id="rId14"/>
    <p:sldLayoutId id="2147483672" r:id="rId15"/>
  </p:sldLayoutIdLst>
  <p:hf hdr="0" dt="0"/>
  <p:txStyles>
    <p:titleStyle>
      <a:lvl1pPr algn="l" defTabSz="914400" rtl="0" eaLnBrk="1" latinLnBrk="0" hangingPunct="1">
        <a:lnSpc>
          <a:spcPct val="100000"/>
        </a:lnSpc>
        <a:spcBef>
          <a:spcPts val="0"/>
        </a:spcBef>
        <a:buNone/>
        <a:defRPr sz="1600" kern="1200" cap="all"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0"/>
        </a:spcBef>
        <a:buFont typeface="Arial" panose="020B0604020202020204" pitchFamily="34" charset="0"/>
        <a:buChar char="•"/>
        <a:defRPr sz="2000" b="1" kern="1200">
          <a:solidFill>
            <a:schemeClr val="tx2"/>
          </a:solidFill>
          <a:latin typeface="+mn-lt"/>
          <a:ea typeface="+mn-ea"/>
          <a:cs typeface="+mn-cs"/>
        </a:defRPr>
      </a:lvl1pPr>
      <a:lvl2pPr marL="180975" indent="-180975"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180975" indent="-180975" algn="l" defTabSz="914400" rtl="0" eaLnBrk="1" latinLnBrk="0" hangingPunct="1">
        <a:lnSpc>
          <a:spcPct val="100000"/>
        </a:lnSpc>
        <a:spcBef>
          <a:spcPts val="300"/>
        </a:spcBef>
        <a:buFont typeface="Arial" panose="020B0604020202020204" pitchFamily="34" charset="0"/>
        <a:buChar char="•"/>
        <a:defRPr sz="1050" b="1" kern="1200">
          <a:solidFill>
            <a:schemeClr val="tx1"/>
          </a:solidFill>
          <a:latin typeface="+mn-lt"/>
          <a:ea typeface="+mn-ea"/>
          <a:cs typeface="+mn-cs"/>
        </a:defRPr>
      </a:lvl4pPr>
      <a:lvl5pPr marL="180975" indent="-180975" algn="l" defTabSz="914400" rtl="0" eaLnBrk="1" latinLnBrk="0" hangingPunct="1">
        <a:lnSpc>
          <a:spcPct val="10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24" userDrawn="1">
          <p15:clr>
            <a:srgbClr val="F26B43"/>
          </p15:clr>
        </p15:guide>
        <p15:guide id="2" pos="7378" userDrawn="1">
          <p15:clr>
            <a:srgbClr val="F26B43"/>
          </p15:clr>
        </p15:guide>
        <p15:guide id="3" orient="horz" pos="527" userDrawn="1">
          <p15:clr>
            <a:srgbClr val="F26B43"/>
          </p15:clr>
        </p15:guide>
        <p15:guide id="4" orient="horz" pos="3884" userDrawn="1">
          <p15:clr>
            <a:srgbClr val="F26B43"/>
          </p15:clr>
        </p15:guide>
        <p15:guide id="5" pos="302"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image" Target="../media/image10.png"/><Relationship Id="rId21" Type="http://schemas.openxmlformats.org/officeDocument/2006/relationships/tags" Target="../tags/tag22.xml"/><Relationship Id="rId34" Type="http://schemas.openxmlformats.org/officeDocument/2006/relationships/image" Target="../media/image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5.png"/><Relationship Id="rId38" Type="http://schemas.microsoft.com/office/2007/relationships/hdphoto" Target="../media/hdphoto1.wdp"/><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4.jpeg"/><Relationship Id="rId37" Type="http://schemas.openxmlformats.org/officeDocument/2006/relationships/image" Target="../media/image9.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8.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3.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image" Target="../media/image2.jpeg"/><Relationship Id="rId35" Type="http://schemas.openxmlformats.org/officeDocument/2006/relationships/image" Target="../media/image7.png"/><Relationship Id="rId8" Type="http://schemas.openxmlformats.org/officeDocument/2006/relationships/tags" Target="../tags/tag9.xml"/><Relationship Id="rId3" Type="http://schemas.openxmlformats.org/officeDocument/2006/relationships/tags" Target="../tags/tag4.xml"/></Relationships>
</file>

<file path=ppt/slides/_rels/slide10.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slideLayout" Target="../slideLayouts/slideLayout4.xml"/><Relationship Id="rId5" Type="http://schemas.openxmlformats.org/officeDocument/2006/relationships/tags" Target="../tags/tag180.xml"/><Relationship Id="rId19" Type="http://schemas.openxmlformats.org/officeDocument/2006/relationships/tags" Target="../tags/tag194.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8" Type="http://schemas.openxmlformats.org/officeDocument/2006/relationships/tags" Target="../tags/tag183.xml"/><Relationship Id="rId51" Type="http://schemas.openxmlformats.org/officeDocument/2006/relationships/tags" Target="../tags/tag226.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s>
</file>

<file path=ppt/slides/_rels/slide11.xml.rels><?xml version="1.0" encoding="UTF-8" standalone="yes"?>
<Relationships xmlns="http://schemas.openxmlformats.org/package/2006/relationships"><Relationship Id="rId13" Type="http://schemas.openxmlformats.org/officeDocument/2006/relationships/tags" Target="../tags/tag245.xml"/><Relationship Id="rId18" Type="http://schemas.openxmlformats.org/officeDocument/2006/relationships/tags" Target="../tags/tag250.xml"/><Relationship Id="rId26" Type="http://schemas.openxmlformats.org/officeDocument/2006/relationships/tags" Target="../tags/tag258.xml"/><Relationship Id="rId3" Type="http://schemas.openxmlformats.org/officeDocument/2006/relationships/tags" Target="../tags/tag235.xml"/><Relationship Id="rId21" Type="http://schemas.openxmlformats.org/officeDocument/2006/relationships/tags" Target="../tags/tag253.xml"/><Relationship Id="rId34" Type="http://schemas.openxmlformats.org/officeDocument/2006/relationships/tags" Target="../tags/tag266.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5" Type="http://schemas.openxmlformats.org/officeDocument/2006/relationships/tags" Target="../tags/tag257.xml"/><Relationship Id="rId33" Type="http://schemas.openxmlformats.org/officeDocument/2006/relationships/tags" Target="../tags/tag265.xml"/><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29" Type="http://schemas.openxmlformats.org/officeDocument/2006/relationships/tags" Target="../tags/tag261.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24" Type="http://schemas.openxmlformats.org/officeDocument/2006/relationships/tags" Target="../tags/tag256.xml"/><Relationship Id="rId32" Type="http://schemas.openxmlformats.org/officeDocument/2006/relationships/tags" Target="../tags/tag264.xml"/><Relationship Id="rId5" Type="http://schemas.openxmlformats.org/officeDocument/2006/relationships/tags" Target="../tags/tag237.xml"/><Relationship Id="rId15" Type="http://schemas.openxmlformats.org/officeDocument/2006/relationships/tags" Target="../tags/tag247.xml"/><Relationship Id="rId23" Type="http://schemas.openxmlformats.org/officeDocument/2006/relationships/tags" Target="../tags/tag255.xml"/><Relationship Id="rId28" Type="http://schemas.openxmlformats.org/officeDocument/2006/relationships/tags" Target="../tags/tag260.xml"/><Relationship Id="rId36" Type="http://schemas.openxmlformats.org/officeDocument/2006/relationships/slideLayout" Target="../slideLayouts/slideLayout4.xml"/><Relationship Id="rId10" Type="http://schemas.openxmlformats.org/officeDocument/2006/relationships/tags" Target="../tags/tag242.xml"/><Relationship Id="rId19" Type="http://schemas.openxmlformats.org/officeDocument/2006/relationships/tags" Target="../tags/tag251.xml"/><Relationship Id="rId31" Type="http://schemas.openxmlformats.org/officeDocument/2006/relationships/tags" Target="../tags/tag263.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tags" Target="../tags/tag254.xml"/><Relationship Id="rId27" Type="http://schemas.openxmlformats.org/officeDocument/2006/relationships/tags" Target="../tags/tag259.xml"/><Relationship Id="rId30" Type="http://schemas.openxmlformats.org/officeDocument/2006/relationships/tags" Target="../tags/tag262.xml"/><Relationship Id="rId35" Type="http://schemas.openxmlformats.org/officeDocument/2006/relationships/tags" Target="../tags/tag267.xml"/><Relationship Id="rId8" Type="http://schemas.openxmlformats.org/officeDocument/2006/relationships/tags" Target="../tags/tag240.xml"/></Relationships>
</file>

<file path=ppt/slides/_rels/slide12.xml.rels><?xml version="1.0" encoding="UTF-8" standalone="yes"?>
<Relationships xmlns="http://schemas.openxmlformats.org/package/2006/relationships"><Relationship Id="rId13" Type="http://schemas.openxmlformats.org/officeDocument/2006/relationships/tags" Target="../tags/tag280.xml"/><Relationship Id="rId18" Type="http://schemas.openxmlformats.org/officeDocument/2006/relationships/tags" Target="../tags/tag285.xml"/><Relationship Id="rId26" Type="http://schemas.openxmlformats.org/officeDocument/2006/relationships/tags" Target="../tags/tag293.xml"/><Relationship Id="rId39" Type="http://schemas.openxmlformats.org/officeDocument/2006/relationships/tags" Target="../tags/tag306.xml"/><Relationship Id="rId21" Type="http://schemas.openxmlformats.org/officeDocument/2006/relationships/tags" Target="../tags/tag288.xml"/><Relationship Id="rId34" Type="http://schemas.openxmlformats.org/officeDocument/2006/relationships/tags" Target="../tags/tag301.xml"/><Relationship Id="rId42" Type="http://schemas.openxmlformats.org/officeDocument/2006/relationships/tags" Target="../tags/tag309.xml"/><Relationship Id="rId47" Type="http://schemas.openxmlformats.org/officeDocument/2006/relationships/image" Target="../media/image40.svg"/><Relationship Id="rId7" Type="http://schemas.openxmlformats.org/officeDocument/2006/relationships/tags" Target="../tags/tag274.xml"/><Relationship Id="rId2" Type="http://schemas.openxmlformats.org/officeDocument/2006/relationships/tags" Target="../tags/tag269.xml"/><Relationship Id="rId16" Type="http://schemas.openxmlformats.org/officeDocument/2006/relationships/tags" Target="../tags/tag283.xml"/><Relationship Id="rId29" Type="http://schemas.openxmlformats.org/officeDocument/2006/relationships/tags" Target="../tags/tag296.xml"/><Relationship Id="rId11" Type="http://schemas.openxmlformats.org/officeDocument/2006/relationships/tags" Target="../tags/tag278.xml"/><Relationship Id="rId24" Type="http://schemas.openxmlformats.org/officeDocument/2006/relationships/tags" Target="../tags/tag291.xml"/><Relationship Id="rId32" Type="http://schemas.openxmlformats.org/officeDocument/2006/relationships/tags" Target="../tags/tag299.xml"/><Relationship Id="rId37" Type="http://schemas.openxmlformats.org/officeDocument/2006/relationships/tags" Target="../tags/tag304.xml"/><Relationship Id="rId40" Type="http://schemas.openxmlformats.org/officeDocument/2006/relationships/tags" Target="../tags/tag307.xml"/><Relationship Id="rId45" Type="http://schemas.openxmlformats.org/officeDocument/2006/relationships/slideLayout" Target="../slideLayouts/slideLayout4.xml"/><Relationship Id="rId5" Type="http://schemas.openxmlformats.org/officeDocument/2006/relationships/tags" Target="../tags/tag272.xml"/><Relationship Id="rId15" Type="http://schemas.openxmlformats.org/officeDocument/2006/relationships/tags" Target="../tags/tag282.xml"/><Relationship Id="rId23" Type="http://schemas.openxmlformats.org/officeDocument/2006/relationships/tags" Target="../tags/tag290.xml"/><Relationship Id="rId28" Type="http://schemas.openxmlformats.org/officeDocument/2006/relationships/tags" Target="../tags/tag295.xml"/><Relationship Id="rId36" Type="http://schemas.openxmlformats.org/officeDocument/2006/relationships/tags" Target="../tags/tag303.xml"/><Relationship Id="rId49" Type="http://schemas.openxmlformats.org/officeDocument/2006/relationships/image" Target="../media/image42.svg"/><Relationship Id="rId10" Type="http://schemas.openxmlformats.org/officeDocument/2006/relationships/tags" Target="../tags/tag277.xml"/><Relationship Id="rId19" Type="http://schemas.openxmlformats.org/officeDocument/2006/relationships/tags" Target="../tags/tag286.xml"/><Relationship Id="rId31" Type="http://schemas.openxmlformats.org/officeDocument/2006/relationships/tags" Target="../tags/tag298.xml"/><Relationship Id="rId44" Type="http://schemas.openxmlformats.org/officeDocument/2006/relationships/tags" Target="../tags/tag311.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tags" Target="../tags/tag281.xml"/><Relationship Id="rId22" Type="http://schemas.openxmlformats.org/officeDocument/2006/relationships/tags" Target="../tags/tag289.xml"/><Relationship Id="rId27" Type="http://schemas.openxmlformats.org/officeDocument/2006/relationships/tags" Target="../tags/tag294.xml"/><Relationship Id="rId30" Type="http://schemas.openxmlformats.org/officeDocument/2006/relationships/tags" Target="../tags/tag297.xml"/><Relationship Id="rId35" Type="http://schemas.openxmlformats.org/officeDocument/2006/relationships/tags" Target="../tags/tag302.xml"/><Relationship Id="rId43" Type="http://schemas.openxmlformats.org/officeDocument/2006/relationships/tags" Target="../tags/tag310.xml"/><Relationship Id="rId48" Type="http://schemas.openxmlformats.org/officeDocument/2006/relationships/image" Target="../media/image41.png"/><Relationship Id="rId8" Type="http://schemas.openxmlformats.org/officeDocument/2006/relationships/tags" Target="../tags/tag275.xml"/><Relationship Id="rId3" Type="http://schemas.openxmlformats.org/officeDocument/2006/relationships/tags" Target="../tags/tag270.xml"/><Relationship Id="rId12" Type="http://schemas.openxmlformats.org/officeDocument/2006/relationships/tags" Target="../tags/tag279.xml"/><Relationship Id="rId17" Type="http://schemas.openxmlformats.org/officeDocument/2006/relationships/tags" Target="../tags/tag284.xml"/><Relationship Id="rId25" Type="http://schemas.openxmlformats.org/officeDocument/2006/relationships/tags" Target="../tags/tag292.xml"/><Relationship Id="rId33" Type="http://schemas.openxmlformats.org/officeDocument/2006/relationships/tags" Target="../tags/tag300.xml"/><Relationship Id="rId38" Type="http://schemas.openxmlformats.org/officeDocument/2006/relationships/tags" Target="../tags/tag305.xml"/><Relationship Id="rId46" Type="http://schemas.openxmlformats.org/officeDocument/2006/relationships/image" Target="../media/image39.png"/><Relationship Id="rId20" Type="http://schemas.openxmlformats.org/officeDocument/2006/relationships/tags" Target="../tags/tag287.xml"/><Relationship Id="rId41" Type="http://schemas.openxmlformats.org/officeDocument/2006/relationships/tags" Target="../tags/tag308.xml"/><Relationship Id="rId1" Type="http://schemas.openxmlformats.org/officeDocument/2006/relationships/tags" Target="../tags/tag268.xml"/><Relationship Id="rId6" Type="http://schemas.openxmlformats.org/officeDocument/2006/relationships/tags" Target="../tags/tag273.xml"/></Relationships>
</file>

<file path=ppt/slides/_rels/slide13.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tags" Target="../tags/tag329.xml"/><Relationship Id="rId3" Type="http://schemas.openxmlformats.org/officeDocument/2006/relationships/tags" Target="../tags/tag314.xml"/><Relationship Id="rId21" Type="http://schemas.openxmlformats.org/officeDocument/2006/relationships/image" Target="../media/image12.jpe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slideLayout" Target="../slideLayouts/slideLayout4.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5" Type="http://schemas.openxmlformats.org/officeDocument/2006/relationships/tags" Target="../tags/tag316.xml"/><Relationship Id="rId15" Type="http://schemas.openxmlformats.org/officeDocument/2006/relationships/tags" Target="../tags/tag326.xml"/><Relationship Id="rId10" Type="http://schemas.openxmlformats.org/officeDocument/2006/relationships/tags" Target="../tags/tag321.xml"/><Relationship Id="rId19" Type="http://schemas.openxmlformats.org/officeDocument/2006/relationships/tags" Target="../tags/tag330.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s>
</file>

<file path=ppt/slides/_rels/slide14.xml.rels><?xml version="1.0" encoding="UTF-8" standalone="yes"?>
<Relationships xmlns="http://schemas.openxmlformats.org/package/2006/relationships"><Relationship Id="rId13" Type="http://schemas.openxmlformats.org/officeDocument/2006/relationships/tags" Target="../tags/tag343.xml"/><Relationship Id="rId18" Type="http://schemas.openxmlformats.org/officeDocument/2006/relationships/tags" Target="../tags/tag348.xml"/><Relationship Id="rId26" Type="http://schemas.openxmlformats.org/officeDocument/2006/relationships/tags" Target="../tags/tag356.xml"/><Relationship Id="rId21" Type="http://schemas.openxmlformats.org/officeDocument/2006/relationships/tags" Target="../tags/tag351.xml"/><Relationship Id="rId34" Type="http://schemas.openxmlformats.org/officeDocument/2006/relationships/tags" Target="../tags/tag364.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tags" Target="../tags/tag355.xml"/><Relationship Id="rId33" Type="http://schemas.openxmlformats.org/officeDocument/2006/relationships/tags" Target="../tags/tag363.xml"/><Relationship Id="rId2" Type="http://schemas.openxmlformats.org/officeDocument/2006/relationships/tags" Target="../tags/tag332.xml"/><Relationship Id="rId16" Type="http://schemas.openxmlformats.org/officeDocument/2006/relationships/tags" Target="../tags/tag346.xml"/><Relationship Id="rId20" Type="http://schemas.openxmlformats.org/officeDocument/2006/relationships/tags" Target="../tags/tag350.xml"/><Relationship Id="rId29" Type="http://schemas.openxmlformats.org/officeDocument/2006/relationships/tags" Target="../tags/tag359.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24" Type="http://schemas.openxmlformats.org/officeDocument/2006/relationships/tags" Target="../tags/tag354.xml"/><Relationship Id="rId32" Type="http://schemas.openxmlformats.org/officeDocument/2006/relationships/tags" Target="../tags/tag362.xml"/><Relationship Id="rId37" Type="http://schemas.openxmlformats.org/officeDocument/2006/relationships/image" Target="../media/image12.jpeg"/><Relationship Id="rId5" Type="http://schemas.openxmlformats.org/officeDocument/2006/relationships/tags" Target="../tags/tag335.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tags" Target="../tags/tag358.xml"/><Relationship Id="rId36" Type="http://schemas.openxmlformats.org/officeDocument/2006/relationships/slideLayout" Target="../slideLayouts/slideLayout4.xml"/><Relationship Id="rId10" Type="http://schemas.openxmlformats.org/officeDocument/2006/relationships/tags" Target="../tags/tag340.xml"/><Relationship Id="rId19" Type="http://schemas.openxmlformats.org/officeDocument/2006/relationships/tags" Target="../tags/tag349.xml"/><Relationship Id="rId31" Type="http://schemas.openxmlformats.org/officeDocument/2006/relationships/tags" Target="../tags/tag361.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tags" Target="../tags/tag357.xml"/><Relationship Id="rId30" Type="http://schemas.openxmlformats.org/officeDocument/2006/relationships/tags" Target="../tags/tag360.xml"/><Relationship Id="rId35" Type="http://schemas.openxmlformats.org/officeDocument/2006/relationships/tags" Target="../tags/tag365.xml"/><Relationship Id="rId8" Type="http://schemas.openxmlformats.org/officeDocument/2006/relationships/tags" Target="../tags/tag338.xml"/><Relationship Id="rId3" Type="http://schemas.openxmlformats.org/officeDocument/2006/relationships/tags" Target="../tags/tag333.xml"/></Relationships>
</file>

<file path=ppt/slides/_rels/slide15.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71.xml"/><Relationship Id="rId7" Type="http://schemas.openxmlformats.org/officeDocument/2006/relationships/slideLayout" Target="../slideLayouts/slideLayout4.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image" Target="../media/image45.jpeg"/><Relationship Id="rId3" Type="http://schemas.openxmlformats.org/officeDocument/2006/relationships/tags" Target="../tags/tag377.xml"/><Relationship Id="rId21" Type="http://schemas.openxmlformats.org/officeDocument/2006/relationships/tags" Target="../tags/tag395.xml"/><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slideLayout" Target="../slideLayouts/slideLayout4.xml"/><Relationship Id="rId2" Type="http://schemas.openxmlformats.org/officeDocument/2006/relationships/tags" Target="../tags/tag376.xml"/><Relationship Id="rId16" Type="http://schemas.openxmlformats.org/officeDocument/2006/relationships/tags" Target="../tags/tag390.xml"/><Relationship Id="rId20" Type="http://schemas.openxmlformats.org/officeDocument/2006/relationships/tags" Target="../tags/tag394.xml"/><Relationship Id="rId29" Type="http://schemas.openxmlformats.org/officeDocument/2006/relationships/image" Target="../media/image48.png"/><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tags" Target="../tags/tag398.xml"/><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image" Target="../media/image47.svg"/><Relationship Id="rId10" Type="http://schemas.openxmlformats.org/officeDocument/2006/relationships/tags" Target="../tags/tag384.xml"/><Relationship Id="rId19" Type="http://schemas.openxmlformats.org/officeDocument/2006/relationships/tags" Target="../tags/tag393.xm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image" Target="../media/image46.png"/><Relationship Id="rId30" Type="http://schemas.openxmlformats.org/officeDocument/2006/relationships/image" Target="../media/image49.svg"/></Relationships>
</file>

<file path=ppt/slides/_rels/slide18.xml.rels><?xml version="1.0" encoding="UTF-8" standalone="yes"?>
<Relationships xmlns="http://schemas.openxmlformats.org/package/2006/relationships"><Relationship Id="rId8" Type="http://schemas.openxmlformats.org/officeDocument/2006/relationships/tags" Target="../tags/tag406.xml"/><Relationship Id="rId13" Type="http://schemas.openxmlformats.org/officeDocument/2006/relationships/tags" Target="../tags/tag411.xml"/><Relationship Id="rId18" Type="http://schemas.openxmlformats.org/officeDocument/2006/relationships/tags" Target="../tags/tag416.xml"/><Relationship Id="rId26" Type="http://schemas.openxmlformats.org/officeDocument/2006/relationships/image" Target="../media/image50.jpeg"/><Relationship Id="rId3" Type="http://schemas.openxmlformats.org/officeDocument/2006/relationships/tags" Target="../tags/tag401.xml"/><Relationship Id="rId21" Type="http://schemas.openxmlformats.org/officeDocument/2006/relationships/tags" Target="../tags/tag419.xml"/><Relationship Id="rId7" Type="http://schemas.openxmlformats.org/officeDocument/2006/relationships/tags" Target="../tags/tag405.xml"/><Relationship Id="rId12" Type="http://schemas.openxmlformats.org/officeDocument/2006/relationships/tags" Target="../tags/tag410.xml"/><Relationship Id="rId17" Type="http://schemas.openxmlformats.org/officeDocument/2006/relationships/tags" Target="../tags/tag415.xml"/><Relationship Id="rId25" Type="http://schemas.openxmlformats.org/officeDocument/2006/relationships/slideLayout" Target="../slideLayouts/slideLayout4.xml"/><Relationship Id="rId2" Type="http://schemas.openxmlformats.org/officeDocument/2006/relationships/tags" Target="../tags/tag400.xml"/><Relationship Id="rId16" Type="http://schemas.openxmlformats.org/officeDocument/2006/relationships/tags" Target="../tags/tag414.xml"/><Relationship Id="rId20" Type="http://schemas.openxmlformats.org/officeDocument/2006/relationships/tags" Target="../tags/tag418.xml"/><Relationship Id="rId29" Type="http://schemas.openxmlformats.org/officeDocument/2006/relationships/image" Target="../media/image48.png"/><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24" Type="http://schemas.openxmlformats.org/officeDocument/2006/relationships/tags" Target="../tags/tag422.xml"/><Relationship Id="rId5" Type="http://schemas.openxmlformats.org/officeDocument/2006/relationships/tags" Target="../tags/tag403.xml"/><Relationship Id="rId15" Type="http://schemas.openxmlformats.org/officeDocument/2006/relationships/tags" Target="../tags/tag413.xml"/><Relationship Id="rId23" Type="http://schemas.openxmlformats.org/officeDocument/2006/relationships/tags" Target="../tags/tag421.xml"/><Relationship Id="rId28" Type="http://schemas.openxmlformats.org/officeDocument/2006/relationships/image" Target="../media/image47.svg"/><Relationship Id="rId10" Type="http://schemas.openxmlformats.org/officeDocument/2006/relationships/tags" Target="../tags/tag408.xml"/><Relationship Id="rId19" Type="http://schemas.openxmlformats.org/officeDocument/2006/relationships/tags" Target="../tags/tag417.xml"/><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tags" Target="../tags/tag412.xml"/><Relationship Id="rId22" Type="http://schemas.openxmlformats.org/officeDocument/2006/relationships/tags" Target="../tags/tag420.xml"/><Relationship Id="rId27" Type="http://schemas.openxmlformats.org/officeDocument/2006/relationships/image" Target="../media/image46.png"/><Relationship Id="rId30" Type="http://schemas.openxmlformats.org/officeDocument/2006/relationships/image" Target="../media/image49.svg"/></Relationships>
</file>

<file path=ppt/slides/_rels/slide19.xml.rels><?xml version="1.0" encoding="UTF-8" standalone="yes"?>
<Relationships xmlns="http://schemas.openxmlformats.org/package/2006/relationships"><Relationship Id="rId8" Type="http://schemas.openxmlformats.org/officeDocument/2006/relationships/tags" Target="../tags/tag430.xml"/><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image" Target="../media/image51.jpeg"/><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slideLayout" Target="../slideLayouts/slideLayout4.xml"/><Relationship Id="rId5" Type="http://schemas.openxmlformats.org/officeDocument/2006/relationships/tags" Target="../tags/tag427.xml"/><Relationship Id="rId10" Type="http://schemas.openxmlformats.org/officeDocument/2006/relationships/tags" Target="../tags/tag432.xml"/><Relationship Id="rId4" Type="http://schemas.openxmlformats.org/officeDocument/2006/relationships/tags" Target="../tags/tag426.xml"/><Relationship Id="rId9" Type="http://schemas.openxmlformats.org/officeDocument/2006/relationships/tags" Target="../tags/tag431.xml"/></Relationships>
</file>

<file path=ppt/slides/_rels/slide2.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11.png"/><Relationship Id="rId2" Type="http://schemas.openxmlformats.org/officeDocument/2006/relationships/tags" Target="../tags/tag31.xml"/><Relationship Id="rId16"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20.xml.rels><?xml version="1.0" encoding="UTF-8" standalone="yes"?>
<Relationships xmlns="http://schemas.openxmlformats.org/package/2006/relationships"><Relationship Id="rId8" Type="http://schemas.openxmlformats.org/officeDocument/2006/relationships/tags" Target="../tags/tag440.xml"/><Relationship Id="rId3" Type="http://schemas.openxmlformats.org/officeDocument/2006/relationships/tags" Target="../tags/tag435.xml"/><Relationship Id="rId7" Type="http://schemas.openxmlformats.org/officeDocument/2006/relationships/tags" Target="../tags/tag439.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image" Target="../media/image52.jpeg"/><Relationship Id="rId5" Type="http://schemas.openxmlformats.org/officeDocument/2006/relationships/tags" Target="../tags/tag437.xml"/><Relationship Id="rId10" Type="http://schemas.openxmlformats.org/officeDocument/2006/relationships/slideLayout" Target="../slideLayouts/slideLayout4.xml"/><Relationship Id="rId4" Type="http://schemas.openxmlformats.org/officeDocument/2006/relationships/tags" Target="../tags/tag436.xml"/><Relationship Id="rId9" Type="http://schemas.openxmlformats.org/officeDocument/2006/relationships/tags" Target="../tags/tag441.xml"/></Relationships>
</file>

<file path=ppt/slides/_rels/slide21.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tags" Target="../tags/tag467.xml"/><Relationship Id="rId3" Type="http://schemas.openxmlformats.org/officeDocument/2006/relationships/tags" Target="../tags/tag444.xml"/><Relationship Id="rId21" Type="http://schemas.openxmlformats.org/officeDocument/2006/relationships/tags" Target="../tags/tag462.xml"/><Relationship Id="rId34" Type="http://schemas.openxmlformats.org/officeDocument/2006/relationships/slideLayout" Target="../slideLayouts/slideLayout4.xml"/><Relationship Id="rId7" Type="http://schemas.openxmlformats.org/officeDocument/2006/relationships/tags" Target="../tags/tag448.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tags" Target="../tags/tag466.xml"/><Relationship Id="rId33" Type="http://schemas.openxmlformats.org/officeDocument/2006/relationships/tags" Target="../tags/tag474.xml"/><Relationship Id="rId2" Type="http://schemas.openxmlformats.org/officeDocument/2006/relationships/tags" Target="../tags/tag443.xml"/><Relationship Id="rId16" Type="http://schemas.openxmlformats.org/officeDocument/2006/relationships/tags" Target="../tags/tag457.xml"/><Relationship Id="rId20" Type="http://schemas.openxmlformats.org/officeDocument/2006/relationships/tags" Target="../tags/tag461.xml"/><Relationship Id="rId29" Type="http://schemas.openxmlformats.org/officeDocument/2006/relationships/tags" Target="../tags/tag470.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tags" Target="../tags/tag465.xml"/><Relationship Id="rId32" Type="http://schemas.openxmlformats.org/officeDocument/2006/relationships/tags" Target="../tags/tag473.xml"/><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4.xml"/><Relationship Id="rId28" Type="http://schemas.openxmlformats.org/officeDocument/2006/relationships/tags" Target="../tags/tag469.xml"/><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tags" Target="../tags/tag472.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3.xml"/><Relationship Id="rId27" Type="http://schemas.openxmlformats.org/officeDocument/2006/relationships/tags" Target="../tags/tag468.xml"/><Relationship Id="rId30" Type="http://schemas.openxmlformats.org/officeDocument/2006/relationships/tags" Target="../tags/tag471.xml"/><Relationship Id="rId8" Type="http://schemas.openxmlformats.org/officeDocument/2006/relationships/tags" Target="../tags/tag449.xml"/></Relationships>
</file>

<file path=ppt/slides/_rels/slide22.xml.rels><?xml version="1.0" encoding="UTF-8" standalone="yes"?>
<Relationships xmlns="http://schemas.openxmlformats.org/package/2006/relationships"><Relationship Id="rId8" Type="http://schemas.openxmlformats.org/officeDocument/2006/relationships/hyperlink" Target="mailto:opiiec@opiiec.fr" TargetMode="External"/><Relationship Id="rId3" Type="http://schemas.openxmlformats.org/officeDocument/2006/relationships/tags" Target="../tags/tag477.xml"/><Relationship Id="rId7" Type="http://schemas.openxmlformats.org/officeDocument/2006/relationships/slideLayout" Target="../slideLayouts/slideLayout15.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9"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2.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Layout" Target="../slideLayouts/slideLayout4.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s/_rels/slide5.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3" Type="http://schemas.openxmlformats.org/officeDocument/2006/relationships/tags" Target="../tags/tag60.xml"/><Relationship Id="rId21" Type="http://schemas.openxmlformats.org/officeDocument/2006/relationships/image" Target="../media/image14.sv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image" Target="../media/image18.svg"/><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image" Target="../media/image13.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image" Target="../media/image17.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image" Target="../media/image16.svg"/><Relationship Id="rId10" Type="http://schemas.openxmlformats.org/officeDocument/2006/relationships/tags" Target="../tags/tag67.xml"/><Relationship Id="rId19" Type="http://schemas.openxmlformats.org/officeDocument/2006/relationships/slideLayout" Target="../slideLayouts/slideLayout4.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Layout" Target="../slideLayouts/slideLayout4.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image" Target="../media/image20.png"/><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image" Target="../media/image21.jpeg"/><Relationship Id="rId3" Type="http://schemas.openxmlformats.org/officeDocument/2006/relationships/tags" Target="../tags/tag90.xml"/><Relationship Id="rId21" Type="http://schemas.openxmlformats.org/officeDocument/2006/relationships/tags" Target="../tags/tag108.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slideLayout" Target="../slideLayouts/slideLayout4.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tags" Target="../tags/tag107.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tags" Target="../tags/tag111.xml"/><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tags" Target="../tags/tag110.xml"/><Relationship Id="rId10" Type="http://schemas.openxmlformats.org/officeDocument/2006/relationships/tags" Target="../tags/tag97.xml"/><Relationship Id="rId19" Type="http://schemas.openxmlformats.org/officeDocument/2006/relationships/tags" Target="../tags/tag106.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image" Target="../media/image22.jpeg"/></Relationships>
</file>

<file path=ppt/slides/_rels/slide8.xml.rels><?xml version="1.0" encoding="UTF-8" standalone="yes"?>
<Relationships xmlns="http://schemas.openxmlformats.org/package/2006/relationships"><Relationship Id="rId26" Type="http://schemas.openxmlformats.org/officeDocument/2006/relationships/tags" Target="../tags/tag137.xml"/><Relationship Id="rId21" Type="http://schemas.openxmlformats.org/officeDocument/2006/relationships/tags" Target="../tags/tag132.xml"/><Relationship Id="rId42" Type="http://schemas.openxmlformats.org/officeDocument/2006/relationships/tags" Target="../tags/tag153.xml"/><Relationship Id="rId47" Type="http://schemas.openxmlformats.org/officeDocument/2006/relationships/tags" Target="../tags/tag158.xml"/><Relationship Id="rId63" Type="http://schemas.openxmlformats.org/officeDocument/2006/relationships/image" Target="../media/image23.png"/><Relationship Id="rId68" Type="http://schemas.openxmlformats.org/officeDocument/2006/relationships/image" Target="../media/image28.svg"/><Relationship Id="rId16" Type="http://schemas.openxmlformats.org/officeDocument/2006/relationships/tags" Target="../tags/tag127.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tags" Target="../tags/tag143.xml"/><Relationship Id="rId37" Type="http://schemas.openxmlformats.org/officeDocument/2006/relationships/tags" Target="../tags/tag148.xml"/><Relationship Id="rId40" Type="http://schemas.openxmlformats.org/officeDocument/2006/relationships/tags" Target="../tags/tag151.xml"/><Relationship Id="rId45" Type="http://schemas.openxmlformats.org/officeDocument/2006/relationships/tags" Target="../tags/tag156.xml"/><Relationship Id="rId53" Type="http://schemas.openxmlformats.org/officeDocument/2006/relationships/tags" Target="../tags/tag164.xml"/><Relationship Id="rId58" Type="http://schemas.openxmlformats.org/officeDocument/2006/relationships/tags" Target="../tags/tag169.xml"/><Relationship Id="rId66" Type="http://schemas.openxmlformats.org/officeDocument/2006/relationships/image" Target="../media/image26.svg"/><Relationship Id="rId74" Type="http://schemas.openxmlformats.org/officeDocument/2006/relationships/image" Target="../media/image34.svg"/><Relationship Id="rId5" Type="http://schemas.openxmlformats.org/officeDocument/2006/relationships/tags" Target="../tags/tag116.xml"/><Relationship Id="rId61" Type="http://schemas.openxmlformats.org/officeDocument/2006/relationships/tags" Target="../tags/tag172.xml"/><Relationship Id="rId19" Type="http://schemas.openxmlformats.org/officeDocument/2006/relationships/tags" Target="../tags/tag13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tags" Target="../tags/tag146.xml"/><Relationship Id="rId43" Type="http://schemas.openxmlformats.org/officeDocument/2006/relationships/tags" Target="../tags/tag154.xml"/><Relationship Id="rId48" Type="http://schemas.openxmlformats.org/officeDocument/2006/relationships/tags" Target="../tags/tag159.xml"/><Relationship Id="rId56" Type="http://schemas.openxmlformats.org/officeDocument/2006/relationships/tags" Target="../tags/tag167.xml"/><Relationship Id="rId64" Type="http://schemas.openxmlformats.org/officeDocument/2006/relationships/image" Target="../media/image24.svg"/><Relationship Id="rId69" Type="http://schemas.openxmlformats.org/officeDocument/2006/relationships/image" Target="../media/image29.png"/><Relationship Id="rId77" Type="http://schemas.openxmlformats.org/officeDocument/2006/relationships/image" Target="../media/image37.png"/><Relationship Id="rId8" Type="http://schemas.openxmlformats.org/officeDocument/2006/relationships/tags" Target="../tags/tag119.xml"/><Relationship Id="rId51" Type="http://schemas.openxmlformats.org/officeDocument/2006/relationships/tags" Target="../tags/tag162.xml"/><Relationship Id="rId72" Type="http://schemas.openxmlformats.org/officeDocument/2006/relationships/image" Target="../media/image32.svg"/><Relationship Id="rId3" Type="http://schemas.openxmlformats.org/officeDocument/2006/relationships/tags" Target="../tags/tag114.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tags" Target="../tags/tag144.xml"/><Relationship Id="rId38" Type="http://schemas.openxmlformats.org/officeDocument/2006/relationships/tags" Target="../tags/tag149.xml"/><Relationship Id="rId46" Type="http://schemas.openxmlformats.org/officeDocument/2006/relationships/tags" Target="../tags/tag157.xml"/><Relationship Id="rId59" Type="http://schemas.openxmlformats.org/officeDocument/2006/relationships/tags" Target="../tags/tag170.xml"/><Relationship Id="rId67" Type="http://schemas.openxmlformats.org/officeDocument/2006/relationships/image" Target="../media/image27.png"/><Relationship Id="rId20" Type="http://schemas.openxmlformats.org/officeDocument/2006/relationships/tags" Target="../tags/tag131.xml"/><Relationship Id="rId41" Type="http://schemas.openxmlformats.org/officeDocument/2006/relationships/tags" Target="../tags/tag152.xml"/><Relationship Id="rId54" Type="http://schemas.openxmlformats.org/officeDocument/2006/relationships/tags" Target="../tags/tag165.xml"/><Relationship Id="rId62" Type="http://schemas.openxmlformats.org/officeDocument/2006/relationships/slideLayout" Target="../slideLayouts/slideLayout4.xml"/><Relationship Id="rId70" Type="http://schemas.openxmlformats.org/officeDocument/2006/relationships/image" Target="../media/image30.svg"/><Relationship Id="rId75" Type="http://schemas.openxmlformats.org/officeDocument/2006/relationships/image" Target="../media/image35.png"/><Relationship Id="rId1" Type="http://schemas.openxmlformats.org/officeDocument/2006/relationships/tags" Target="../tags/tag112.xml"/><Relationship Id="rId6" Type="http://schemas.openxmlformats.org/officeDocument/2006/relationships/tags" Target="../tags/tag117.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tags" Target="../tags/tag147.xml"/><Relationship Id="rId49" Type="http://schemas.openxmlformats.org/officeDocument/2006/relationships/tags" Target="../tags/tag160.xml"/><Relationship Id="rId57" Type="http://schemas.openxmlformats.org/officeDocument/2006/relationships/tags" Target="../tags/tag168.xml"/><Relationship Id="rId10" Type="http://schemas.openxmlformats.org/officeDocument/2006/relationships/tags" Target="../tags/tag121.xml"/><Relationship Id="rId31" Type="http://schemas.openxmlformats.org/officeDocument/2006/relationships/tags" Target="../tags/tag142.xml"/><Relationship Id="rId44" Type="http://schemas.openxmlformats.org/officeDocument/2006/relationships/tags" Target="../tags/tag155.xml"/><Relationship Id="rId52" Type="http://schemas.openxmlformats.org/officeDocument/2006/relationships/tags" Target="../tags/tag163.xml"/><Relationship Id="rId60" Type="http://schemas.openxmlformats.org/officeDocument/2006/relationships/tags" Target="../tags/tag171.xml"/><Relationship Id="rId65" Type="http://schemas.openxmlformats.org/officeDocument/2006/relationships/image" Target="../media/image25.png"/><Relationship Id="rId73" Type="http://schemas.openxmlformats.org/officeDocument/2006/relationships/image" Target="../media/image33.png"/><Relationship Id="rId78" Type="http://schemas.openxmlformats.org/officeDocument/2006/relationships/image" Target="../media/image38.svg"/><Relationship Id="rId4" Type="http://schemas.openxmlformats.org/officeDocument/2006/relationships/tags" Target="../tags/tag115.xml"/><Relationship Id="rId9" Type="http://schemas.openxmlformats.org/officeDocument/2006/relationships/tags" Target="../tags/tag120.xml"/><Relationship Id="rId13" Type="http://schemas.openxmlformats.org/officeDocument/2006/relationships/tags" Target="../tags/tag124.xml"/><Relationship Id="rId18" Type="http://schemas.openxmlformats.org/officeDocument/2006/relationships/tags" Target="../tags/tag129.xml"/><Relationship Id="rId39" Type="http://schemas.openxmlformats.org/officeDocument/2006/relationships/tags" Target="../tags/tag150.xml"/><Relationship Id="rId34" Type="http://schemas.openxmlformats.org/officeDocument/2006/relationships/tags" Target="../tags/tag145.xml"/><Relationship Id="rId50" Type="http://schemas.openxmlformats.org/officeDocument/2006/relationships/tags" Target="../tags/tag161.xml"/><Relationship Id="rId55" Type="http://schemas.openxmlformats.org/officeDocument/2006/relationships/tags" Target="../tags/tag166.xml"/><Relationship Id="rId76" Type="http://schemas.openxmlformats.org/officeDocument/2006/relationships/image" Target="../media/image36.svg"/><Relationship Id="rId7" Type="http://schemas.openxmlformats.org/officeDocument/2006/relationships/tags" Target="../tags/tag118.xml"/><Relationship Id="rId71" Type="http://schemas.openxmlformats.org/officeDocument/2006/relationships/image" Target="../media/image31.png"/><Relationship Id="rId2" Type="http://schemas.openxmlformats.org/officeDocument/2006/relationships/tags" Target="../tags/tag113.xml"/><Relationship Id="rId29" Type="http://schemas.openxmlformats.org/officeDocument/2006/relationships/tags" Target="../tags/tag140.xml"/></Relationships>
</file>

<file path=ppt/slides/_rels/slide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EDF5A-0FD9-4A43-8EE8-BFED98A50E86}"/>
              </a:ext>
            </a:extLst>
          </p:cNvPr>
          <p:cNvSpPr>
            <a:spLocks noGrp="1"/>
          </p:cNvSpPr>
          <p:nvPr>
            <p:ph type="ctrTitle"/>
            <p:custDataLst>
              <p:tags r:id="rId1"/>
            </p:custDataLst>
          </p:nvPr>
        </p:nvSpPr>
        <p:spPr/>
        <p:txBody>
          <a:bodyPr/>
          <a:lstStyle/>
          <a:p>
            <a:r>
              <a:rPr lang="fr-FR"/>
              <a:t>Systèmes embarqués</a:t>
            </a:r>
          </a:p>
        </p:txBody>
      </p:sp>
      <p:sp>
        <p:nvSpPr>
          <p:cNvPr id="3" name="Sous-titre 2">
            <a:extLst>
              <a:ext uri="{FF2B5EF4-FFF2-40B4-BE49-F238E27FC236}">
                <a16:creationId xmlns:a16="http://schemas.microsoft.com/office/drawing/2014/main" id="{EC1D3008-12A3-4699-BC3F-330FEBD289B8}"/>
              </a:ext>
            </a:extLst>
          </p:cNvPr>
          <p:cNvSpPr>
            <a:spLocks noGrp="1"/>
          </p:cNvSpPr>
          <p:nvPr>
            <p:ph type="subTitle" idx="1"/>
            <p:custDataLst>
              <p:tags r:id="rId2"/>
            </p:custDataLst>
          </p:nvPr>
        </p:nvSpPr>
        <p:spPr/>
        <p:txBody>
          <a:bodyPr/>
          <a:lstStyle/>
          <a:p>
            <a:r>
              <a:rPr lang="fr-FR"/>
              <a:t>Formations et compétences sur les systèmes embarqués</a:t>
            </a:r>
          </a:p>
        </p:txBody>
      </p:sp>
      <p:sp>
        <p:nvSpPr>
          <p:cNvPr id="4" name="Espace réservé du pied de page 3">
            <a:extLst>
              <a:ext uri="{FF2B5EF4-FFF2-40B4-BE49-F238E27FC236}">
                <a16:creationId xmlns:a16="http://schemas.microsoft.com/office/drawing/2014/main" id="{C7CB03A3-C335-4A3A-AD9F-BFD1422C5B9F}"/>
              </a:ext>
            </a:extLst>
          </p:cNvPr>
          <p:cNvSpPr>
            <a:spLocks noGrp="1"/>
          </p:cNvSpPr>
          <p:nvPr>
            <p:ph type="ftr" sz="quarter" idx="11"/>
            <p:custDataLst>
              <p:tags r:id="rId3"/>
            </p:custDataLst>
          </p:nvPr>
        </p:nvSpPr>
        <p:spPr/>
        <p:txBody>
          <a:bodyPr/>
          <a:lstStyle/>
          <a:p>
            <a:r>
              <a:rPr lang="fr-FR"/>
              <a:t>KYU pour l’OPIIEC - 2022</a:t>
            </a:r>
          </a:p>
        </p:txBody>
      </p:sp>
      <p:sp>
        <p:nvSpPr>
          <p:cNvPr id="6" name="Rectangle 5">
            <a:extLst>
              <a:ext uri="{FF2B5EF4-FFF2-40B4-BE49-F238E27FC236}">
                <a16:creationId xmlns:a16="http://schemas.microsoft.com/office/drawing/2014/main" id="{6AC066AB-6CC7-44A3-91BD-E88CE6FE6C18}"/>
              </a:ext>
            </a:extLst>
          </p:cNvPr>
          <p:cNvSpPr/>
          <p:nvPr>
            <p:custDataLst>
              <p:tags r:id="rId4"/>
            </p:custDataLst>
          </p:nvPr>
        </p:nvSpPr>
        <p:spPr>
          <a:xfrm rot="18890795">
            <a:off x="8104276" y="4866715"/>
            <a:ext cx="1415905" cy="1412122"/>
          </a:xfrm>
          <a:prstGeom prst="rect">
            <a:avLst/>
          </a:prstGeom>
          <a:solidFill>
            <a:srgbClr val="DE8900">
              <a:alpha val="26000"/>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7" name="Rectangle 6">
            <a:extLst>
              <a:ext uri="{FF2B5EF4-FFF2-40B4-BE49-F238E27FC236}">
                <a16:creationId xmlns:a16="http://schemas.microsoft.com/office/drawing/2014/main" id="{AAEEA733-269E-4CF9-BA35-6D52E9BA807A}"/>
              </a:ext>
            </a:extLst>
          </p:cNvPr>
          <p:cNvSpPr/>
          <p:nvPr>
            <p:custDataLst>
              <p:tags r:id="rId5"/>
            </p:custDataLst>
          </p:nvPr>
        </p:nvSpPr>
        <p:spPr>
          <a:xfrm rot="18890795">
            <a:off x="8080324" y="462020"/>
            <a:ext cx="1437568" cy="1443388"/>
          </a:xfrm>
          <a:prstGeom prst="rect">
            <a:avLst/>
          </a:prstGeom>
          <a:blipFill dpi="0" rotWithShape="0">
            <a:blip r:embed="rId30" cstate="print">
              <a:extLst>
                <a:ext uri="{28A0092B-C50C-407E-A947-70E740481C1C}">
                  <a14:useLocalDpi xmlns:a14="http://schemas.microsoft.com/office/drawing/2010/main"/>
                </a:ext>
              </a:extLst>
            </a:blip>
            <a:srcRect/>
            <a:stretch>
              <a:fillRect t="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8" name="Rectangle 7">
            <a:extLst>
              <a:ext uri="{FF2B5EF4-FFF2-40B4-BE49-F238E27FC236}">
                <a16:creationId xmlns:a16="http://schemas.microsoft.com/office/drawing/2014/main" id="{5C1E7EFB-9625-4CA0-9B58-1F97906C033E}"/>
              </a:ext>
            </a:extLst>
          </p:cNvPr>
          <p:cNvSpPr/>
          <p:nvPr>
            <p:custDataLst>
              <p:tags r:id="rId6"/>
            </p:custDataLst>
          </p:nvPr>
        </p:nvSpPr>
        <p:spPr>
          <a:xfrm rot="18890795">
            <a:off x="8085431" y="4830569"/>
            <a:ext cx="1437568" cy="1443388"/>
          </a:xfrm>
          <a:prstGeom prst="rect">
            <a:avLst/>
          </a:prstGeom>
          <a:blipFill dpi="0" rotWithShape="0">
            <a:blip r:embed="rId31" cstate="print">
              <a:extLst>
                <a:ext uri="{28A0092B-C50C-407E-A947-70E740481C1C}">
                  <a14:useLocalDpi xmlns:a14="http://schemas.microsoft.com/office/drawing/2010/main"/>
                </a:ext>
              </a:extLst>
            </a:blip>
            <a:srcRect/>
            <a:stretch>
              <a:fillRect t="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9" name="Rectangle 8">
            <a:extLst>
              <a:ext uri="{FF2B5EF4-FFF2-40B4-BE49-F238E27FC236}">
                <a16:creationId xmlns:a16="http://schemas.microsoft.com/office/drawing/2014/main" id="{71119455-EC4B-4867-AF73-3D4AF1904B30}"/>
              </a:ext>
            </a:extLst>
          </p:cNvPr>
          <p:cNvSpPr/>
          <p:nvPr>
            <p:custDataLst>
              <p:tags r:id="rId7"/>
            </p:custDataLst>
          </p:nvPr>
        </p:nvSpPr>
        <p:spPr>
          <a:xfrm rot="18890795">
            <a:off x="5922993" y="2682181"/>
            <a:ext cx="1437568" cy="1443388"/>
          </a:xfrm>
          <a:prstGeom prst="rect">
            <a:avLst/>
          </a:prstGeom>
          <a:blipFill dpi="0" rotWithShape="0">
            <a:blip r:embed="rId32" cstate="print">
              <a:extLst>
                <a:ext uri="{28A0092B-C50C-407E-A947-70E740481C1C}">
                  <a14:useLocalDpi xmlns:a14="http://schemas.microsoft.com/office/drawing/2010/main"/>
                </a:ext>
              </a:extLst>
            </a:blip>
            <a:srcRect/>
            <a:stretch>
              <a:fillRect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10" name="Rectangle 9">
            <a:extLst>
              <a:ext uri="{FF2B5EF4-FFF2-40B4-BE49-F238E27FC236}">
                <a16:creationId xmlns:a16="http://schemas.microsoft.com/office/drawing/2014/main" id="{72CD05FE-E069-4849-8916-07107E925C2A}"/>
              </a:ext>
            </a:extLst>
          </p:cNvPr>
          <p:cNvSpPr/>
          <p:nvPr>
            <p:custDataLst>
              <p:tags r:id="rId8"/>
            </p:custDataLst>
          </p:nvPr>
        </p:nvSpPr>
        <p:spPr>
          <a:xfrm rot="18897143">
            <a:off x="9231063" y="1316002"/>
            <a:ext cx="1642935" cy="1649586"/>
          </a:xfrm>
          <a:prstGeom prst="rect">
            <a:avLst/>
          </a:prstGeom>
          <a:gradFill>
            <a:gsLst>
              <a:gs pos="100000">
                <a:srgbClr val="A72421"/>
              </a:gs>
              <a:gs pos="0">
                <a:srgbClr val="D5322D"/>
              </a:gs>
            </a:gsLst>
            <a:lin ang="5400000" scaled="1"/>
          </a:gradFill>
          <a:ln w="38100">
            <a:solidFill>
              <a:srgbClr val="F2F1E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r-FR">
              <a:solidFill>
                <a:srgbClr val="FFFFFF"/>
              </a:solidFill>
              <a:latin typeface="Segoe UI Semilight" panose="020B0402040204020203" pitchFamily="34" charset="0"/>
              <a:cs typeface="Segoe UI Semilight" panose="020B0402040204020203" pitchFamily="34" charset="0"/>
            </a:endParaRPr>
          </a:p>
        </p:txBody>
      </p:sp>
      <p:sp>
        <p:nvSpPr>
          <p:cNvPr id="11" name="Rectangle 10">
            <a:extLst>
              <a:ext uri="{FF2B5EF4-FFF2-40B4-BE49-F238E27FC236}">
                <a16:creationId xmlns:a16="http://schemas.microsoft.com/office/drawing/2014/main" id="{7DEC51D3-19EC-4D9D-AFCE-245878BFB871}"/>
              </a:ext>
            </a:extLst>
          </p:cNvPr>
          <p:cNvSpPr/>
          <p:nvPr>
            <p:custDataLst>
              <p:tags r:id="rId9"/>
            </p:custDataLst>
          </p:nvPr>
        </p:nvSpPr>
        <p:spPr>
          <a:xfrm rot="18897143">
            <a:off x="6752896" y="3793423"/>
            <a:ext cx="1642935" cy="1649586"/>
          </a:xfrm>
          <a:prstGeom prst="rect">
            <a:avLst/>
          </a:prstGeom>
          <a:gradFill>
            <a:gsLst>
              <a:gs pos="0">
                <a:srgbClr val="A01124"/>
              </a:gs>
              <a:gs pos="100000">
                <a:srgbClr val="790D1C"/>
              </a:gs>
            </a:gsLst>
            <a:lin ang="5400000" scaled="1"/>
          </a:gradFill>
          <a:ln w="38100">
            <a:solidFill>
              <a:srgbClr val="F2F1E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r-FR">
              <a:solidFill>
                <a:srgbClr val="FFFFFF"/>
              </a:solidFill>
              <a:latin typeface="Segoe UI Semilight" panose="020B0402040204020203" pitchFamily="34" charset="0"/>
              <a:cs typeface="Segoe UI Semilight" panose="020B0402040204020203" pitchFamily="34" charset="0"/>
            </a:endParaRPr>
          </a:p>
        </p:txBody>
      </p:sp>
      <p:sp>
        <p:nvSpPr>
          <p:cNvPr id="12" name="Rectangle 11">
            <a:extLst>
              <a:ext uri="{FF2B5EF4-FFF2-40B4-BE49-F238E27FC236}">
                <a16:creationId xmlns:a16="http://schemas.microsoft.com/office/drawing/2014/main" id="{26ED81B3-5E4E-416A-BF23-3BDFE7082D2A}"/>
              </a:ext>
            </a:extLst>
          </p:cNvPr>
          <p:cNvSpPr/>
          <p:nvPr>
            <p:custDataLst>
              <p:tags r:id="rId10"/>
            </p:custDataLst>
          </p:nvPr>
        </p:nvSpPr>
        <p:spPr>
          <a:xfrm rot="18897143">
            <a:off x="6741752" y="1328864"/>
            <a:ext cx="1642935" cy="1649586"/>
          </a:xfrm>
          <a:prstGeom prst="rect">
            <a:avLst/>
          </a:prstGeom>
          <a:gradFill>
            <a:gsLst>
              <a:gs pos="0">
                <a:srgbClr val="815795"/>
              </a:gs>
              <a:gs pos="100000">
                <a:srgbClr val="563A64"/>
              </a:gs>
            </a:gsLst>
            <a:lin ang="5400000" scaled="1"/>
          </a:gradFill>
          <a:ln w="38100">
            <a:solidFill>
              <a:srgbClr val="F2F1E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r-FR">
              <a:solidFill>
                <a:srgbClr val="FFFFFF"/>
              </a:solidFill>
              <a:latin typeface="Segoe UI Semilight" panose="020B0402040204020203" pitchFamily="34" charset="0"/>
              <a:cs typeface="Segoe UI Semilight" panose="020B0402040204020203" pitchFamily="34" charset="0"/>
            </a:endParaRPr>
          </a:p>
        </p:txBody>
      </p:sp>
      <p:sp>
        <p:nvSpPr>
          <p:cNvPr id="13" name="Rectangle 12">
            <a:extLst>
              <a:ext uri="{FF2B5EF4-FFF2-40B4-BE49-F238E27FC236}">
                <a16:creationId xmlns:a16="http://schemas.microsoft.com/office/drawing/2014/main" id="{B9E62E81-A393-4064-90D6-7C97207C3A46}"/>
              </a:ext>
            </a:extLst>
          </p:cNvPr>
          <p:cNvSpPr/>
          <p:nvPr>
            <p:custDataLst>
              <p:tags r:id="rId11"/>
            </p:custDataLst>
          </p:nvPr>
        </p:nvSpPr>
        <p:spPr>
          <a:xfrm rot="18897143">
            <a:off x="9238656" y="3798728"/>
            <a:ext cx="1642935" cy="1649586"/>
          </a:xfrm>
          <a:prstGeom prst="rect">
            <a:avLst/>
          </a:prstGeom>
          <a:gradFill>
            <a:gsLst>
              <a:gs pos="0">
                <a:srgbClr val="E08A00"/>
              </a:gs>
              <a:gs pos="100000">
                <a:srgbClr val="B87200"/>
              </a:gs>
            </a:gsLst>
            <a:lin ang="5400000" scaled="1"/>
          </a:gradFill>
          <a:ln w="38100">
            <a:solidFill>
              <a:srgbClr val="F2F1E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r-FR">
              <a:solidFill>
                <a:srgbClr val="FFFFFF"/>
              </a:solidFill>
              <a:latin typeface="Segoe UI Semilight" panose="020B0402040204020203" pitchFamily="34" charset="0"/>
              <a:cs typeface="Segoe UI Semilight" panose="020B0402040204020203" pitchFamily="34" charset="0"/>
            </a:endParaRPr>
          </a:p>
        </p:txBody>
      </p:sp>
      <p:pic>
        <p:nvPicPr>
          <p:cNvPr id="14" name="Image 13">
            <a:extLst>
              <a:ext uri="{FF2B5EF4-FFF2-40B4-BE49-F238E27FC236}">
                <a16:creationId xmlns:a16="http://schemas.microsoft.com/office/drawing/2014/main" id="{58839AAE-12EF-410A-A295-6CC1612E7143}"/>
              </a:ext>
            </a:extLst>
          </p:cNvPr>
          <p:cNvPicPr>
            <a:picLocks noChangeAspect="1"/>
          </p:cNvPicPr>
          <p:nvPr>
            <p:custDataLst>
              <p:tags r:id="rId12"/>
            </p:custDataLst>
          </p:nvPr>
        </p:nvPicPr>
        <p:blipFill>
          <a:blip r:embed="rId3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rot="10800000">
            <a:off x="9430853" y="1449992"/>
            <a:ext cx="1150707" cy="1331264"/>
          </a:xfrm>
          <a:prstGeom prst="rect">
            <a:avLst/>
          </a:prstGeom>
          <a:effectLst>
            <a:outerShdw blurRad="50800" dist="38100" dir="2700000" algn="tl" rotWithShape="0">
              <a:prstClr val="black">
                <a:alpha val="40000"/>
              </a:prstClr>
            </a:outerShdw>
          </a:effectLst>
        </p:spPr>
      </p:pic>
      <p:pic>
        <p:nvPicPr>
          <p:cNvPr id="15" name="Image 14">
            <a:extLst>
              <a:ext uri="{FF2B5EF4-FFF2-40B4-BE49-F238E27FC236}">
                <a16:creationId xmlns:a16="http://schemas.microsoft.com/office/drawing/2014/main" id="{280E2682-B7A9-44DD-AB2B-36738CAED235}"/>
              </a:ext>
            </a:extLst>
          </p:cNvPr>
          <p:cNvPicPr>
            <a:picLocks noChangeAspect="1"/>
          </p:cNvPicPr>
          <p:nvPr>
            <p:custDataLst>
              <p:tags r:id="rId13"/>
            </p:custDataLst>
          </p:nvPr>
        </p:nvPicPr>
        <p:blipFill>
          <a:blip r:embed="rId3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6924826" y="1538652"/>
            <a:ext cx="1273259" cy="1067324"/>
          </a:xfrm>
          <a:prstGeom prst="rect">
            <a:avLst/>
          </a:prstGeom>
          <a:effectLst>
            <a:outerShdw blurRad="50800" dist="38100" dir="2700000" algn="tl" rotWithShape="0">
              <a:prstClr val="black">
                <a:alpha val="40000"/>
              </a:prstClr>
            </a:outerShdw>
          </a:effectLst>
        </p:spPr>
      </p:pic>
      <p:pic>
        <p:nvPicPr>
          <p:cNvPr id="16" name="Image 15">
            <a:extLst>
              <a:ext uri="{FF2B5EF4-FFF2-40B4-BE49-F238E27FC236}">
                <a16:creationId xmlns:a16="http://schemas.microsoft.com/office/drawing/2014/main" id="{A3244165-3E6F-45D3-B49B-E98F333D51DD}"/>
              </a:ext>
            </a:extLst>
          </p:cNvPr>
          <p:cNvPicPr>
            <a:picLocks noChangeAspect="1"/>
          </p:cNvPicPr>
          <p:nvPr>
            <p:custDataLst>
              <p:tags r:id="rId14"/>
            </p:custDataLst>
          </p:nvPr>
        </p:nvPicPr>
        <p:blipFill>
          <a:blip r:embed="rId3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9503263" y="4061405"/>
            <a:ext cx="1063140" cy="1023024"/>
          </a:xfrm>
          <a:prstGeom prst="rect">
            <a:avLst/>
          </a:prstGeom>
          <a:effectLst>
            <a:outerShdw blurRad="50800" dist="38100" dir="2700000" algn="tl" rotWithShape="0">
              <a:prstClr val="black">
                <a:alpha val="40000"/>
              </a:prstClr>
            </a:outerShdw>
          </a:effectLst>
        </p:spPr>
      </p:pic>
      <p:pic>
        <p:nvPicPr>
          <p:cNvPr id="17" name="Image 16">
            <a:extLst>
              <a:ext uri="{FF2B5EF4-FFF2-40B4-BE49-F238E27FC236}">
                <a16:creationId xmlns:a16="http://schemas.microsoft.com/office/drawing/2014/main" id="{26164429-4117-42AF-A410-686B178FA084}"/>
              </a:ext>
            </a:extLst>
          </p:cNvPr>
          <p:cNvPicPr>
            <a:picLocks noChangeAspect="1"/>
          </p:cNvPicPr>
          <p:nvPr>
            <p:custDataLst>
              <p:tags r:id="rId15"/>
            </p:custDataLst>
          </p:nvPr>
        </p:nvPicPr>
        <p:blipFill>
          <a:blip r:embed="rId36"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7105249" y="4089354"/>
            <a:ext cx="884336" cy="1000545"/>
          </a:xfrm>
          <a:prstGeom prst="rect">
            <a:avLst/>
          </a:prstGeom>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FF8F2E3B-8601-47EC-8FE4-93F2D0BBAECA}"/>
              </a:ext>
            </a:extLst>
          </p:cNvPr>
          <p:cNvSpPr/>
          <p:nvPr>
            <p:custDataLst>
              <p:tags r:id="rId16"/>
            </p:custDataLst>
          </p:nvPr>
        </p:nvSpPr>
        <p:spPr>
          <a:xfrm rot="18890795">
            <a:off x="5904624" y="2703392"/>
            <a:ext cx="1417362" cy="1380867"/>
          </a:xfrm>
          <a:prstGeom prst="rect">
            <a:avLst/>
          </a:prstGeom>
          <a:solidFill>
            <a:srgbClr val="A011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19" name="Rectangle 18">
            <a:extLst>
              <a:ext uri="{FF2B5EF4-FFF2-40B4-BE49-F238E27FC236}">
                <a16:creationId xmlns:a16="http://schemas.microsoft.com/office/drawing/2014/main" id="{B7E0C898-AE12-44E5-A243-48E3DBABF8BE}"/>
              </a:ext>
            </a:extLst>
          </p:cNvPr>
          <p:cNvSpPr/>
          <p:nvPr>
            <p:custDataLst>
              <p:tags r:id="rId17"/>
            </p:custDataLst>
          </p:nvPr>
        </p:nvSpPr>
        <p:spPr>
          <a:xfrm rot="18890795">
            <a:off x="10293596" y="2687757"/>
            <a:ext cx="1437568" cy="1443388"/>
          </a:xfrm>
          <a:prstGeom prst="rect">
            <a:avLst/>
          </a:prstGeom>
          <a:blipFill dpi="0" rotWithShape="0">
            <a:blip r:embed="rId37" cstate="print">
              <a:extLst>
                <a:ext uri="{BEBA8EAE-BF5A-486C-A8C5-ECC9F3942E4B}">
                  <a14:imgProps xmlns:a14="http://schemas.microsoft.com/office/drawing/2010/main">
                    <a14:imgLayer r:embed="rId38">
                      <a14:imgEffect>
                        <a14:saturation sat="0"/>
                      </a14:imgEffect>
                    </a14:imgLayer>
                  </a14:imgProps>
                </a:ext>
                <a:ext uri="{28A0092B-C50C-407E-A947-70E740481C1C}">
                  <a14:useLocalDpi xmlns:a14="http://schemas.microsoft.com/office/drawing/2010/main"/>
                </a:ext>
              </a:extLst>
            </a:blip>
            <a:srcRect/>
            <a:stretch>
              <a:fillRect/>
            </a:stretch>
          </a:blipFill>
          <a:ln>
            <a:noFill/>
          </a:ln>
          <a:effectLst/>
          <a:scene3d>
            <a:camera prst="orthographicFront">
              <a:rot lat="0" lon="20399994"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20" name="Rectangle 19">
            <a:extLst>
              <a:ext uri="{FF2B5EF4-FFF2-40B4-BE49-F238E27FC236}">
                <a16:creationId xmlns:a16="http://schemas.microsoft.com/office/drawing/2014/main" id="{E890E311-0E59-4F14-8EA4-C052D72DF09A}"/>
              </a:ext>
            </a:extLst>
          </p:cNvPr>
          <p:cNvSpPr/>
          <p:nvPr>
            <p:custDataLst>
              <p:tags r:id="rId18"/>
            </p:custDataLst>
          </p:nvPr>
        </p:nvSpPr>
        <p:spPr>
          <a:xfrm rot="18890795">
            <a:off x="8082278" y="454413"/>
            <a:ext cx="1430335" cy="1439471"/>
          </a:xfrm>
          <a:prstGeom prst="rect">
            <a:avLst/>
          </a:prstGeom>
          <a:solidFill>
            <a:srgbClr val="8157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21" name="Rectangle 20">
            <a:extLst>
              <a:ext uri="{FF2B5EF4-FFF2-40B4-BE49-F238E27FC236}">
                <a16:creationId xmlns:a16="http://schemas.microsoft.com/office/drawing/2014/main" id="{B03F6EB4-4108-4BD0-B8AE-50842162ACA1}"/>
              </a:ext>
            </a:extLst>
          </p:cNvPr>
          <p:cNvSpPr/>
          <p:nvPr>
            <p:custDataLst>
              <p:tags r:id="rId19"/>
            </p:custDataLst>
          </p:nvPr>
        </p:nvSpPr>
        <p:spPr>
          <a:xfrm rot="18890795">
            <a:off x="10301582" y="2678525"/>
            <a:ext cx="1379885" cy="1462246"/>
          </a:xfrm>
          <a:prstGeom prst="rect">
            <a:avLst/>
          </a:prstGeom>
          <a:solidFill>
            <a:srgbClr val="D5322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23" name="ZoneTexte 22">
            <a:extLst>
              <a:ext uri="{FF2B5EF4-FFF2-40B4-BE49-F238E27FC236}">
                <a16:creationId xmlns:a16="http://schemas.microsoft.com/office/drawing/2014/main" id="{F85F408D-3E21-49EE-9DD1-5D58AD8B9EFA}"/>
              </a:ext>
            </a:extLst>
          </p:cNvPr>
          <p:cNvSpPr txBox="1"/>
          <p:nvPr>
            <p:custDataLst>
              <p:tags r:id="rId20"/>
            </p:custDataLst>
          </p:nvPr>
        </p:nvSpPr>
        <p:spPr>
          <a:xfrm rot="2693954">
            <a:off x="5270203" y="3631661"/>
            <a:ext cx="1350706" cy="602739"/>
          </a:xfrm>
          <a:prstGeom prst="rect">
            <a:avLst/>
          </a:prstGeom>
          <a:noFill/>
        </p:spPr>
        <p:txBody>
          <a:bodyPr wrap="square" lIns="72000" tIns="36000" rIns="72000" bIns="36000" rtlCol="0">
            <a:noAutofit/>
          </a:bodyPr>
          <a:lstStyle/>
          <a:p>
            <a:pPr algn="l"/>
            <a:r>
              <a:rPr lang="fr-FR" sz="600">
                <a:solidFill>
                  <a:srgbClr val="C7C2B5"/>
                </a:solidFill>
                <a:latin typeface="Tw Cen MT" panose="020B0602020104020603" pitchFamily="34" charset="0"/>
                <a:cs typeface="Segoe UI Semilight" panose="020B0402040204020203" pitchFamily="34" charset="0"/>
              </a:rPr>
              <a:t>Crédit Nick MacMillan</a:t>
            </a:r>
          </a:p>
        </p:txBody>
      </p:sp>
      <p:sp>
        <p:nvSpPr>
          <p:cNvPr id="24" name="ZoneTexte 23">
            <a:extLst>
              <a:ext uri="{FF2B5EF4-FFF2-40B4-BE49-F238E27FC236}">
                <a16:creationId xmlns:a16="http://schemas.microsoft.com/office/drawing/2014/main" id="{0DE5F36F-2274-47C1-BF1B-F01BDC746E28}"/>
              </a:ext>
            </a:extLst>
          </p:cNvPr>
          <p:cNvSpPr txBox="1"/>
          <p:nvPr>
            <p:custDataLst>
              <p:tags r:id="rId21"/>
            </p:custDataLst>
          </p:nvPr>
        </p:nvSpPr>
        <p:spPr>
          <a:xfrm rot="2723009">
            <a:off x="7477073" y="5845355"/>
            <a:ext cx="1350706" cy="602739"/>
          </a:xfrm>
          <a:prstGeom prst="rect">
            <a:avLst/>
          </a:prstGeom>
          <a:noFill/>
        </p:spPr>
        <p:txBody>
          <a:bodyPr wrap="square" lIns="72000" tIns="36000" rIns="72000" bIns="36000" rtlCol="0">
            <a:noAutofit/>
          </a:bodyPr>
          <a:lstStyle/>
          <a:p>
            <a:pPr algn="l"/>
            <a:r>
              <a:rPr lang="fr-FR" sz="600">
                <a:solidFill>
                  <a:srgbClr val="F6DCB2"/>
                </a:solidFill>
                <a:latin typeface="Tw Cen MT" panose="020B0602020104020603" pitchFamily="34" charset="0"/>
                <a:cs typeface="Segoe UI Semilight" panose="020B0402040204020203" pitchFamily="34" charset="0"/>
              </a:rPr>
              <a:t>Crédit Samuel </a:t>
            </a:r>
            <a:r>
              <a:rPr lang="fr-FR" sz="600">
                <a:solidFill>
                  <a:srgbClr val="6D542B"/>
                </a:solidFill>
                <a:latin typeface="Tw Cen MT" panose="020B0602020104020603" pitchFamily="34" charset="0"/>
                <a:cs typeface="Segoe UI Semilight" panose="020B0402040204020203" pitchFamily="34" charset="0"/>
              </a:rPr>
              <a:t>Zeller</a:t>
            </a:r>
          </a:p>
        </p:txBody>
      </p:sp>
      <p:sp>
        <p:nvSpPr>
          <p:cNvPr id="25" name="ZoneTexte 24">
            <a:extLst>
              <a:ext uri="{FF2B5EF4-FFF2-40B4-BE49-F238E27FC236}">
                <a16:creationId xmlns:a16="http://schemas.microsoft.com/office/drawing/2014/main" id="{F34D1560-0D18-4C52-8EDC-292B99AF43B3}"/>
              </a:ext>
            </a:extLst>
          </p:cNvPr>
          <p:cNvSpPr txBox="1"/>
          <p:nvPr>
            <p:custDataLst>
              <p:tags r:id="rId22"/>
            </p:custDataLst>
          </p:nvPr>
        </p:nvSpPr>
        <p:spPr>
          <a:xfrm rot="18821011">
            <a:off x="9078102" y="1119468"/>
            <a:ext cx="1350706" cy="602739"/>
          </a:xfrm>
          <a:prstGeom prst="rect">
            <a:avLst/>
          </a:prstGeom>
          <a:noFill/>
        </p:spPr>
        <p:txBody>
          <a:bodyPr wrap="square" lIns="72000" tIns="36000" rIns="72000" bIns="36000" rtlCol="0">
            <a:noAutofit/>
          </a:bodyPr>
          <a:lstStyle/>
          <a:p>
            <a:pPr algn="l"/>
            <a:r>
              <a:rPr lang="fr-FR" sz="600">
                <a:solidFill>
                  <a:srgbClr val="CCBFD7"/>
                </a:solidFill>
                <a:latin typeface="Tw Cen MT" panose="020B0602020104020603" pitchFamily="34" charset="0"/>
                <a:cs typeface="Segoe UI Semilight" panose="020B0402040204020203" pitchFamily="34" charset="0"/>
              </a:rPr>
              <a:t>Crédit Glen Carstens</a:t>
            </a:r>
          </a:p>
        </p:txBody>
      </p:sp>
      <p:sp>
        <p:nvSpPr>
          <p:cNvPr id="26" name="ZoneTexte 25">
            <a:extLst>
              <a:ext uri="{FF2B5EF4-FFF2-40B4-BE49-F238E27FC236}">
                <a16:creationId xmlns:a16="http://schemas.microsoft.com/office/drawing/2014/main" id="{F230D2E5-D352-4B60-916D-AB267A5B0F8B}"/>
              </a:ext>
            </a:extLst>
          </p:cNvPr>
          <p:cNvSpPr txBox="1"/>
          <p:nvPr>
            <p:custDataLst>
              <p:tags r:id="rId23"/>
            </p:custDataLst>
          </p:nvPr>
        </p:nvSpPr>
        <p:spPr>
          <a:xfrm rot="18800601">
            <a:off x="11237105" y="3432054"/>
            <a:ext cx="1350706" cy="602739"/>
          </a:xfrm>
          <a:prstGeom prst="rect">
            <a:avLst/>
          </a:prstGeom>
          <a:noFill/>
        </p:spPr>
        <p:txBody>
          <a:bodyPr wrap="square" lIns="72000" tIns="36000" rIns="72000" bIns="36000" rtlCol="0">
            <a:noAutofit/>
          </a:bodyPr>
          <a:lstStyle/>
          <a:p>
            <a:pPr algn="l"/>
            <a:r>
              <a:rPr lang="fr-FR" sz="600">
                <a:solidFill>
                  <a:srgbClr val="F2C1C0"/>
                </a:solidFill>
                <a:latin typeface="Tw Cen MT" panose="020B0602020104020603" pitchFamily="34" charset="0"/>
                <a:cs typeface="Segoe UI Semilight" panose="020B0402040204020203" pitchFamily="34" charset="0"/>
              </a:rPr>
              <a:t>Crédit</a:t>
            </a:r>
            <a:r>
              <a:rPr lang="fr-FR" sz="600">
                <a:solidFill>
                  <a:srgbClr val="431211"/>
                </a:solidFill>
                <a:latin typeface="Tw Cen MT" panose="020B0602020104020603" pitchFamily="34" charset="0"/>
                <a:cs typeface="Segoe UI Semilight" panose="020B0402040204020203" pitchFamily="34" charset="0"/>
              </a:rPr>
              <a:t> Jason </a:t>
            </a:r>
            <a:r>
              <a:rPr lang="fr-FR" sz="600" err="1">
                <a:solidFill>
                  <a:srgbClr val="431211"/>
                </a:solidFill>
                <a:latin typeface="Tw Cen MT" panose="020B0602020104020603" pitchFamily="34" charset="0"/>
                <a:cs typeface="Segoe UI Semilight" panose="020B0402040204020203" pitchFamily="34" charset="0"/>
              </a:rPr>
              <a:t>Blackeye</a:t>
            </a:r>
            <a:endParaRPr lang="fr-FR" sz="600">
              <a:solidFill>
                <a:srgbClr val="431211"/>
              </a:solidFill>
              <a:latin typeface="Tw Cen MT" panose="020B0602020104020603" pitchFamily="34" charset="0"/>
              <a:cs typeface="Segoe UI Semilight" panose="020B0402040204020203" pitchFamily="34" charset="0"/>
            </a:endParaRPr>
          </a:p>
        </p:txBody>
      </p:sp>
      <p:sp>
        <p:nvSpPr>
          <p:cNvPr id="28" name="Rectangle 27">
            <a:extLst>
              <a:ext uri="{FF2B5EF4-FFF2-40B4-BE49-F238E27FC236}">
                <a16:creationId xmlns:a16="http://schemas.microsoft.com/office/drawing/2014/main" id="{A9149DDB-3F13-49EE-A941-245D939AEC5B}"/>
              </a:ext>
            </a:extLst>
          </p:cNvPr>
          <p:cNvSpPr/>
          <p:nvPr>
            <p:custDataLst>
              <p:tags r:id="rId24"/>
            </p:custDataLst>
          </p:nvPr>
        </p:nvSpPr>
        <p:spPr>
          <a:xfrm rot="18890795">
            <a:off x="8094631" y="4852410"/>
            <a:ext cx="1413912" cy="1424465"/>
          </a:xfrm>
          <a:prstGeom prst="rect">
            <a:avLst/>
          </a:prstGeom>
          <a:solidFill>
            <a:schemeClr val="accent6">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sp>
        <p:nvSpPr>
          <p:cNvPr id="5" name="ZoneTexte 4">
            <a:extLst>
              <a:ext uri="{FF2B5EF4-FFF2-40B4-BE49-F238E27FC236}">
                <a16:creationId xmlns:a16="http://schemas.microsoft.com/office/drawing/2014/main" id="{1D423945-3058-4EB3-B2A0-24A600D0519C}"/>
              </a:ext>
            </a:extLst>
          </p:cNvPr>
          <p:cNvSpPr txBox="1"/>
          <p:nvPr>
            <p:custDataLst>
              <p:tags r:id="rId25"/>
            </p:custDataLst>
          </p:nvPr>
        </p:nvSpPr>
        <p:spPr>
          <a:xfrm>
            <a:off x="413411" y="5454322"/>
            <a:ext cx="3911600" cy="369332"/>
          </a:xfrm>
          <a:prstGeom prst="rect">
            <a:avLst/>
          </a:prstGeom>
          <a:noFill/>
        </p:spPr>
        <p:txBody>
          <a:bodyPr wrap="square" rtlCol="0">
            <a:spAutoFit/>
          </a:bodyPr>
          <a:lstStyle/>
          <a:p>
            <a:r>
              <a:rPr lang="fr-FR">
                <a:solidFill>
                  <a:schemeClr val="bg1"/>
                </a:solidFill>
              </a:rPr>
              <a:t>Synthèse du rapport – Juin 2022</a:t>
            </a:r>
          </a:p>
        </p:txBody>
      </p:sp>
      <p:grpSp>
        <p:nvGrpSpPr>
          <p:cNvPr id="29" name="Groupe 28">
            <a:extLst>
              <a:ext uri="{FF2B5EF4-FFF2-40B4-BE49-F238E27FC236}">
                <a16:creationId xmlns:a16="http://schemas.microsoft.com/office/drawing/2014/main" id="{5A96C66F-F0B8-6399-D88E-FDC1FB427517}"/>
              </a:ext>
            </a:extLst>
          </p:cNvPr>
          <p:cNvGrpSpPr/>
          <p:nvPr>
            <p:custDataLst>
              <p:tags r:id="rId26"/>
            </p:custDataLst>
          </p:nvPr>
        </p:nvGrpSpPr>
        <p:grpSpPr>
          <a:xfrm>
            <a:off x="7889351" y="2370762"/>
            <a:ext cx="1855784" cy="2146051"/>
            <a:chOff x="7889351" y="2370762"/>
            <a:chExt cx="1855784" cy="2146051"/>
          </a:xfrm>
        </p:grpSpPr>
        <p:sp>
          <p:nvSpPr>
            <p:cNvPr id="22" name="Rectangle 21">
              <a:extLst>
                <a:ext uri="{FF2B5EF4-FFF2-40B4-BE49-F238E27FC236}">
                  <a16:creationId xmlns:a16="http://schemas.microsoft.com/office/drawing/2014/main" id="{3BBEF888-DC2E-4F65-BB63-0CA3556283BF}"/>
                </a:ext>
              </a:extLst>
            </p:cNvPr>
            <p:cNvSpPr/>
            <p:nvPr>
              <p:custDataLst>
                <p:tags r:id="rId27"/>
              </p:custDataLst>
            </p:nvPr>
          </p:nvSpPr>
          <p:spPr>
            <a:xfrm rot="18890795">
              <a:off x="7893092" y="2457676"/>
              <a:ext cx="1848302" cy="1855784"/>
            </a:xfrm>
            <a:prstGeom prst="rect">
              <a:avLst/>
            </a:prstGeom>
            <a:gradFill>
              <a:gsLst>
                <a:gs pos="0">
                  <a:srgbClr val="6787A7"/>
                </a:gs>
                <a:gs pos="100000">
                  <a:srgbClr val="49647F"/>
                </a:gs>
              </a:gsLst>
              <a:lin ang="5400000" scaled="1"/>
            </a:gradFill>
            <a:ln w="38100">
              <a:solidFill>
                <a:srgbClr val="F2F1E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r-FR">
                <a:solidFill>
                  <a:srgbClr val="FFFFFF"/>
                </a:solidFill>
                <a:latin typeface="Segoe UI Semilight" panose="020B0402040204020203" pitchFamily="34" charset="0"/>
                <a:cs typeface="Segoe UI Semilight" panose="020B0402040204020203" pitchFamily="34" charset="0"/>
              </a:endParaRPr>
            </a:p>
          </p:txBody>
        </p:sp>
        <p:pic>
          <p:nvPicPr>
            <p:cNvPr id="27" name="Image 26">
              <a:extLst>
                <a:ext uri="{FF2B5EF4-FFF2-40B4-BE49-F238E27FC236}">
                  <a16:creationId xmlns:a16="http://schemas.microsoft.com/office/drawing/2014/main" id="{BAE38BF4-4241-4B04-993B-6BAD690BA691}"/>
                </a:ext>
              </a:extLst>
            </p:cNvPr>
            <p:cNvPicPr>
              <a:picLocks noChangeAspect="1"/>
            </p:cNvPicPr>
            <p:nvPr>
              <p:custDataLst>
                <p:tags r:id="rId28"/>
              </p:custDataLst>
            </p:nvPr>
          </p:nvPicPr>
          <p:blipFill>
            <a:blip r:embed="rId39"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927553" y="2370762"/>
              <a:ext cx="1791850" cy="2146051"/>
            </a:xfrm>
            <a:prstGeom prst="rect">
              <a:avLst/>
            </a:prstGeom>
            <a:noFill/>
            <a:ln>
              <a:noFill/>
            </a:ln>
            <a:effectLst>
              <a:outerShdw blurRad="50800" dist="38100" dir="13500000" algn="br" rotWithShape="0">
                <a:prstClr val="black">
                  <a:alpha val="40000"/>
                </a:prstClr>
              </a:outerShdw>
            </a:effectLst>
          </p:spPr>
        </p:pic>
      </p:grpSp>
    </p:spTree>
    <p:extLst>
      <p:ext uri="{BB962C8B-B14F-4D97-AF65-F5344CB8AC3E}">
        <p14:creationId xmlns:p14="http://schemas.microsoft.com/office/powerpoint/2010/main" val="315160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49EC9-E5B2-4793-9AE2-832009F588FB}"/>
              </a:ext>
            </a:extLst>
          </p:cNvPr>
          <p:cNvSpPr>
            <a:spLocks noGrp="1"/>
          </p:cNvSpPr>
          <p:nvPr>
            <p:ph type="title"/>
            <p:custDataLst>
              <p:tags r:id="rId1"/>
            </p:custDataLst>
          </p:nvPr>
        </p:nvSpPr>
        <p:spPr/>
        <p:txBody>
          <a:bodyPr/>
          <a:lstStyle/>
          <a:p>
            <a:r>
              <a:rPr lang="fr-FR"/>
              <a:t>Les principaux facteurs d’évolution du secteur</a:t>
            </a:r>
          </a:p>
        </p:txBody>
      </p:sp>
      <p:sp>
        <p:nvSpPr>
          <p:cNvPr id="4" name="Espace réservé du pied de page 3">
            <a:extLst>
              <a:ext uri="{FF2B5EF4-FFF2-40B4-BE49-F238E27FC236}">
                <a16:creationId xmlns:a16="http://schemas.microsoft.com/office/drawing/2014/main" id="{EB4C3AD3-92E6-4AEA-9675-EFFB1CC61FDD}"/>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FE27C1DB-52FC-48F8-833D-B581D072B0B6}"/>
              </a:ext>
            </a:extLst>
          </p:cNvPr>
          <p:cNvSpPr>
            <a:spLocks noGrp="1"/>
          </p:cNvSpPr>
          <p:nvPr>
            <p:ph type="sldNum" sz="quarter" idx="12"/>
            <p:custDataLst>
              <p:tags r:id="rId3"/>
            </p:custDataLst>
          </p:nvPr>
        </p:nvSpPr>
        <p:spPr/>
        <p:txBody>
          <a:bodyPr/>
          <a:lstStyle/>
          <a:p>
            <a:fld id="{A43914CE-9F6A-4F7F-8362-260763EB4F65}" type="slidenum">
              <a:rPr lang="fr-FR" smtClean="0"/>
              <a:t>10</a:t>
            </a:fld>
            <a:endParaRPr lang="fr-FR"/>
          </a:p>
        </p:txBody>
      </p:sp>
      <p:sp>
        <p:nvSpPr>
          <p:cNvPr id="66" name="Rectangle : coins arrondis 65">
            <a:extLst>
              <a:ext uri="{FF2B5EF4-FFF2-40B4-BE49-F238E27FC236}">
                <a16:creationId xmlns:a16="http://schemas.microsoft.com/office/drawing/2014/main" id="{4559CB8D-110E-4DFD-9DBA-9D51AAB8C2DF}"/>
              </a:ext>
            </a:extLst>
          </p:cNvPr>
          <p:cNvSpPr/>
          <p:nvPr>
            <p:custDataLst>
              <p:tags r:id="rId4"/>
            </p:custDataLst>
          </p:nvPr>
        </p:nvSpPr>
        <p:spPr>
          <a:xfrm>
            <a:off x="1867061" y="1877996"/>
            <a:ext cx="3342838" cy="61200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6992D042-72FB-4812-B242-51F6CD94331D}"/>
              </a:ext>
            </a:extLst>
          </p:cNvPr>
          <p:cNvSpPr/>
          <p:nvPr>
            <p:custDataLst>
              <p:tags r:id="rId5"/>
            </p:custDataLst>
          </p:nvPr>
        </p:nvSpPr>
        <p:spPr>
          <a:xfrm rot="5400000">
            <a:off x="4899265" y="1859996"/>
            <a:ext cx="648000" cy="648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grpSp>
        <p:nvGrpSpPr>
          <p:cNvPr id="7" name="Groupe 6">
            <a:extLst>
              <a:ext uri="{FF2B5EF4-FFF2-40B4-BE49-F238E27FC236}">
                <a16:creationId xmlns:a16="http://schemas.microsoft.com/office/drawing/2014/main" id="{539ED911-6083-9564-87C6-EEE7E2CBB0EF}"/>
              </a:ext>
            </a:extLst>
          </p:cNvPr>
          <p:cNvGrpSpPr/>
          <p:nvPr>
            <p:custDataLst>
              <p:tags r:id="rId6"/>
            </p:custDataLst>
          </p:nvPr>
        </p:nvGrpSpPr>
        <p:grpSpPr>
          <a:xfrm>
            <a:off x="2455696" y="1949996"/>
            <a:ext cx="3001569" cy="468000"/>
            <a:chOff x="2455696" y="1949996"/>
            <a:chExt cx="3001569" cy="468000"/>
          </a:xfrm>
        </p:grpSpPr>
        <p:sp>
          <p:nvSpPr>
            <p:cNvPr id="51" name="Oval 589">
              <a:extLst>
                <a:ext uri="{FF2B5EF4-FFF2-40B4-BE49-F238E27FC236}">
                  <a16:creationId xmlns:a16="http://schemas.microsoft.com/office/drawing/2014/main" id="{E162A5C4-B08D-4668-987B-A501B7EF80AB}"/>
                </a:ext>
              </a:extLst>
            </p:cNvPr>
            <p:cNvSpPr>
              <a:spLocks noChangeArrowheads="1"/>
            </p:cNvSpPr>
            <p:nvPr>
              <p:custDataLst>
                <p:tags r:id="rId56"/>
              </p:custDataLst>
            </p:nvPr>
          </p:nvSpPr>
          <p:spPr bwMode="auto">
            <a:xfrm>
              <a:off x="4989265" y="1949996"/>
              <a:ext cx="468000" cy="468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6" name="ZoneTexte 25">
              <a:extLst>
                <a:ext uri="{FF2B5EF4-FFF2-40B4-BE49-F238E27FC236}">
                  <a16:creationId xmlns:a16="http://schemas.microsoft.com/office/drawing/2014/main" id="{DB923D09-322B-4EEF-92C6-D5560CBBA6FC}"/>
                </a:ext>
              </a:extLst>
            </p:cNvPr>
            <p:cNvSpPr txBox="1"/>
            <p:nvPr>
              <p:custDataLst>
                <p:tags r:id="rId57"/>
              </p:custDataLst>
            </p:nvPr>
          </p:nvSpPr>
          <p:spPr>
            <a:xfrm>
              <a:off x="2455696" y="2072741"/>
              <a:ext cx="2453005" cy="222511"/>
            </a:xfrm>
            <a:prstGeom prst="rect">
              <a:avLst/>
            </a:prstGeom>
            <a:noFill/>
          </p:spPr>
          <p:txBody>
            <a:bodyPr wrap="square" lIns="72000" tIns="36000" rIns="72000" bIns="36000" rtlCol="0">
              <a:spAutoFit/>
            </a:bodyPr>
            <a:lstStyle/>
            <a:p>
              <a:pPr algn="r"/>
              <a:r>
                <a:rPr lang="fr-FR" sz="1200" b="1">
                  <a:latin typeface="+mj-lt"/>
                  <a:cs typeface="Segoe UI Semilight" panose="020B0402040204020203" pitchFamily="34" charset="0"/>
                </a:rPr>
                <a:t>Diversification des usages</a:t>
              </a:r>
            </a:p>
          </p:txBody>
        </p:sp>
      </p:grpSp>
      <p:sp>
        <p:nvSpPr>
          <p:cNvPr id="65" name="Rectangle : coins arrondis 64">
            <a:extLst>
              <a:ext uri="{FF2B5EF4-FFF2-40B4-BE49-F238E27FC236}">
                <a16:creationId xmlns:a16="http://schemas.microsoft.com/office/drawing/2014/main" id="{297C16BD-7E01-44F3-B392-5B6BD93383E6}"/>
              </a:ext>
            </a:extLst>
          </p:cNvPr>
          <p:cNvSpPr/>
          <p:nvPr>
            <p:custDataLst>
              <p:tags r:id="rId7"/>
            </p:custDataLst>
          </p:nvPr>
        </p:nvSpPr>
        <p:spPr>
          <a:xfrm>
            <a:off x="1867061" y="2751454"/>
            <a:ext cx="3342838" cy="61200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498E423A-0DD6-4CF6-A56D-C3ACF2C764E8}"/>
              </a:ext>
            </a:extLst>
          </p:cNvPr>
          <p:cNvSpPr/>
          <p:nvPr>
            <p:custDataLst>
              <p:tags r:id="rId8"/>
            </p:custDataLst>
          </p:nvPr>
        </p:nvSpPr>
        <p:spPr>
          <a:xfrm rot="5400000">
            <a:off x="4899265" y="2733454"/>
            <a:ext cx="648000" cy="648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02" name="Oval 589">
            <a:extLst>
              <a:ext uri="{FF2B5EF4-FFF2-40B4-BE49-F238E27FC236}">
                <a16:creationId xmlns:a16="http://schemas.microsoft.com/office/drawing/2014/main" id="{1DFD28CB-F9F5-47E8-9378-7E0A7A469EAD}"/>
              </a:ext>
            </a:extLst>
          </p:cNvPr>
          <p:cNvSpPr>
            <a:spLocks noChangeArrowheads="1"/>
          </p:cNvSpPr>
          <p:nvPr>
            <p:custDataLst>
              <p:tags r:id="rId9"/>
            </p:custDataLst>
          </p:nvPr>
        </p:nvSpPr>
        <p:spPr bwMode="auto">
          <a:xfrm>
            <a:off x="4989265" y="2823454"/>
            <a:ext cx="468000" cy="468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100" name="ZoneTexte 99">
            <a:extLst>
              <a:ext uri="{FF2B5EF4-FFF2-40B4-BE49-F238E27FC236}">
                <a16:creationId xmlns:a16="http://schemas.microsoft.com/office/drawing/2014/main" id="{6BA2E81B-7AAD-4A75-BE99-A9B6B376DBED}"/>
              </a:ext>
            </a:extLst>
          </p:cNvPr>
          <p:cNvSpPr txBox="1"/>
          <p:nvPr>
            <p:custDataLst>
              <p:tags r:id="rId10"/>
            </p:custDataLst>
          </p:nvPr>
        </p:nvSpPr>
        <p:spPr>
          <a:xfrm>
            <a:off x="2426821" y="2946199"/>
            <a:ext cx="2453005" cy="222511"/>
          </a:xfrm>
          <a:prstGeom prst="rect">
            <a:avLst/>
          </a:prstGeom>
          <a:noFill/>
        </p:spPr>
        <p:txBody>
          <a:bodyPr wrap="square" lIns="72000" tIns="36000" rIns="72000" bIns="36000" rtlCol="0">
            <a:spAutoFit/>
          </a:bodyPr>
          <a:lstStyle/>
          <a:p>
            <a:pPr algn="r"/>
            <a:r>
              <a:rPr lang="fr-FR" sz="1200" b="1">
                <a:latin typeface="+mj-lt"/>
                <a:cs typeface="Segoe UI Semilight" panose="020B0402040204020203" pitchFamily="34" charset="0"/>
              </a:rPr>
              <a:t>Internet des objets</a:t>
            </a:r>
          </a:p>
        </p:txBody>
      </p:sp>
      <p:sp>
        <p:nvSpPr>
          <p:cNvPr id="104" name="Rectangle : coins arrondis 103">
            <a:extLst>
              <a:ext uri="{FF2B5EF4-FFF2-40B4-BE49-F238E27FC236}">
                <a16:creationId xmlns:a16="http://schemas.microsoft.com/office/drawing/2014/main" id="{CD36130A-9175-4929-8B0A-DCB17AD29EC6}"/>
              </a:ext>
            </a:extLst>
          </p:cNvPr>
          <p:cNvSpPr/>
          <p:nvPr>
            <p:custDataLst>
              <p:tags r:id="rId11"/>
            </p:custDataLst>
          </p:nvPr>
        </p:nvSpPr>
        <p:spPr>
          <a:xfrm>
            <a:off x="1867061" y="3624912"/>
            <a:ext cx="3342838" cy="61200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90C26DEE-DCAF-493A-B413-3D9D5DB7B992}"/>
              </a:ext>
            </a:extLst>
          </p:cNvPr>
          <p:cNvSpPr/>
          <p:nvPr>
            <p:custDataLst>
              <p:tags r:id="rId12"/>
            </p:custDataLst>
          </p:nvPr>
        </p:nvSpPr>
        <p:spPr>
          <a:xfrm rot="5400000">
            <a:off x="4899265" y="3606912"/>
            <a:ext cx="648000" cy="648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12" name="Oval 589">
            <a:extLst>
              <a:ext uri="{FF2B5EF4-FFF2-40B4-BE49-F238E27FC236}">
                <a16:creationId xmlns:a16="http://schemas.microsoft.com/office/drawing/2014/main" id="{26E2E1F5-0234-4269-9C6B-F75999D9C8B0}"/>
              </a:ext>
            </a:extLst>
          </p:cNvPr>
          <p:cNvSpPr>
            <a:spLocks noChangeArrowheads="1"/>
          </p:cNvSpPr>
          <p:nvPr>
            <p:custDataLst>
              <p:tags r:id="rId13"/>
            </p:custDataLst>
          </p:nvPr>
        </p:nvSpPr>
        <p:spPr bwMode="auto">
          <a:xfrm>
            <a:off x="4989265" y="3696912"/>
            <a:ext cx="468000" cy="468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110" name="ZoneTexte 109">
            <a:extLst>
              <a:ext uri="{FF2B5EF4-FFF2-40B4-BE49-F238E27FC236}">
                <a16:creationId xmlns:a16="http://schemas.microsoft.com/office/drawing/2014/main" id="{929233E5-E57B-45F6-93F1-9ECEDA3742F6}"/>
              </a:ext>
            </a:extLst>
          </p:cNvPr>
          <p:cNvSpPr txBox="1"/>
          <p:nvPr>
            <p:custDataLst>
              <p:tags r:id="rId14"/>
            </p:custDataLst>
          </p:nvPr>
        </p:nvSpPr>
        <p:spPr>
          <a:xfrm>
            <a:off x="2426821" y="3819657"/>
            <a:ext cx="2453005" cy="222511"/>
          </a:xfrm>
          <a:prstGeom prst="rect">
            <a:avLst/>
          </a:prstGeom>
          <a:noFill/>
        </p:spPr>
        <p:txBody>
          <a:bodyPr wrap="square" lIns="72000" tIns="36000" rIns="72000" bIns="36000" rtlCol="0">
            <a:spAutoFit/>
          </a:bodyPr>
          <a:lstStyle/>
          <a:p>
            <a:pPr algn="r"/>
            <a:r>
              <a:rPr lang="fr-FR" sz="1200" b="1">
                <a:latin typeface="+mj-lt"/>
                <a:cs typeface="Segoe UI Semilight" panose="020B0402040204020203" pitchFamily="34" charset="0"/>
              </a:rPr>
              <a:t>Cloud et Big Data</a:t>
            </a:r>
          </a:p>
        </p:txBody>
      </p:sp>
      <p:sp>
        <p:nvSpPr>
          <p:cNvPr id="114" name="Rectangle : coins arrondis 113">
            <a:extLst>
              <a:ext uri="{FF2B5EF4-FFF2-40B4-BE49-F238E27FC236}">
                <a16:creationId xmlns:a16="http://schemas.microsoft.com/office/drawing/2014/main" id="{BB30D4DB-CD12-46CB-A793-0C3F8D0DD735}"/>
              </a:ext>
            </a:extLst>
          </p:cNvPr>
          <p:cNvSpPr/>
          <p:nvPr>
            <p:custDataLst>
              <p:tags r:id="rId15"/>
            </p:custDataLst>
          </p:nvPr>
        </p:nvSpPr>
        <p:spPr>
          <a:xfrm>
            <a:off x="1867061" y="4498372"/>
            <a:ext cx="3342838" cy="61200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a:extLst>
              <a:ext uri="{FF2B5EF4-FFF2-40B4-BE49-F238E27FC236}">
                <a16:creationId xmlns:a16="http://schemas.microsoft.com/office/drawing/2014/main" id="{D4FC226D-3950-48CF-A35E-FA2E6684A78B}"/>
              </a:ext>
            </a:extLst>
          </p:cNvPr>
          <p:cNvSpPr/>
          <p:nvPr>
            <p:custDataLst>
              <p:tags r:id="rId16"/>
            </p:custDataLst>
          </p:nvPr>
        </p:nvSpPr>
        <p:spPr>
          <a:xfrm rot="5400000">
            <a:off x="4899265" y="4480372"/>
            <a:ext cx="648000" cy="648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22" name="Oval 589">
            <a:extLst>
              <a:ext uri="{FF2B5EF4-FFF2-40B4-BE49-F238E27FC236}">
                <a16:creationId xmlns:a16="http://schemas.microsoft.com/office/drawing/2014/main" id="{D0BCCBB9-F153-45BD-8034-4001196E1E61}"/>
              </a:ext>
            </a:extLst>
          </p:cNvPr>
          <p:cNvSpPr>
            <a:spLocks noChangeArrowheads="1"/>
          </p:cNvSpPr>
          <p:nvPr>
            <p:custDataLst>
              <p:tags r:id="rId17"/>
            </p:custDataLst>
          </p:nvPr>
        </p:nvSpPr>
        <p:spPr bwMode="auto">
          <a:xfrm>
            <a:off x="4989265" y="4570372"/>
            <a:ext cx="468000" cy="468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120" name="ZoneTexte 119">
            <a:extLst>
              <a:ext uri="{FF2B5EF4-FFF2-40B4-BE49-F238E27FC236}">
                <a16:creationId xmlns:a16="http://schemas.microsoft.com/office/drawing/2014/main" id="{E4430337-2FEB-4B06-9A88-FE7A80E17E75}"/>
              </a:ext>
            </a:extLst>
          </p:cNvPr>
          <p:cNvSpPr txBox="1"/>
          <p:nvPr>
            <p:custDataLst>
              <p:tags r:id="rId18"/>
            </p:custDataLst>
          </p:nvPr>
        </p:nvSpPr>
        <p:spPr>
          <a:xfrm>
            <a:off x="2426821" y="4693117"/>
            <a:ext cx="2453005" cy="222511"/>
          </a:xfrm>
          <a:prstGeom prst="rect">
            <a:avLst/>
          </a:prstGeom>
          <a:noFill/>
        </p:spPr>
        <p:txBody>
          <a:bodyPr wrap="square" lIns="72000" tIns="36000" rIns="72000" bIns="36000" rtlCol="0">
            <a:spAutoFit/>
          </a:bodyPr>
          <a:lstStyle/>
          <a:p>
            <a:pPr algn="r"/>
            <a:r>
              <a:rPr lang="fr-FR" sz="1200" b="1">
                <a:latin typeface="+mj-lt"/>
                <a:cs typeface="Segoe UI Semilight" panose="020B0402040204020203" pitchFamily="34" charset="0"/>
              </a:rPr>
              <a:t>Cybersécurité</a:t>
            </a:r>
          </a:p>
        </p:txBody>
      </p:sp>
      <p:sp>
        <p:nvSpPr>
          <p:cNvPr id="124" name="Rectangle : coins arrondis 123">
            <a:extLst>
              <a:ext uri="{FF2B5EF4-FFF2-40B4-BE49-F238E27FC236}">
                <a16:creationId xmlns:a16="http://schemas.microsoft.com/office/drawing/2014/main" id="{59640C00-ECEA-4538-B7EB-71191EFE321D}"/>
              </a:ext>
            </a:extLst>
          </p:cNvPr>
          <p:cNvSpPr/>
          <p:nvPr>
            <p:custDataLst>
              <p:tags r:id="rId19"/>
            </p:custDataLst>
          </p:nvPr>
        </p:nvSpPr>
        <p:spPr>
          <a:xfrm>
            <a:off x="1867061" y="5371830"/>
            <a:ext cx="3342838" cy="61200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a:extLst>
              <a:ext uri="{FF2B5EF4-FFF2-40B4-BE49-F238E27FC236}">
                <a16:creationId xmlns:a16="http://schemas.microsoft.com/office/drawing/2014/main" id="{2C2A1BF4-B8FC-44C1-BC07-A14306DB5478}"/>
              </a:ext>
            </a:extLst>
          </p:cNvPr>
          <p:cNvSpPr/>
          <p:nvPr>
            <p:custDataLst>
              <p:tags r:id="rId20"/>
            </p:custDataLst>
          </p:nvPr>
        </p:nvSpPr>
        <p:spPr>
          <a:xfrm rot="5400000">
            <a:off x="4899265" y="5353830"/>
            <a:ext cx="648000" cy="648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32" name="Oval 589">
            <a:extLst>
              <a:ext uri="{FF2B5EF4-FFF2-40B4-BE49-F238E27FC236}">
                <a16:creationId xmlns:a16="http://schemas.microsoft.com/office/drawing/2014/main" id="{6388B8FC-4F92-4C05-A738-98C8D6E4AA08}"/>
              </a:ext>
            </a:extLst>
          </p:cNvPr>
          <p:cNvSpPr>
            <a:spLocks noChangeArrowheads="1"/>
          </p:cNvSpPr>
          <p:nvPr>
            <p:custDataLst>
              <p:tags r:id="rId21"/>
            </p:custDataLst>
          </p:nvPr>
        </p:nvSpPr>
        <p:spPr bwMode="auto">
          <a:xfrm>
            <a:off x="4989265" y="5443830"/>
            <a:ext cx="468000" cy="468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130" name="ZoneTexte 129">
            <a:extLst>
              <a:ext uri="{FF2B5EF4-FFF2-40B4-BE49-F238E27FC236}">
                <a16:creationId xmlns:a16="http://schemas.microsoft.com/office/drawing/2014/main" id="{30792DCE-3F77-453F-AB41-2384E30ADB5B}"/>
              </a:ext>
            </a:extLst>
          </p:cNvPr>
          <p:cNvSpPr txBox="1"/>
          <p:nvPr>
            <p:custDataLst>
              <p:tags r:id="rId22"/>
            </p:custDataLst>
          </p:nvPr>
        </p:nvSpPr>
        <p:spPr>
          <a:xfrm>
            <a:off x="2426821" y="5566575"/>
            <a:ext cx="2453005" cy="222511"/>
          </a:xfrm>
          <a:prstGeom prst="rect">
            <a:avLst/>
          </a:prstGeom>
          <a:noFill/>
        </p:spPr>
        <p:txBody>
          <a:bodyPr wrap="square" lIns="72000" tIns="36000" rIns="72000" bIns="36000" rtlCol="0">
            <a:spAutoFit/>
          </a:bodyPr>
          <a:lstStyle/>
          <a:p>
            <a:pPr algn="r"/>
            <a:r>
              <a:rPr lang="fr-FR" sz="1200" b="1">
                <a:latin typeface="+mj-lt"/>
                <a:cs typeface="Segoe UI Semilight" panose="020B0402040204020203" pitchFamily="34" charset="0"/>
              </a:rPr>
              <a:t>Software Open Source</a:t>
            </a:r>
          </a:p>
        </p:txBody>
      </p:sp>
      <p:sp>
        <p:nvSpPr>
          <p:cNvPr id="207" name="Rectangle : coins arrondis 206">
            <a:extLst>
              <a:ext uri="{FF2B5EF4-FFF2-40B4-BE49-F238E27FC236}">
                <a16:creationId xmlns:a16="http://schemas.microsoft.com/office/drawing/2014/main" id="{04C88D5A-9EA4-45C6-8D16-748164FE6543}"/>
              </a:ext>
            </a:extLst>
          </p:cNvPr>
          <p:cNvSpPr/>
          <p:nvPr>
            <p:custDataLst>
              <p:tags r:id="rId23"/>
            </p:custDataLst>
          </p:nvPr>
        </p:nvSpPr>
        <p:spPr>
          <a:xfrm rot="10800000">
            <a:off x="6883790" y="1877996"/>
            <a:ext cx="3342838" cy="61200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Ellipse 213">
            <a:extLst>
              <a:ext uri="{FF2B5EF4-FFF2-40B4-BE49-F238E27FC236}">
                <a16:creationId xmlns:a16="http://schemas.microsoft.com/office/drawing/2014/main" id="{AAFA1AF2-0F9A-4AC4-B718-320C2A494446}"/>
              </a:ext>
            </a:extLst>
          </p:cNvPr>
          <p:cNvSpPr/>
          <p:nvPr>
            <p:custDataLst>
              <p:tags r:id="rId24"/>
            </p:custDataLst>
          </p:nvPr>
        </p:nvSpPr>
        <p:spPr>
          <a:xfrm rot="16200000">
            <a:off x="6546424" y="1859996"/>
            <a:ext cx="648000" cy="648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15" name="Oval 589">
            <a:extLst>
              <a:ext uri="{FF2B5EF4-FFF2-40B4-BE49-F238E27FC236}">
                <a16:creationId xmlns:a16="http://schemas.microsoft.com/office/drawing/2014/main" id="{B2C4B944-2C80-4F94-8278-31878EE32698}"/>
              </a:ext>
            </a:extLst>
          </p:cNvPr>
          <p:cNvSpPr>
            <a:spLocks noChangeArrowheads="1"/>
          </p:cNvSpPr>
          <p:nvPr>
            <p:custDataLst>
              <p:tags r:id="rId25"/>
            </p:custDataLst>
          </p:nvPr>
        </p:nvSpPr>
        <p:spPr bwMode="auto">
          <a:xfrm rot="10800000">
            <a:off x="6636424" y="1949996"/>
            <a:ext cx="468000" cy="46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13" name="ZoneTexte 212">
            <a:extLst>
              <a:ext uri="{FF2B5EF4-FFF2-40B4-BE49-F238E27FC236}">
                <a16:creationId xmlns:a16="http://schemas.microsoft.com/office/drawing/2014/main" id="{BD79CDC1-CCC1-45EB-974C-84A883C0DD4B}"/>
              </a:ext>
            </a:extLst>
          </p:cNvPr>
          <p:cNvSpPr txBox="1"/>
          <p:nvPr>
            <p:custDataLst>
              <p:tags r:id="rId26"/>
            </p:custDataLst>
          </p:nvPr>
        </p:nvSpPr>
        <p:spPr>
          <a:xfrm>
            <a:off x="7290867" y="1962979"/>
            <a:ext cx="2453005" cy="442035"/>
          </a:xfrm>
          <a:prstGeom prst="rect">
            <a:avLst/>
          </a:prstGeom>
          <a:noFill/>
        </p:spPr>
        <p:txBody>
          <a:bodyPr wrap="square" lIns="72000" tIns="36000" rIns="72000" bIns="36000" rtlCol="0">
            <a:spAutoFit/>
          </a:bodyPr>
          <a:lstStyle/>
          <a:p>
            <a:r>
              <a:rPr lang="fr-FR" sz="1200" b="1">
                <a:latin typeface="+mj-lt"/>
                <a:cs typeface="Segoe UI Semilight" panose="020B0402040204020203" pitchFamily="34" charset="0"/>
              </a:rPr>
              <a:t>Hardware Open source et architectures </a:t>
            </a:r>
            <a:r>
              <a:rPr lang="fr-FR" sz="1200" b="1" err="1">
                <a:latin typeface="+mj-lt"/>
                <a:cs typeface="Segoe UI Semilight" panose="020B0402040204020203" pitchFamily="34" charset="0"/>
              </a:rPr>
              <a:t>préintégrées</a:t>
            </a:r>
            <a:endParaRPr lang="fr-FR" sz="1200" b="1">
              <a:latin typeface="+mj-lt"/>
              <a:cs typeface="Segoe UI Semilight" panose="020B0402040204020203" pitchFamily="34" charset="0"/>
            </a:endParaRPr>
          </a:p>
        </p:txBody>
      </p:sp>
      <p:sp>
        <p:nvSpPr>
          <p:cNvPr id="210" name="Organigramme : Connecteur 209">
            <a:extLst>
              <a:ext uri="{FF2B5EF4-FFF2-40B4-BE49-F238E27FC236}">
                <a16:creationId xmlns:a16="http://schemas.microsoft.com/office/drawing/2014/main" id="{7C171676-C9FB-4909-94B9-5773D9523B48}"/>
              </a:ext>
            </a:extLst>
          </p:cNvPr>
          <p:cNvSpPr/>
          <p:nvPr>
            <p:custDataLst>
              <p:tags r:id="rId27"/>
            </p:custDataLst>
          </p:nvPr>
        </p:nvSpPr>
        <p:spPr>
          <a:xfrm rot="10800000">
            <a:off x="9473756" y="2009959"/>
            <a:ext cx="427920" cy="34807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Rectangle : coins arrondis 216">
            <a:extLst>
              <a:ext uri="{FF2B5EF4-FFF2-40B4-BE49-F238E27FC236}">
                <a16:creationId xmlns:a16="http://schemas.microsoft.com/office/drawing/2014/main" id="{549560E6-295B-49CD-BD0C-2D2F48CD224C}"/>
              </a:ext>
            </a:extLst>
          </p:cNvPr>
          <p:cNvSpPr/>
          <p:nvPr>
            <p:custDataLst>
              <p:tags r:id="rId28"/>
            </p:custDataLst>
          </p:nvPr>
        </p:nvSpPr>
        <p:spPr>
          <a:xfrm rot="10800000">
            <a:off x="6883790" y="2751454"/>
            <a:ext cx="3342838" cy="61200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Ellipse 221">
            <a:extLst>
              <a:ext uri="{FF2B5EF4-FFF2-40B4-BE49-F238E27FC236}">
                <a16:creationId xmlns:a16="http://schemas.microsoft.com/office/drawing/2014/main" id="{3954CF2B-456C-4986-BB22-1AF3E33AD986}"/>
              </a:ext>
            </a:extLst>
          </p:cNvPr>
          <p:cNvSpPr/>
          <p:nvPr>
            <p:custDataLst>
              <p:tags r:id="rId29"/>
            </p:custDataLst>
          </p:nvPr>
        </p:nvSpPr>
        <p:spPr>
          <a:xfrm rot="16200000">
            <a:off x="6546424" y="2733455"/>
            <a:ext cx="648000" cy="648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23" name="Oval 589">
            <a:extLst>
              <a:ext uri="{FF2B5EF4-FFF2-40B4-BE49-F238E27FC236}">
                <a16:creationId xmlns:a16="http://schemas.microsoft.com/office/drawing/2014/main" id="{42CD9A34-61FF-4A03-A3D7-9D19A8FF3EE3}"/>
              </a:ext>
            </a:extLst>
          </p:cNvPr>
          <p:cNvSpPr>
            <a:spLocks noChangeArrowheads="1"/>
          </p:cNvSpPr>
          <p:nvPr>
            <p:custDataLst>
              <p:tags r:id="rId30"/>
            </p:custDataLst>
          </p:nvPr>
        </p:nvSpPr>
        <p:spPr bwMode="auto">
          <a:xfrm rot="10800000">
            <a:off x="6636424" y="2823454"/>
            <a:ext cx="468000" cy="46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21" name="ZoneTexte 220">
            <a:extLst>
              <a:ext uri="{FF2B5EF4-FFF2-40B4-BE49-F238E27FC236}">
                <a16:creationId xmlns:a16="http://schemas.microsoft.com/office/drawing/2014/main" id="{9C97DF81-FE2F-49A6-AF13-A8CAC2E3D6CA}"/>
              </a:ext>
            </a:extLst>
          </p:cNvPr>
          <p:cNvSpPr txBox="1"/>
          <p:nvPr>
            <p:custDataLst>
              <p:tags r:id="rId31"/>
            </p:custDataLst>
          </p:nvPr>
        </p:nvSpPr>
        <p:spPr>
          <a:xfrm>
            <a:off x="7290867" y="2866371"/>
            <a:ext cx="2453005" cy="382167"/>
          </a:xfrm>
          <a:prstGeom prst="rect">
            <a:avLst/>
          </a:prstGeom>
          <a:noFill/>
        </p:spPr>
        <p:txBody>
          <a:bodyPr wrap="square" lIns="72000" tIns="36000" rIns="72000" bIns="36000" rtlCol="0">
            <a:spAutoFit/>
          </a:bodyPr>
          <a:lstStyle/>
          <a:p>
            <a:r>
              <a:rPr lang="fr-FR" sz="1200" b="1">
                <a:latin typeface="+mj-lt"/>
                <a:cs typeface="Segoe UI Semilight" panose="020B0402040204020203" pitchFamily="34" charset="0"/>
              </a:rPr>
              <a:t>Transition écologique et énergétique</a:t>
            </a:r>
          </a:p>
        </p:txBody>
      </p:sp>
      <p:sp>
        <p:nvSpPr>
          <p:cNvPr id="219" name="Organigramme : Connecteur 218">
            <a:extLst>
              <a:ext uri="{FF2B5EF4-FFF2-40B4-BE49-F238E27FC236}">
                <a16:creationId xmlns:a16="http://schemas.microsoft.com/office/drawing/2014/main" id="{90CD818A-849C-47E0-B42C-F9954F9E9D42}"/>
              </a:ext>
            </a:extLst>
          </p:cNvPr>
          <p:cNvSpPr/>
          <p:nvPr>
            <p:custDataLst>
              <p:tags r:id="rId32"/>
            </p:custDataLst>
          </p:nvPr>
        </p:nvSpPr>
        <p:spPr>
          <a:xfrm rot="10800000">
            <a:off x="9473756" y="2883418"/>
            <a:ext cx="427920" cy="34807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Rectangle : coins arrondis 224">
            <a:extLst>
              <a:ext uri="{FF2B5EF4-FFF2-40B4-BE49-F238E27FC236}">
                <a16:creationId xmlns:a16="http://schemas.microsoft.com/office/drawing/2014/main" id="{3F363D35-FFB2-4852-8532-E1250AE36D36}"/>
              </a:ext>
            </a:extLst>
          </p:cNvPr>
          <p:cNvSpPr/>
          <p:nvPr>
            <p:custDataLst>
              <p:tags r:id="rId33"/>
            </p:custDataLst>
          </p:nvPr>
        </p:nvSpPr>
        <p:spPr>
          <a:xfrm rot="10800000">
            <a:off x="6883790" y="3624912"/>
            <a:ext cx="3342838" cy="61200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Ellipse 229">
            <a:extLst>
              <a:ext uri="{FF2B5EF4-FFF2-40B4-BE49-F238E27FC236}">
                <a16:creationId xmlns:a16="http://schemas.microsoft.com/office/drawing/2014/main" id="{E2FE3CA2-A751-488A-9824-F19EE8EDBCA2}"/>
              </a:ext>
            </a:extLst>
          </p:cNvPr>
          <p:cNvSpPr/>
          <p:nvPr>
            <p:custDataLst>
              <p:tags r:id="rId34"/>
            </p:custDataLst>
          </p:nvPr>
        </p:nvSpPr>
        <p:spPr>
          <a:xfrm rot="16200000">
            <a:off x="6546424" y="3606913"/>
            <a:ext cx="648000" cy="648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31" name="Oval 589">
            <a:extLst>
              <a:ext uri="{FF2B5EF4-FFF2-40B4-BE49-F238E27FC236}">
                <a16:creationId xmlns:a16="http://schemas.microsoft.com/office/drawing/2014/main" id="{D4CCB214-7146-4A57-805F-5E0B033D87D5}"/>
              </a:ext>
            </a:extLst>
          </p:cNvPr>
          <p:cNvSpPr>
            <a:spLocks noChangeArrowheads="1"/>
          </p:cNvSpPr>
          <p:nvPr>
            <p:custDataLst>
              <p:tags r:id="rId35"/>
            </p:custDataLst>
          </p:nvPr>
        </p:nvSpPr>
        <p:spPr bwMode="auto">
          <a:xfrm rot="10800000">
            <a:off x="6636424" y="3696912"/>
            <a:ext cx="468000" cy="46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29" name="ZoneTexte 228">
            <a:extLst>
              <a:ext uri="{FF2B5EF4-FFF2-40B4-BE49-F238E27FC236}">
                <a16:creationId xmlns:a16="http://schemas.microsoft.com/office/drawing/2014/main" id="{01D32D70-813A-43EC-A68F-F9BBFF38A267}"/>
              </a:ext>
            </a:extLst>
          </p:cNvPr>
          <p:cNvSpPr txBox="1"/>
          <p:nvPr>
            <p:custDataLst>
              <p:tags r:id="rId36"/>
            </p:custDataLst>
          </p:nvPr>
        </p:nvSpPr>
        <p:spPr>
          <a:xfrm>
            <a:off x="7287245" y="3819657"/>
            <a:ext cx="2453005" cy="222511"/>
          </a:xfrm>
          <a:prstGeom prst="rect">
            <a:avLst/>
          </a:prstGeom>
          <a:noFill/>
        </p:spPr>
        <p:txBody>
          <a:bodyPr wrap="square" lIns="72000" tIns="36000" rIns="72000" bIns="36000" rtlCol="0">
            <a:spAutoFit/>
          </a:bodyPr>
          <a:lstStyle/>
          <a:p>
            <a:r>
              <a:rPr lang="fr-FR" sz="1200" b="1">
                <a:latin typeface="+mj-lt"/>
                <a:cs typeface="Segoe UI Semilight" panose="020B0402040204020203" pitchFamily="34" charset="0"/>
              </a:rPr>
              <a:t>Edge computing</a:t>
            </a:r>
          </a:p>
        </p:txBody>
      </p:sp>
      <p:sp>
        <p:nvSpPr>
          <p:cNvPr id="227" name="Organigramme : Connecteur 226">
            <a:extLst>
              <a:ext uri="{FF2B5EF4-FFF2-40B4-BE49-F238E27FC236}">
                <a16:creationId xmlns:a16="http://schemas.microsoft.com/office/drawing/2014/main" id="{D9247451-C1DD-491A-B91D-18B889003BBC}"/>
              </a:ext>
            </a:extLst>
          </p:cNvPr>
          <p:cNvSpPr/>
          <p:nvPr>
            <p:custDataLst>
              <p:tags r:id="rId37"/>
            </p:custDataLst>
          </p:nvPr>
        </p:nvSpPr>
        <p:spPr>
          <a:xfrm rot="10800000">
            <a:off x="9473756" y="3756876"/>
            <a:ext cx="427920" cy="34807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Rectangle : coins arrondis 232">
            <a:extLst>
              <a:ext uri="{FF2B5EF4-FFF2-40B4-BE49-F238E27FC236}">
                <a16:creationId xmlns:a16="http://schemas.microsoft.com/office/drawing/2014/main" id="{10822DBF-9BAB-4FE2-B7C5-0801F424C1A4}"/>
              </a:ext>
            </a:extLst>
          </p:cNvPr>
          <p:cNvSpPr/>
          <p:nvPr>
            <p:custDataLst>
              <p:tags r:id="rId38"/>
            </p:custDataLst>
          </p:nvPr>
        </p:nvSpPr>
        <p:spPr>
          <a:xfrm rot="10800000">
            <a:off x="6883790" y="4498372"/>
            <a:ext cx="3342838" cy="61200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Ellipse 237">
            <a:extLst>
              <a:ext uri="{FF2B5EF4-FFF2-40B4-BE49-F238E27FC236}">
                <a16:creationId xmlns:a16="http://schemas.microsoft.com/office/drawing/2014/main" id="{B602724C-FFBB-4159-8AC4-9BD3A40985FA}"/>
              </a:ext>
            </a:extLst>
          </p:cNvPr>
          <p:cNvSpPr/>
          <p:nvPr>
            <p:custDataLst>
              <p:tags r:id="rId39"/>
            </p:custDataLst>
          </p:nvPr>
        </p:nvSpPr>
        <p:spPr>
          <a:xfrm rot="16200000">
            <a:off x="6546424" y="4480373"/>
            <a:ext cx="648000" cy="648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39" name="Oval 589">
            <a:extLst>
              <a:ext uri="{FF2B5EF4-FFF2-40B4-BE49-F238E27FC236}">
                <a16:creationId xmlns:a16="http://schemas.microsoft.com/office/drawing/2014/main" id="{05F48CC2-46E4-49BB-BFB4-55F4843DD414}"/>
              </a:ext>
            </a:extLst>
          </p:cNvPr>
          <p:cNvSpPr>
            <a:spLocks noChangeArrowheads="1"/>
          </p:cNvSpPr>
          <p:nvPr>
            <p:custDataLst>
              <p:tags r:id="rId40"/>
            </p:custDataLst>
          </p:nvPr>
        </p:nvSpPr>
        <p:spPr bwMode="auto">
          <a:xfrm rot="10800000">
            <a:off x="6636425" y="4570372"/>
            <a:ext cx="468000" cy="46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37" name="ZoneTexte 236">
            <a:extLst>
              <a:ext uri="{FF2B5EF4-FFF2-40B4-BE49-F238E27FC236}">
                <a16:creationId xmlns:a16="http://schemas.microsoft.com/office/drawing/2014/main" id="{D7FB200B-B9AC-475E-B753-5ECB65AE8B80}"/>
              </a:ext>
            </a:extLst>
          </p:cNvPr>
          <p:cNvSpPr txBox="1"/>
          <p:nvPr>
            <p:custDataLst>
              <p:tags r:id="rId41"/>
            </p:custDataLst>
          </p:nvPr>
        </p:nvSpPr>
        <p:spPr>
          <a:xfrm>
            <a:off x="7274656" y="4613289"/>
            <a:ext cx="2453005" cy="382167"/>
          </a:xfrm>
          <a:prstGeom prst="rect">
            <a:avLst/>
          </a:prstGeom>
          <a:noFill/>
        </p:spPr>
        <p:txBody>
          <a:bodyPr wrap="square" lIns="72000" tIns="36000" rIns="72000" bIns="36000" rtlCol="0">
            <a:spAutoFit/>
          </a:bodyPr>
          <a:lstStyle/>
          <a:p>
            <a:r>
              <a:rPr lang="fr-FR" sz="1200" b="1">
                <a:latin typeface="+mj-lt"/>
                <a:cs typeface="Segoe UI Semilight" panose="020B0402040204020203" pitchFamily="34" charset="0"/>
              </a:rPr>
              <a:t>Intelligence artificielle embarquée</a:t>
            </a:r>
          </a:p>
        </p:txBody>
      </p:sp>
      <p:sp>
        <p:nvSpPr>
          <p:cNvPr id="235" name="Organigramme : Connecteur 234">
            <a:extLst>
              <a:ext uri="{FF2B5EF4-FFF2-40B4-BE49-F238E27FC236}">
                <a16:creationId xmlns:a16="http://schemas.microsoft.com/office/drawing/2014/main" id="{1C8B74F1-032C-437E-9969-F43F51BFF2B5}"/>
              </a:ext>
            </a:extLst>
          </p:cNvPr>
          <p:cNvSpPr/>
          <p:nvPr>
            <p:custDataLst>
              <p:tags r:id="rId42"/>
            </p:custDataLst>
          </p:nvPr>
        </p:nvSpPr>
        <p:spPr>
          <a:xfrm rot="10800000">
            <a:off x="9473756" y="4630335"/>
            <a:ext cx="427920" cy="34807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Rectangle : coins arrondis 240">
            <a:extLst>
              <a:ext uri="{FF2B5EF4-FFF2-40B4-BE49-F238E27FC236}">
                <a16:creationId xmlns:a16="http://schemas.microsoft.com/office/drawing/2014/main" id="{BF1472D9-BA4A-4DAF-A1E9-874ABF95982B}"/>
              </a:ext>
            </a:extLst>
          </p:cNvPr>
          <p:cNvSpPr/>
          <p:nvPr>
            <p:custDataLst>
              <p:tags r:id="rId43"/>
            </p:custDataLst>
          </p:nvPr>
        </p:nvSpPr>
        <p:spPr>
          <a:xfrm rot="10800000">
            <a:off x="6883790" y="5371830"/>
            <a:ext cx="3342838" cy="61200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Ellipse 245">
            <a:extLst>
              <a:ext uri="{FF2B5EF4-FFF2-40B4-BE49-F238E27FC236}">
                <a16:creationId xmlns:a16="http://schemas.microsoft.com/office/drawing/2014/main" id="{0C15FBA7-328C-41D4-9B0B-8E514644EFE4}"/>
              </a:ext>
            </a:extLst>
          </p:cNvPr>
          <p:cNvSpPr/>
          <p:nvPr>
            <p:custDataLst>
              <p:tags r:id="rId44"/>
            </p:custDataLst>
          </p:nvPr>
        </p:nvSpPr>
        <p:spPr>
          <a:xfrm rot="16200000">
            <a:off x="6546424" y="5353831"/>
            <a:ext cx="648000" cy="648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47" name="Oval 589">
            <a:extLst>
              <a:ext uri="{FF2B5EF4-FFF2-40B4-BE49-F238E27FC236}">
                <a16:creationId xmlns:a16="http://schemas.microsoft.com/office/drawing/2014/main" id="{A19E54AF-7318-4645-B2A6-90FFDBC12E31}"/>
              </a:ext>
            </a:extLst>
          </p:cNvPr>
          <p:cNvSpPr>
            <a:spLocks noChangeArrowheads="1"/>
          </p:cNvSpPr>
          <p:nvPr>
            <p:custDataLst>
              <p:tags r:id="rId45"/>
            </p:custDataLst>
          </p:nvPr>
        </p:nvSpPr>
        <p:spPr bwMode="auto">
          <a:xfrm rot="10800000">
            <a:off x="6636425" y="5443830"/>
            <a:ext cx="468000" cy="468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45" name="ZoneTexte 244">
            <a:extLst>
              <a:ext uri="{FF2B5EF4-FFF2-40B4-BE49-F238E27FC236}">
                <a16:creationId xmlns:a16="http://schemas.microsoft.com/office/drawing/2014/main" id="{63B30424-EADF-4A0E-B1CD-F5F25FEF09CC}"/>
              </a:ext>
            </a:extLst>
          </p:cNvPr>
          <p:cNvSpPr txBox="1"/>
          <p:nvPr>
            <p:custDataLst>
              <p:tags r:id="rId46"/>
            </p:custDataLst>
          </p:nvPr>
        </p:nvSpPr>
        <p:spPr>
          <a:xfrm>
            <a:off x="7233965" y="5364480"/>
            <a:ext cx="2850492" cy="626701"/>
          </a:xfrm>
          <a:prstGeom prst="rect">
            <a:avLst/>
          </a:prstGeom>
          <a:noFill/>
        </p:spPr>
        <p:txBody>
          <a:bodyPr wrap="square" lIns="72000" tIns="36000" rIns="72000" bIns="36000" rtlCol="0">
            <a:spAutoFit/>
          </a:bodyPr>
          <a:lstStyle/>
          <a:p>
            <a:r>
              <a:rPr lang="fr-FR" sz="1200" b="1">
                <a:latin typeface="+mj-lt"/>
                <a:cs typeface="Segoe UI Semilight" panose="020B0402040204020203" pitchFamily="34" charset="0"/>
              </a:rPr>
              <a:t>Technologies émergentes </a:t>
            </a:r>
            <a:r>
              <a:rPr lang="fr-FR" sz="1200">
                <a:latin typeface="+mj-lt"/>
                <a:cs typeface="Segoe UI Semilight" panose="020B0402040204020203" pitchFamily="34" charset="0"/>
              </a:rPr>
              <a:t>(mémoires non volatiles, calcul quantique, capteurs intelligents…)</a:t>
            </a:r>
          </a:p>
        </p:txBody>
      </p:sp>
      <p:sp>
        <p:nvSpPr>
          <p:cNvPr id="37" name="Accolade ouvrante 36">
            <a:extLst>
              <a:ext uri="{FF2B5EF4-FFF2-40B4-BE49-F238E27FC236}">
                <a16:creationId xmlns:a16="http://schemas.microsoft.com/office/drawing/2014/main" id="{EB430B9B-80B1-4938-9CB9-0F907DBE4BDF}"/>
              </a:ext>
            </a:extLst>
          </p:cNvPr>
          <p:cNvSpPr/>
          <p:nvPr>
            <p:custDataLst>
              <p:tags r:id="rId47"/>
            </p:custDataLst>
          </p:nvPr>
        </p:nvSpPr>
        <p:spPr>
          <a:xfrm>
            <a:off x="1439014" y="1781036"/>
            <a:ext cx="163136" cy="2554741"/>
          </a:xfrm>
          <a:prstGeom prst="leftBrace">
            <a:avLst/>
          </a:prstGeom>
          <a:noFill/>
          <a:ln>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solidFill>
                <a:schemeClr val="accent1"/>
              </a:solidFill>
            </a:endParaRPr>
          </a:p>
        </p:txBody>
      </p:sp>
      <p:sp>
        <p:nvSpPr>
          <p:cNvPr id="260" name="Accolade ouvrante 259">
            <a:extLst>
              <a:ext uri="{FF2B5EF4-FFF2-40B4-BE49-F238E27FC236}">
                <a16:creationId xmlns:a16="http://schemas.microsoft.com/office/drawing/2014/main" id="{322001DC-C9D9-4926-8835-BF360177CF91}"/>
              </a:ext>
            </a:extLst>
          </p:cNvPr>
          <p:cNvSpPr/>
          <p:nvPr>
            <p:custDataLst>
              <p:tags r:id="rId48"/>
            </p:custDataLst>
          </p:nvPr>
        </p:nvSpPr>
        <p:spPr>
          <a:xfrm>
            <a:off x="1427664" y="4430462"/>
            <a:ext cx="185836" cy="1603359"/>
          </a:xfrm>
          <a:prstGeom prst="leftBrace">
            <a:avLst/>
          </a:prstGeom>
          <a:noFill/>
          <a:ln>
            <a:solidFill>
              <a:schemeClr val="accent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61" name="Accolade ouvrante 260">
            <a:extLst>
              <a:ext uri="{FF2B5EF4-FFF2-40B4-BE49-F238E27FC236}">
                <a16:creationId xmlns:a16="http://schemas.microsoft.com/office/drawing/2014/main" id="{28253F69-4A24-4D76-9196-A0C328599C06}"/>
              </a:ext>
            </a:extLst>
          </p:cNvPr>
          <p:cNvSpPr/>
          <p:nvPr>
            <p:custDataLst>
              <p:tags r:id="rId49"/>
            </p:custDataLst>
          </p:nvPr>
        </p:nvSpPr>
        <p:spPr>
          <a:xfrm rot="10800000">
            <a:off x="10409972" y="1793460"/>
            <a:ext cx="163136" cy="3425567"/>
          </a:xfrm>
          <a:prstGeom prst="leftBrace">
            <a:avLst/>
          </a:prstGeom>
          <a:noFill/>
          <a:ln>
            <a:solidFill>
              <a:schemeClr val="accent2"/>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62" name="Accolade ouvrante 261">
            <a:extLst>
              <a:ext uri="{FF2B5EF4-FFF2-40B4-BE49-F238E27FC236}">
                <a16:creationId xmlns:a16="http://schemas.microsoft.com/office/drawing/2014/main" id="{5498E6BA-0844-4ACA-B67E-AE13C9F7BE58}"/>
              </a:ext>
            </a:extLst>
          </p:cNvPr>
          <p:cNvSpPr/>
          <p:nvPr>
            <p:custDataLst>
              <p:tags r:id="rId50"/>
            </p:custDataLst>
          </p:nvPr>
        </p:nvSpPr>
        <p:spPr>
          <a:xfrm rot="10800000">
            <a:off x="10414530" y="5297925"/>
            <a:ext cx="154021" cy="737454"/>
          </a:xfrm>
          <a:prstGeom prst="leftBrace">
            <a:avLst/>
          </a:prstGeom>
          <a:noFill/>
          <a:ln>
            <a:solidFill>
              <a:schemeClr val="accent3"/>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38" name="ZoneTexte 37">
            <a:extLst>
              <a:ext uri="{FF2B5EF4-FFF2-40B4-BE49-F238E27FC236}">
                <a16:creationId xmlns:a16="http://schemas.microsoft.com/office/drawing/2014/main" id="{B66577A0-7FC0-40D8-A30D-962DB5859184}"/>
              </a:ext>
            </a:extLst>
          </p:cNvPr>
          <p:cNvSpPr txBox="1"/>
          <p:nvPr>
            <p:custDataLst>
              <p:tags r:id="rId51"/>
            </p:custDataLst>
          </p:nvPr>
        </p:nvSpPr>
        <p:spPr>
          <a:xfrm>
            <a:off x="10711403" y="3325857"/>
            <a:ext cx="1572154" cy="461665"/>
          </a:xfrm>
          <a:prstGeom prst="rect">
            <a:avLst/>
          </a:prstGeom>
          <a:noFill/>
        </p:spPr>
        <p:txBody>
          <a:bodyPr wrap="square" rtlCol="0">
            <a:spAutoFit/>
          </a:bodyPr>
          <a:lstStyle/>
          <a:p>
            <a:r>
              <a:rPr lang="fr-FR" sz="1200" b="1" i="1">
                <a:solidFill>
                  <a:schemeClr val="accent2"/>
                </a:solidFill>
              </a:rPr>
              <a:t>TENDANCES ACTUELLES </a:t>
            </a:r>
          </a:p>
        </p:txBody>
      </p:sp>
      <p:sp>
        <p:nvSpPr>
          <p:cNvPr id="263" name="ZoneTexte 262">
            <a:extLst>
              <a:ext uri="{FF2B5EF4-FFF2-40B4-BE49-F238E27FC236}">
                <a16:creationId xmlns:a16="http://schemas.microsoft.com/office/drawing/2014/main" id="{8197DBF5-B50E-473F-A46F-C712FAF5347C}"/>
              </a:ext>
            </a:extLst>
          </p:cNvPr>
          <p:cNvSpPr txBox="1"/>
          <p:nvPr>
            <p:custDataLst>
              <p:tags r:id="rId52"/>
            </p:custDataLst>
          </p:nvPr>
        </p:nvSpPr>
        <p:spPr>
          <a:xfrm>
            <a:off x="10711403" y="5464379"/>
            <a:ext cx="1572154" cy="461665"/>
          </a:xfrm>
          <a:prstGeom prst="rect">
            <a:avLst/>
          </a:prstGeom>
          <a:noFill/>
        </p:spPr>
        <p:txBody>
          <a:bodyPr wrap="square" rtlCol="0">
            <a:spAutoFit/>
          </a:bodyPr>
          <a:lstStyle/>
          <a:p>
            <a:r>
              <a:rPr lang="fr-FR" sz="1200" b="1" i="1">
                <a:solidFill>
                  <a:schemeClr val="accent3"/>
                </a:solidFill>
              </a:rPr>
              <a:t>TENDANCES FUTURES </a:t>
            </a:r>
          </a:p>
        </p:txBody>
      </p:sp>
      <p:sp>
        <p:nvSpPr>
          <p:cNvPr id="264" name="ZoneTexte 263">
            <a:extLst>
              <a:ext uri="{FF2B5EF4-FFF2-40B4-BE49-F238E27FC236}">
                <a16:creationId xmlns:a16="http://schemas.microsoft.com/office/drawing/2014/main" id="{6811B06F-8152-42C4-A2A6-5377A2991C5E}"/>
              </a:ext>
            </a:extLst>
          </p:cNvPr>
          <p:cNvSpPr txBox="1"/>
          <p:nvPr>
            <p:custDataLst>
              <p:tags r:id="rId53"/>
            </p:custDataLst>
          </p:nvPr>
        </p:nvSpPr>
        <p:spPr>
          <a:xfrm>
            <a:off x="147489" y="2793114"/>
            <a:ext cx="1243475" cy="646331"/>
          </a:xfrm>
          <a:prstGeom prst="rect">
            <a:avLst/>
          </a:prstGeom>
          <a:noFill/>
        </p:spPr>
        <p:txBody>
          <a:bodyPr wrap="square" rtlCol="0">
            <a:spAutoFit/>
          </a:bodyPr>
          <a:lstStyle/>
          <a:p>
            <a:pPr algn="r"/>
            <a:r>
              <a:rPr lang="fr-FR" sz="1200" b="1" i="1">
                <a:solidFill>
                  <a:schemeClr val="accent1"/>
                </a:solidFill>
              </a:rPr>
              <a:t>TENDANCES IDENTIFIÉES EN 2014 </a:t>
            </a:r>
          </a:p>
        </p:txBody>
      </p:sp>
      <p:sp>
        <p:nvSpPr>
          <p:cNvPr id="265" name="ZoneTexte 264">
            <a:extLst>
              <a:ext uri="{FF2B5EF4-FFF2-40B4-BE49-F238E27FC236}">
                <a16:creationId xmlns:a16="http://schemas.microsoft.com/office/drawing/2014/main" id="{973DD284-2348-493E-9A12-77C76D496DAA}"/>
              </a:ext>
            </a:extLst>
          </p:cNvPr>
          <p:cNvSpPr txBox="1"/>
          <p:nvPr>
            <p:custDataLst>
              <p:tags r:id="rId54"/>
            </p:custDataLst>
          </p:nvPr>
        </p:nvSpPr>
        <p:spPr>
          <a:xfrm>
            <a:off x="147489" y="4794327"/>
            <a:ext cx="1243475" cy="1015663"/>
          </a:xfrm>
          <a:prstGeom prst="rect">
            <a:avLst/>
          </a:prstGeom>
          <a:noFill/>
        </p:spPr>
        <p:txBody>
          <a:bodyPr wrap="square" rtlCol="0">
            <a:spAutoFit/>
          </a:bodyPr>
          <a:lstStyle/>
          <a:p>
            <a:pPr algn="r"/>
            <a:r>
              <a:rPr lang="fr-FR" sz="1200" b="1" i="1">
                <a:solidFill>
                  <a:schemeClr val="accent4"/>
                </a:solidFill>
              </a:rPr>
              <a:t>TENDANCES IDENTIFIÉES EN 2014 ET AMPLIFIÉES AUJOURD’HUI</a:t>
            </a:r>
          </a:p>
        </p:txBody>
      </p:sp>
      <p:grpSp>
        <p:nvGrpSpPr>
          <p:cNvPr id="13" name="Groupe 12">
            <a:extLst>
              <a:ext uri="{FF2B5EF4-FFF2-40B4-BE49-F238E27FC236}">
                <a16:creationId xmlns:a16="http://schemas.microsoft.com/office/drawing/2014/main" id="{8765AE41-A475-4BB8-AB0C-B6986E21FE5B}"/>
              </a:ext>
            </a:extLst>
          </p:cNvPr>
          <p:cNvGrpSpPr/>
          <p:nvPr>
            <p:custDataLst>
              <p:tags r:id="rId55"/>
            </p:custDataLst>
          </p:nvPr>
        </p:nvGrpSpPr>
        <p:grpSpPr>
          <a:xfrm>
            <a:off x="947481" y="836613"/>
            <a:ext cx="10297038" cy="651731"/>
            <a:chOff x="1089648" y="836613"/>
            <a:chExt cx="10297038" cy="651731"/>
          </a:xfrm>
        </p:grpSpPr>
        <p:grpSp>
          <p:nvGrpSpPr>
            <p:cNvPr id="11" name="Groupe 10">
              <a:extLst>
                <a:ext uri="{FF2B5EF4-FFF2-40B4-BE49-F238E27FC236}">
                  <a16:creationId xmlns:a16="http://schemas.microsoft.com/office/drawing/2014/main" id="{EB1688FA-3DDD-0841-8B3F-C6430585773A}"/>
                </a:ext>
              </a:extLst>
            </p:cNvPr>
            <p:cNvGrpSpPr/>
            <p:nvPr/>
          </p:nvGrpSpPr>
          <p:grpSpPr>
            <a:xfrm>
              <a:off x="1089648" y="836613"/>
              <a:ext cx="10297038" cy="646331"/>
              <a:chOff x="1679244" y="836613"/>
              <a:chExt cx="9018895" cy="646331"/>
            </a:xfrm>
          </p:grpSpPr>
          <p:sp>
            <p:nvSpPr>
              <p:cNvPr id="3" name="Rectangle : coins arrondis 2">
                <a:extLst>
                  <a:ext uri="{FF2B5EF4-FFF2-40B4-BE49-F238E27FC236}">
                    <a16:creationId xmlns:a16="http://schemas.microsoft.com/office/drawing/2014/main" id="{A1830F97-D125-D9AD-B711-B7B73C6F407A}"/>
                  </a:ext>
                </a:extLst>
              </p:cNvPr>
              <p:cNvSpPr/>
              <p:nvPr/>
            </p:nvSpPr>
            <p:spPr>
              <a:xfrm>
                <a:off x="1867061" y="836613"/>
                <a:ext cx="8831078" cy="646331"/>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633E8060-7F0F-2E6A-EC80-EFD858D3F1C0}"/>
                  </a:ext>
                </a:extLst>
              </p:cNvPr>
              <p:cNvGrpSpPr/>
              <p:nvPr/>
            </p:nvGrpSpPr>
            <p:grpSpPr>
              <a:xfrm>
                <a:off x="1679244" y="925972"/>
                <a:ext cx="378377" cy="432000"/>
                <a:chOff x="1679244" y="898496"/>
                <a:chExt cx="378377" cy="432000"/>
              </a:xfrm>
            </p:grpSpPr>
            <p:sp>
              <p:nvSpPr>
                <p:cNvPr id="63" name="Organigramme : Connecteur 62">
                  <a:extLst>
                    <a:ext uri="{FF2B5EF4-FFF2-40B4-BE49-F238E27FC236}">
                      <a16:creationId xmlns:a16="http://schemas.microsoft.com/office/drawing/2014/main" id="{5422BFF0-7F3F-D8DE-DEAC-DB18F9413566}"/>
                    </a:ext>
                  </a:extLst>
                </p:cNvPr>
                <p:cNvSpPr/>
                <p:nvPr/>
              </p:nvSpPr>
              <p:spPr>
                <a:xfrm>
                  <a:off x="1679244" y="898496"/>
                  <a:ext cx="378377" cy="432000"/>
                </a:xfrm>
                <a:prstGeom prst="flowChart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rganigramme : Connecteur 5">
                  <a:extLst>
                    <a:ext uri="{FF2B5EF4-FFF2-40B4-BE49-F238E27FC236}">
                      <a16:creationId xmlns:a16="http://schemas.microsoft.com/office/drawing/2014/main" id="{C32948A2-E775-3409-C981-1AA3CF94A29B}"/>
                    </a:ext>
                  </a:extLst>
                </p:cNvPr>
                <p:cNvSpPr/>
                <p:nvPr/>
              </p:nvSpPr>
              <p:spPr>
                <a:xfrm>
                  <a:off x="1726541" y="952496"/>
                  <a:ext cx="283783" cy="32400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2" name="ZoneTexte 11">
              <a:extLst>
                <a:ext uri="{FF2B5EF4-FFF2-40B4-BE49-F238E27FC236}">
                  <a16:creationId xmlns:a16="http://schemas.microsoft.com/office/drawing/2014/main" id="{208CA02E-656B-BD15-DF1B-E06C4C27B48D}"/>
                </a:ext>
              </a:extLst>
            </p:cNvPr>
            <p:cNvSpPr txBox="1"/>
            <p:nvPr/>
          </p:nvSpPr>
          <p:spPr>
            <a:xfrm>
              <a:off x="1575748" y="842013"/>
              <a:ext cx="9727251" cy="646331"/>
            </a:xfrm>
            <a:prstGeom prst="rect">
              <a:avLst/>
            </a:prstGeom>
            <a:noFill/>
          </p:spPr>
          <p:txBody>
            <a:bodyPr wrap="square" rtlCol="0">
              <a:spAutoFit/>
            </a:bodyPr>
            <a:lstStyle/>
            <a:p>
              <a:pPr algn="just"/>
              <a:r>
                <a:rPr lang="fr-FR" sz="1200"/>
                <a:t>Plusieurs évolutions majeures impactent le secteur depuis 2014. Parmi elles, se distinguent des tendances déjà identifiées en 2014 arrivées à maturité entre-temps (  ), les tendances identifiées en 2014 qui se sont amplifiées depuis (  ), les nouvelles tendances aux conséquences majeures (  ), et enfin, de potentielles évolutions futures de nature à causer des évolutions métiers dans les prochaines années (   ).</a:t>
              </a:r>
            </a:p>
          </p:txBody>
        </p:sp>
        <p:sp>
          <p:nvSpPr>
            <p:cNvPr id="67" name="Organigramme : Connecteur 66">
              <a:extLst>
                <a:ext uri="{FF2B5EF4-FFF2-40B4-BE49-F238E27FC236}">
                  <a16:creationId xmlns:a16="http://schemas.microsoft.com/office/drawing/2014/main" id="{DE1B6560-BAA0-EC5D-812B-9C5AF9B64D52}"/>
                </a:ext>
              </a:extLst>
            </p:cNvPr>
            <p:cNvSpPr/>
            <p:nvPr/>
          </p:nvSpPr>
          <p:spPr>
            <a:xfrm>
              <a:off x="10409972" y="1289978"/>
              <a:ext cx="144000" cy="14400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Organigramme : Connecteur 67">
              <a:extLst>
                <a:ext uri="{FF2B5EF4-FFF2-40B4-BE49-F238E27FC236}">
                  <a16:creationId xmlns:a16="http://schemas.microsoft.com/office/drawing/2014/main" id="{C8DDD20C-4DEF-1249-56A8-9EC94BC8CEE1}"/>
                </a:ext>
              </a:extLst>
            </p:cNvPr>
            <p:cNvSpPr/>
            <p:nvPr/>
          </p:nvSpPr>
          <p:spPr>
            <a:xfrm>
              <a:off x="2383696" y="1281344"/>
              <a:ext cx="144000" cy="144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Organigramme : Connecteur 68">
              <a:extLst>
                <a:ext uri="{FF2B5EF4-FFF2-40B4-BE49-F238E27FC236}">
                  <a16:creationId xmlns:a16="http://schemas.microsoft.com/office/drawing/2014/main" id="{2324315B-11F5-4B95-0915-639FD173F2E3}"/>
                </a:ext>
              </a:extLst>
            </p:cNvPr>
            <p:cNvSpPr/>
            <p:nvPr/>
          </p:nvSpPr>
          <p:spPr>
            <a:xfrm>
              <a:off x="7944814" y="1099696"/>
              <a:ext cx="144000" cy="144000"/>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Organigramme : Connecteur 69">
              <a:extLst>
                <a:ext uri="{FF2B5EF4-FFF2-40B4-BE49-F238E27FC236}">
                  <a16:creationId xmlns:a16="http://schemas.microsoft.com/office/drawing/2014/main" id="{3AE75C5C-04AB-C5BD-8A35-20220D67475A}"/>
                </a:ext>
              </a:extLst>
            </p:cNvPr>
            <p:cNvSpPr/>
            <p:nvPr/>
          </p:nvSpPr>
          <p:spPr>
            <a:xfrm>
              <a:off x="3202609" y="1095064"/>
              <a:ext cx="144000" cy="144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3013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onnecteur droit 68">
            <a:extLst>
              <a:ext uri="{FF2B5EF4-FFF2-40B4-BE49-F238E27FC236}">
                <a16:creationId xmlns:a16="http://schemas.microsoft.com/office/drawing/2014/main" id="{A790C1A2-141C-408A-A5D4-C107D1ECA2C1}"/>
              </a:ext>
            </a:extLst>
          </p:cNvPr>
          <p:cNvCxnSpPr>
            <a:cxnSpLocks/>
          </p:cNvCxnSpPr>
          <p:nvPr>
            <p:custDataLst>
              <p:tags r:id="rId1"/>
            </p:custDataLst>
          </p:nvPr>
        </p:nvCxnSpPr>
        <p:spPr>
          <a:xfrm flipH="1">
            <a:off x="4514850" y="5440238"/>
            <a:ext cx="621354"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0BD48C16-9CD0-44B1-BF98-114F86481BC2}"/>
              </a:ext>
            </a:extLst>
          </p:cNvPr>
          <p:cNvCxnSpPr>
            <a:cxnSpLocks/>
          </p:cNvCxnSpPr>
          <p:nvPr>
            <p:custDataLst>
              <p:tags r:id="rId2"/>
            </p:custDataLst>
          </p:nvPr>
        </p:nvCxnSpPr>
        <p:spPr>
          <a:xfrm flipH="1">
            <a:off x="4560044" y="3510357"/>
            <a:ext cx="576160" cy="0"/>
          </a:xfrm>
          <a:prstGeom prst="line">
            <a:avLst/>
          </a:prstGeom>
          <a:ln w="127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050096A4-8F0A-43D6-B250-14FEB2F59410}"/>
              </a:ext>
            </a:extLst>
          </p:cNvPr>
          <p:cNvCxnSpPr>
            <a:cxnSpLocks/>
          </p:cNvCxnSpPr>
          <p:nvPr>
            <p:custDataLst>
              <p:tags r:id="rId3"/>
            </p:custDataLst>
          </p:nvPr>
        </p:nvCxnSpPr>
        <p:spPr>
          <a:xfrm flipH="1">
            <a:off x="4424363" y="1520711"/>
            <a:ext cx="595313" cy="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60DD7049-0C7A-4B7E-83AC-1845BD403BCF}"/>
              </a:ext>
            </a:extLst>
          </p:cNvPr>
          <p:cNvSpPr>
            <a:spLocks noGrp="1"/>
          </p:cNvSpPr>
          <p:nvPr>
            <p:ph type="title"/>
            <p:custDataLst>
              <p:tags r:id="rId4"/>
            </p:custDataLst>
          </p:nvPr>
        </p:nvSpPr>
        <p:spPr/>
        <p:txBody>
          <a:bodyPr/>
          <a:lstStyle/>
          <a:p>
            <a:r>
              <a:rPr lang="fr-FR"/>
              <a:t>Des impacts différents en fonction des métiers du secteur </a:t>
            </a:r>
          </a:p>
        </p:txBody>
      </p:sp>
      <p:sp>
        <p:nvSpPr>
          <p:cNvPr id="4" name="Espace réservé du pied de page 3">
            <a:extLst>
              <a:ext uri="{FF2B5EF4-FFF2-40B4-BE49-F238E27FC236}">
                <a16:creationId xmlns:a16="http://schemas.microsoft.com/office/drawing/2014/main" id="{A4A7E063-ECD0-4E15-84F8-9187C489E31D}"/>
              </a:ext>
            </a:extLst>
          </p:cNvPr>
          <p:cNvSpPr>
            <a:spLocks noGrp="1"/>
          </p:cNvSpPr>
          <p:nvPr>
            <p:ph type="ftr" sz="quarter" idx="11"/>
            <p:custDataLst>
              <p:tags r:id="rId5"/>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5A79A1A0-CD0D-4CC1-AC48-8650D8A45E84}"/>
              </a:ext>
            </a:extLst>
          </p:cNvPr>
          <p:cNvSpPr>
            <a:spLocks noGrp="1"/>
          </p:cNvSpPr>
          <p:nvPr>
            <p:ph type="sldNum" sz="quarter" idx="12"/>
            <p:custDataLst>
              <p:tags r:id="rId6"/>
            </p:custDataLst>
          </p:nvPr>
        </p:nvSpPr>
        <p:spPr/>
        <p:txBody>
          <a:bodyPr/>
          <a:lstStyle/>
          <a:p>
            <a:fld id="{A43914CE-9F6A-4F7F-8362-260763EB4F65}" type="slidenum">
              <a:rPr lang="fr-FR" smtClean="0"/>
              <a:t>11</a:t>
            </a:fld>
            <a:endParaRPr lang="fr-FR"/>
          </a:p>
        </p:txBody>
      </p:sp>
      <p:sp>
        <p:nvSpPr>
          <p:cNvPr id="105" name="Rectangle : coins arrondis 104">
            <a:extLst>
              <a:ext uri="{FF2B5EF4-FFF2-40B4-BE49-F238E27FC236}">
                <a16:creationId xmlns:a16="http://schemas.microsoft.com/office/drawing/2014/main" id="{A1115F0F-E2A8-41A5-8E94-498682677CFD}"/>
              </a:ext>
            </a:extLst>
          </p:cNvPr>
          <p:cNvSpPr>
            <a:spLocks noChangeAspect="1"/>
          </p:cNvSpPr>
          <p:nvPr>
            <p:custDataLst>
              <p:tags r:id="rId7"/>
            </p:custDataLst>
          </p:nvPr>
        </p:nvSpPr>
        <p:spPr>
          <a:xfrm>
            <a:off x="571311" y="2179146"/>
            <a:ext cx="3988733" cy="2071653"/>
          </a:xfrm>
          <a:prstGeom prst="roundRect">
            <a:avLst>
              <a:gd name="adj" fmla="val 6697"/>
            </a:avLst>
          </a:prstGeom>
          <a:solidFill>
            <a:schemeClr val="bg1"/>
          </a:solidFill>
          <a:ln w="12700">
            <a:solidFill>
              <a:schemeClr val="accent4"/>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pPr>
            <a:endParaRPr lang="fr-FR" sz="1200" spc="-50"/>
          </a:p>
        </p:txBody>
      </p:sp>
      <p:sp>
        <p:nvSpPr>
          <p:cNvPr id="112" name="Rectangle : coins arrondis 111">
            <a:extLst>
              <a:ext uri="{FF2B5EF4-FFF2-40B4-BE49-F238E27FC236}">
                <a16:creationId xmlns:a16="http://schemas.microsoft.com/office/drawing/2014/main" id="{DBC788FC-7486-4AA4-9158-B7488427546F}"/>
              </a:ext>
            </a:extLst>
          </p:cNvPr>
          <p:cNvSpPr>
            <a:spLocks noChangeAspect="1"/>
          </p:cNvSpPr>
          <p:nvPr>
            <p:custDataLst>
              <p:tags r:id="rId8"/>
            </p:custDataLst>
          </p:nvPr>
        </p:nvSpPr>
        <p:spPr>
          <a:xfrm>
            <a:off x="571311" y="1140723"/>
            <a:ext cx="3988733" cy="759976"/>
          </a:xfrm>
          <a:prstGeom prst="roundRect">
            <a:avLst/>
          </a:prstGeom>
          <a:solidFill>
            <a:schemeClr val="bg1"/>
          </a:solidFill>
          <a:ln w="12700">
            <a:solidFill>
              <a:schemeClr val="accent3"/>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pPr>
            <a:endParaRPr lang="fr-FR" sz="1200" spc="-50"/>
          </a:p>
        </p:txBody>
      </p:sp>
      <p:sp>
        <p:nvSpPr>
          <p:cNvPr id="53" name="Rectangle : coins arrondis 52">
            <a:extLst>
              <a:ext uri="{FF2B5EF4-FFF2-40B4-BE49-F238E27FC236}">
                <a16:creationId xmlns:a16="http://schemas.microsoft.com/office/drawing/2014/main" id="{A5A74114-C5D1-43F4-9FBA-FDA1700A09AD}"/>
              </a:ext>
            </a:extLst>
          </p:cNvPr>
          <p:cNvSpPr>
            <a:spLocks noChangeAspect="1"/>
          </p:cNvSpPr>
          <p:nvPr>
            <p:custDataLst>
              <p:tags r:id="rId9"/>
            </p:custDataLst>
          </p:nvPr>
        </p:nvSpPr>
        <p:spPr>
          <a:xfrm>
            <a:off x="571311" y="4524097"/>
            <a:ext cx="3988733" cy="1347918"/>
          </a:xfrm>
          <a:prstGeom prst="roundRect">
            <a:avLst>
              <a:gd name="adj" fmla="val 13134"/>
            </a:avLst>
          </a:prstGeom>
          <a:solidFill>
            <a:schemeClr val="bg1"/>
          </a:solidFill>
          <a:ln w="12700">
            <a:solidFill>
              <a:schemeClr val="tx2"/>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pPr>
            <a:endParaRPr lang="fr-FR" sz="1200" spc="-50"/>
          </a:p>
        </p:txBody>
      </p:sp>
      <p:sp>
        <p:nvSpPr>
          <p:cNvPr id="54" name="Rectangle : coins arrondis 53">
            <a:extLst>
              <a:ext uri="{FF2B5EF4-FFF2-40B4-BE49-F238E27FC236}">
                <a16:creationId xmlns:a16="http://schemas.microsoft.com/office/drawing/2014/main" id="{5CCF85BC-5ADF-4C03-BE5A-40CF495841E5}"/>
              </a:ext>
            </a:extLst>
          </p:cNvPr>
          <p:cNvSpPr/>
          <p:nvPr>
            <p:custDataLst>
              <p:tags r:id="rId10"/>
            </p:custDataLst>
          </p:nvPr>
        </p:nvSpPr>
        <p:spPr>
          <a:xfrm>
            <a:off x="7641480" y="1141644"/>
            <a:ext cx="3988800" cy="1981080"/>
          </a:xfrm>
          <a:prstGeom prst="roundRect">
            <a:avLst>
              <a:gd name="adj" fmla="val 8343"/>
            </a:avLst>
          </a:prstGeom>
          <a:solidFill>
            <a:schemeClr val="bg1"/>
          </a:solidFill>
          <a:ln w="12700">
            <a:solidFill>
              <a:schemeClr val="accent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pPr>
            <a:endParaRPr lang="fr-FR" sz="1200" spc="-50"/>
          </a:p>
        </p:txBody>
      </p:sp>
      <p:sp>
        <p:nvSpPr>
          <p:cNvPr id="56" name="Rectangle : coins arrondis 55">
            <a:extLst>
              <a:ext uri="{FF2B5EF4-FFF2-40B4-BE49-F238E27FC236}">
                <a16:creationId xmlns:a16="http://schemas.microsoft.com/office/drawing/2014/main" id="{9B66E69B-A075-4AFE-B655-88F306FD1DFF}"/>
              </a:ext>
            </a:extLst>
          </p:cNvPr>
          <p:cNvSpPr/>
          <p:nvPr>
            <p:custDataLst>
              <p:tags r:id="rId11"/>
            </p:custDataLst>
          </p:nvPr>
        </p:nvSpPr>
        <p:spPr>
          <a:xfrm>
            <a:off x="7641480" y="3874761"/>
            <a:ext cx="3988800" cy="1981080"/>
          </a:xfrm>
          <a:prstGeom prst="roundRect">
            <a:avLst>
              <a:gd name="adj" fmla="val 9239"/>
            </a:avLst>
          </a:prstGeom>
          <a:solidFill>
            <a:schemeClr val="bg1"/>
          </a:solidFill>
          <a:ln w="12700">
            <a:solidFill>
              <a:schemeClr val="accent2"/>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pPr>
            <a:endParaRPr lang="fr-FR" sz="1200" spc="-50"/>
          </a:p>
        </p:txBody>
      </p:sp>
      <p:sp>
        <p:nvSpPr>
          <p:cNvPr id="3" name="Rectangle : coins arrondis 2">
            <a:extLst>
              <a:ext uri="{FF2B5EF4-FFF2-40B4-BE49-F238E27FC236}">
                <a16:creationId xmlns:a16="http://schemas.microsoft.com/office/drawing/2014/main" id="{7B98A0D7-14C8-412C-B2F5-42C48C6C4965}"/>
              </a:ext>
            </a:extLst>
          </p:cNvPr>
          <p:cNvSpPr/>
          <p:nvPr>
            <p:custDataLst>
              <p:tags r:id="rId12"/>
            </p:custDataLst>
          </p:nvPr>
        </p:nvSpPr>
        <p:spPr>
          <a:xfrm>
            <a:off x="5057776" y="1121922"/>
            <a:ext cx="2032878" cy="7975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 coins arrondis 57">
            <a:extLst>
              <a:ext uri="{FF2B5EF4-FFF2-40B4-BE49-F238E27FC236}">
                <a16:creationId xmlns:a16="http://schemas.microsoft.com/office/drawing/2014/main" id="{5E0DF3F8-7659-46DB-8902-D972D4973A42}"/>
              </a:ext>
            </a:extLst>
          </p:cNvPr>
          <p:cNvSpPr/>
          <p:nvPr>
            <p:custDataLst>
              <p:tags r:id="rId13"/>
            </p:custDataLst>
          </p:nvPr>
        </p:nvSpPr>
        <p:spPr>
          <a:xfrm>
            <a:off x="5174304" y="2114192"/>
            <a:ext cx="1916349" cy="7599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 coins arrondis 58">
            <a:extLst>
              <a:ext uri="{FF2B5EF4-FFF2-40B4-BE49-F238E27FC236}">
                <a16:creationId xmlns:a16="http://schemas.microsoft.com/office/drawing/2014/main" id="{92B7E559-BC9F-43AA-BD30-8BB274FD1714}"/>
              </a:ext>
            </a:extLst>
          </p:cNvPr>
          <p:cNvSpPr/>
          <p:nvPr>
            <p:custDataLst>
              <p:tags r:id="rId14"/>
            </p:custDataLst>
          </p:nvPr>
        </p:nvSpPr>
        <p:spPr>
          <a:xfrm>
            <a:off x="5057776" y="3106462"/>
            <a:ext cx="2032878" cy="7975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 coins arrondis 59">
            <a:extLst>
              <a:ext uri="{FF2B5EF4-FFF2-40B4-BE49-F238E27FC236}">
                <a16:creationId xmlns:a16="http://schemas.microsoft.com/office/drawing/2014/main" id="{46E20110-1727-425D-A525-E1B120585FFF}"/>
              </a:ext>
            </a:extLst>
          </p:cNvPr>
          <p:cNvSpPr/>
          <p:nvPr>
            <p:custDataLst>
              <p:tags r:id="rId15"/>
            </p:custDataLst>
          </p:nvPr>
        </p:nvSpPr>
        <p:spPr>
          <a:xfrm>
            <a:off x="5057776" y="4098732"/>
            <a:ext cx="2032878" cy="7975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 coins arrondis 60">
            <a:extLst>
              <a:ext uri="{FF2B5EF4-FFF2-40B4-BE49-F238E27FC236}">
                <a16:creationId xmlns:a16="http://schemas.microsoft.com/office/drawing/2014/main" id="{6FED2798-9F99-443F-851C-4862767DF170}"/>
              </a:ext>
            </a:extLst>
          </p:cNvPr>
          <p:cNvSpPr/>
          <p:nvPr>
            <p:custDataLst>
              <p:tags r:id="rId16"/>
            </p:custDataLst>
          </p:nvPr>
        </p:nvSpPr>
        <p:spPr>
          <a:xfrm>
            <a:off x="5057776" y="5091002"/>
            <a:ext cx="2032878" cy="7975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65">
            <a:extLst>
              <a:ext uri="{FF2B5EF4-FFF2-40B4-BE49-F238E27FC236}">
                <a16:creationId xmlns:a16="http://schemas.microsoft.com/office/drawing/2014/main" id="{116AFB1A-880B-4929-93F5-025E125B9954}"/>
              </a:ext>
            </a:extLst>
          </p:cNvPr>
          <p:cNvCxnSpPr>
            <a:cxnSpLocks/>
          </p:cNvCxnSpPr>
          <p:nvPr>
            <p:custDataLst>
              <p:tags r:id="rId17"/>
            </p:custDataLst>
          </p:nvPr>
        </p:nvCxnSpPr>
        <p:spPr>
          <a:xfrm flipH="1">
            <a:off x="7052553" y="2494180"/>
            <a:ext cx="588927"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FD207C82-4936-4DA9-83C3-0094F4163B7A}"/>
              </a:ext>
            </a:extLst>
          </p:cNvPr>
          <p:cNvCxnSpPr>
            <a:cxnSpLocks/>
          </p:cNvCxnSpPr>
          <p:nvPr>
            <p:custDataLst>
              <p:tags r:id="rId18"/>
            </p:custDataLst>
          </p:nvPr>
        </p:nvCxnSpPr>
        <p:spPr>
          <a:xfrm flipH="1">
            <a:off x="7053039" y="4626635"/>
            <a:ext cx="58844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5D977DF5-27D4-45B7-8780-C0DB9B398A54}"/>
              </a:ext>
            </a:extLst>
          </p:cNvPr>
          <p:cNvSpPr txBox="1"/>
          <p:nvPr>
            <p:custDataLst>
              <p:tags r:id="rId19"/>
            </p:custDataLst>
          </p:nvPr>
        </p:nvSpPr>
        <p:spPr>
          <a:xfrm>
            <a:off x="5118574" y="1243712"/>
            <a:ext cx="350196" cy="553998"/>
          </a:xfrm>
          <a:prstGeom prst="rect">
            <a:avLst/>
          </a:prstGeom>
          <a:noFill/>
        </p:spPr>
        <p:txBody>
          <a:bodyPr wrap="square" rtlCol="0">
            <a:spAutoFit/>
          </a:bodyPr>
          <a:lstStyle/>
          <a:p>
            <a:pPr algn="just"/>
            <a:r>
              <a:rPr lang="fr-FR" sz="3000" b="1">
                <a:solidFill>
                  <a:schemeClr val="accent3"/>
                </a:solidFill>
              </a:rPr>
              <a:t>1</a:t>
            </a:r>
            <a:endParaRPr lang="fr-FR" sz="3000"/>
          </a:p>
        </p:txBody>
      </p:sp>
      <p:sp>
        <p:nvSpPr>
          <p:cNvPr id="72" name="ZoneTexte 71">
            <a:extLst>
              <a:ext uri="{FF2B5EF4-FFF2-40B4-BE49-F238E27FC236}">
                <a16:creationId xmlns:a16="http://schemas.microsoft.com/office/drawing/2014/main" id="{16978311-983C-4B75-A8F3-D65DC2A49C92}"/>
              </a:ext>
            </a:extLst>
          </p:cNvPr>
          <p:cNvSpPr txBox="1"/>
          <p:nvPr>
            <p:custDataLst>
              <p:tags r:id="rId20"/>
            </p:custDataLst>
          </p:nvPr>
        </p:nvSpPr>
        <p:spPr>
          <a:xfrm>
            <a:off x="5447084" y="1197546"/>
            <a:ext cx="1779606" cy="646331"/>
          </a:xfrm>
          <a:prstGeom prst="rect">
            <a:avLst/>
          </a:prstGeom>
          <a:noFill/>
        </p:spPr>
        <p:txBody>
          <a:bodyPr wrap="square">
            <a:spAutoFit/>
          </a:bodyPr>
          <a:lstStyle/>
          <a:p>
            <a:r>
              <a:rPr lang="fr-FR" sz="1200"/>
              <a:t>Métier central, aux </a:t>
            </a:r>
            <a:r>
              <a:rPr lang="fr-FR" sz="1200" b="1"/>
              <a:t>évolutions </a:t>
            </a:r>
            <a:r>
              <a:rPr lang="fr-FR" sz="1200" b="1" spc="-30"/>
              <a:t>multidimensionnelles</a:t>
            </a:r>
            <a:r>
              <a:rPr lang="fr-FR" sz="1200" b="1"/>
              <a:t> </a:t>
            </a:r>
          </a:p>
        </p:txBody>
      </p:sp>
      <p:sp>
        <p:nvSpPr>
          <p:cNvPr id="74" name="ZoneTexte 73">
            <a:extLst>
              <a:ext uri="{FF2B5EF4-FFF2-40B4-BE49-F238E27FC236}">
                <a16:creationId xmlns:a16="http://schemas.microsoft.com/office/drawing/2014/main" id="{5BB10B64-DE63-4427-A312-6636327F6630}"/>
              </a:ext>
            </a:extLst>
          </p:cNvPr>
          <p:cNvSpPr txBox="1"/>
          <p:nvPr>
            <p:custDataLst>
              <p:tags r:id="rId21"/>
            </p:custDataLst>
          </p:nvPr>
        </p:nvSpPr>
        <p:spPr>
          <a:xfrm>
            <a:off x="5206124" y="2249937"/>
            <a:ext cx="350196" cy="523220"/>
          </a:xfrm>
          <a:prstGeom prst="rect">
            <a:avLst/>
          </a:prstGeom>
          <a:noFill/>
        </p:spPr>
        <p:txBody>
          <a:bodyPr wrap="square" rtlCol="0">
            <a:spAutoFit/>
          </a:bodyPr>
          <a:lstStyle/>
          <a:p>
            <a:pPr algn="just"/>
            <a:r>
              <a:rPr lang="fr-FR" sz="2800" b="1">
                <a:solidFill>
                  <a:schemeClr val="accent3"/>
                </a:solidFill>
              </a:rPr>
              <a:t>4</a:t>
            </a:r>
            <a:endParaRPr lang="fr-FR" sz="1200"/>
          </a:p>
        </p:txBody>
      </p:sp>
      <p:sp>
        <p:nvSpPr>
          <p:cNvPr id="75" name="Rectangle : coins arrondis 74">
            <a:extLst>
              <a:ext uri="{FF2B5EF4-FFF2-40B4-BE49-F238E27FC236}">
                <a16:creationId xmlns:a16="http://schemas.microsoft.com/office/drawing/2014/main" id="{8CFABC67-9473-48CD-A72E-9E62C2B3DC40}"/>
              </a:ext>
            </a:extLst>
          </p:cNvPr>
          <p:cNvSpPr/>
          <p:nvPr>
            <p:custDataLst>
              <p:tags r:id="rId22"/>
            </p:custDataLst>
          </p:nvPr>
        </p:nvSpPr>
        <p:spPr>
          <a:xfrm>
            <a:off x="5057776" y="2131559"/>
            <a:ext cx="2032878" cy="7975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E00C6720-7E6D-4E2B-85E3-DE8E8CBAD79E}"/>
              </a:ext>
            </a:extLst>
          </p:cNvPr>
          <p:cNvSpPr txBox="1"/>
          <p:nvPr>
            <p:custDataLst>
              <p:tags r:id="rId23"/>
            </p:custDataLst>
          </p:nvPr>
        </p:nvSpPr>
        <p:spPr>
          <a:xfrm>
            <a:off x="5456809" y="2107518"/>
            <a:ext cx="1597974" cy="830997"/>
          </a:xfrm>
          <a:prstGeom prst="rect">
            <a:avLst/>
          </a:prstGeom>
          <a:noFill/>
        </p:spPr>
        <p:txBody>
          <a:bodyPr wrap="square">
            <a:spAutoFit/>
          </a:bodyPr>
          <a:lstStyle/>
          <a:p>
            <a:r>
              <a:rPr lang="fr-FR" sz="1200"/>
              <a:t>Métiers de spécialiste qui évoluent </a:t>
            </a:r>
            <a:r>
              <a:rPr lang="fr-FR" sz="1200" b="1"/>
              <a:t>le plus fortement </a:t>
            </a:r>
          </a:p>
        </p:txBody>
      </p:sp>
      <p:sp>
        <p:nvSpPr>
          <p:cNvPr id="77" name="ZoneTexte 76">
            <a:extLst>
              <a:ext uri="{FF2B5EF4-FFF2-40B4-BE49-F238E27FC236}">
                <a16:creationId xmlns:a16="http://schemas.microsoft.com/office/drawing/2014/main" id="{B10DFA8B-35EB-456C-859E-53C5D03046E3}"/>
              </a:ext>
            </a:extLst>
          </p:cNvPr>
          <p:cNvSpPr txBox="1"/>
          <p:nvPr>
            <p:custDataLst>
              <p:tags r:id="rId24"/>
            </p:custDataLst>
          </p:nvPr>
        </p:nvSpPr>
        <p:spPr>
          <a:xfrm>
            <a:off x="5118574" y="2251102"/>
            <a:ext cx="350196" cy="553998"/>
          </a:xfrm>
          <a:prstGeom prst="rect">
            <a:avLst/>
          </a:prstGeom>
          <a:noFill/>
        </p:spPr>
        <p:txBody>
          <a:bodyPr wrap="square" rtlCol="0">
            <a:spAutoFit/>
          </a:bodyPr>
          <a:lstStyle/>
          <a:p>
            <a:pPr algn="just"/>
            <a:r>
              <a:rPr lang="fr-FR" sz="3000" b="1">
                <a:solidFill>
                  <a:schemeClr val="accent3"/>
                </a:solidFill>
              </a:rPr>
              <a:t>4</a:t>
            </a:r>
            <a:endParaRPr lang="fr-FR" sz="3000"/>
          </a:p>
        </p:txBody>
      </p:sp>
      <p:sp>
        <p:nvSpPr>
          <p:cNvPr id="78" name="ZoneTexte 77">
            <a:extLst>
              <a:ext uri="{FF2B5EF4-FFF2-40B4-BE49-F238E27FC236}">
                <a16:creationId xmlns:a16="http://schemas.microsoft.com/office/drawing/2014/main" id="{7135FF81-DDB2-4A43-8FAE-A1E53E48C908}"/>
              </a:ext>
            </a:extLst>
          </p:cNvPr>
          <p:cNvSpPr txBox="1"/>
          <p:nvPr>
            <p:custDataLst>
              <p:tags r:id="rId25"/>
            </p:custDataLst>
          </p:nvPr>
        </p:nvSpPr>
        <p:spPr>
          <a:xfrm>
            <a:off x="5118574" y="3222986"/>
            <a:ext cx="350196" cy="553998"/>
          </a:xfrm>
          <a:prstGeom prst="rect">
            <a:avLst/>
          </a:prstGeom>
          <a:noFill/>
        </p:spPr>
        <p:txBody>
          <a:bodyPr wrap="square" rtlCol="0">
            <a:spAutoFit/>
          </a:bodyPr>
          <a:lstStyle/>
          <a:p>
            <a:pPr algn="just"/>
            <a:r>
              <a:rPr lang="fr-FR" sz="3000" b="1">
                <a:solidFill>
                  <a:schemeClr val="accent3"/>
                </a:solidFill>
              </a:rPr>
              <a:t>4</a:t>
            </a:r>
            <a:endParaRPr lang="fr-FR" sz="3000"/>
          </a:p>
        </p:txBody>
      </p:sp>
      <p:sp>
        <p:nvSpPr>
          <p:cNvPr id="79" name="ZoneTexte 78">
            <a:extLst>
              <a:ext uri="{FF2B5EF4-FFF2-40B4-BE49-F238E27FC236}">
                <a16:creationId xmlns:a16="http://schemas.microsoft.com/office/drawing/2014/main" id="{66D01A9E-6AB5-4A70-84C4-314A61B4A5CE}"/>
              </a:ext>
            </a:extLst>
          </p:cNvPr>
          <p:cNvSpPr txBox="1"/>
          <p:nvPr>
            <p:custDataLst>
              <p:tags r:id="rId26"/>
            </p:custDataLst>
          </p:nvPr>
        </p:nvSpPr>
        <p:spPr>
          <a:xfrm>
            <a:off x="5456809" y="3184911"/>
            <a:ext cx="1597974" cy="646331"/>
          </a:xfrm>
          <a:prstGeom prst="rect">
            <a:avLst/>
          </a:prstGeom>
          <a:noFill/>
        </p:spPr>
        <p:txBody>
          <a:bodyPr wrap="square">
            <a:spAutoFit/>
          </a:bodyPr>
          <a:lstStyle/>
          <a:p>
            <a:r>
              <a:rPr lang="fr-FR" sz="1200"/>
              <a:t>Autres métiers qui évoluent </a:t>
            </a:r>
            <a:r>
              <a:rPr lang="fr-FR" sz="1200" b="1"/>
              <a:t>de manière importante </a:t>
            </a:r>
          </a:p>
        </p:txBody>
      </p:sp>
      <p:sp>
        <p:nvSpPr>
          <p:cNvPr id="80" name="ZoneTexte 79">
            <a:extLst>
              <a:ext uri="{FF2B5EF4-FFF2-40B4-BE49-F238E27FC236}">
                <a16:creationId xmlns:a16="http://schemas.microsoft.com/office/drawing/2014/main" id="{221C5E6B-3EBB-4A80-B2F2-9586929F3E2F}"/>
              </a:ext>
            </a:extLst>
          </p:cNvPr>
          <p:cNvSpPr txBox="1"/>
          <p:nvPr>
            <p:custDataLst>
              <p:tags r:id="rId27"/>
            </p:custDataLst>
          </p:nvPr>
        </p:nvSpPr>
        <p:spPr>
          <a:xfrm>
            <a:off x="5456809" y="4174449"/>
            <a:ext cx="1644173" cy="646331"/>
          </a:xfrm>
          <a:prstGeom prst="rect">
            <a:avLst/>
          </a:prstGeom>
          <a:noFill/>
        </p:spPr>
        <p:txBody>
          <a:bodyPr wrap="square">
            <a:spAutoFit/>
          </a:bodyPr>
          <a:lstStyle/>
          <a:p>
            <a:r>
              <a:rPr lang="fr-FR" sz="1200"/>
              <a:t>Métiers de spécialiste à l’</a:t>
            </a:r>
            <a:r>
              <a:rPr lang="fr-FR" sz="1200" b="1"/>
              <a:t>évolution plus marginale</a:t>
            </a:r>
          </a:p>
        </p:txBody>
      </p:sp>
      <p:sp>
        <p:nvSpPr>
          <p:cNvPr id="81" name="ZoneTexte 80">
            <a:extLst>
              <a:ext uri="{FF2B5EF4-FFF2-40B4-BE49-F238E27FC236}">
                <a16:creationId xmlns:a16="http://schemas.microsoft.com/office/drawing/2014/main" id="{2E04AE52-C436-4383-ACB1-4F2E0E810D50}"/>
              </a:ext>
            </a:extLst>
          </p:cNvPr>
          <p:cNvSpPr txBox="1"/>
          <p:nvPr>
            <p:custDataLst>
              <p:tags r:id="rId28"/>
            </p:custDataLst>
          </p:nvPr>
        </p:nvSpPr>
        <p:spPr>
          <a:xfrm>
            <a:off x="5118574" y="4214003"/>
            <a:ext cx="350196" cy="553998"/>
          </a:xfrm>
          <a:prstGeom prst="rect">
            <a:avLst/>
          </a:prstGeom>
          <a:noFill/>
        </p:spPr>
        <p:txBody>
          <a:bodyPr wrap="square" rtlCol="0">
            <a:spAutoFit/>
          </a:bodyPr>
          <a:lstStyle/>
          <a:p>
            <a:pPr algn="just"/>
            <a:r>
              <a:rPr lang="fr-FR" sz="3000" b="1">
                <a:solidFill>
                  <a:schemeClr val="accent3"/>
                </a:solidFill>
              </a:rPr>
              <a:t>4</a:t>
            </a:r>
            <a:endParaRPr lang="fr-FR" sz="3000"/>
          </a:p>
        </p:txBody>
      </p:sp>
      <p:sp>
        <p:nvSpPr>
          <p:cNvPr id="82" name="ZoneTexte 81">
            <a:extLst>
              <a:ext uri="{FF2B5EF4-FFF2-40B4-BE49-F238E27FC236}">
                <a16:creationId xmlns:a16="http://schemas.microsoft.com/office/drawing/2014/main" id="{61F130FF-A38D-41BC-A54D-80A213BC98F3}"/>
              </a:ext>
            </a:extLst>
          </p:cNvPr>
          <p:cNvSpPr txBox="1"/>
          <p:nvPr>
            <p:custDataLst>
              <p:tags r:id="rId29"/>
            </p:custDataLst>
          </p:nvPr>
        </p:nvSpPr>
        <p:spPr>
          <a:xfrm>
            <a:off x="5073200" y="5174192"/>
            <a:ext cx="2002029" cy="646331"/>
          </a:xfrm>
          <a:prstGeom prst="rect">
            <a:avLst/>
          </a:prstGeom>
          <a:noFill/>
        </p:spPr>
        <p:txBody>
          <a:bodyPr wrap="square">
            <a:spAutoFit/>
          </a:bodyPr>
          <a:lstStyle/>
          <a:p>
            <a:r>
              <a:rPr lang="fr-FR" sz="1200"/>
              <a:t>Quelques</a:t>
            </a:r>
            <a:r>
              <a:rPr lang="fr-FR" sz="1200" b="1"/>
              <a:t> expertises techniques </a:t>
            </a:r>
            <a:r>
              <a:rPr lang="fr-FR" sz="1200"/>
              <a:t>citées par les entreprises, </a:t>
            </a:r>
            <a:r>
              <a:rPr lang="fr-FR" sz="1200" b="1"/>
              <a:t>qui évoluent</a:t>
            </a:r>
          </a:p>
        </p:txBody>
      </p:sp>
      <p:sp>
        <p:nvSpPr>
          <p:cNvPr id="101" name="Rectangle : coins arrondis 100">
            <a:extLst>
              <a:ext uri="{FF2B5EF4-FFF2-40B4-BE49-F238E27FC236}">
                <a16:creationId xmlns:a16="http://schemas.microsoft.com/office/drawing/2014/main" id="{84EE41B3-09AA-4F44-8F01-236EE660EFFE}"/>
              </a:ext>
            </a:extLst>
          </p:cNvPr>
          <p:cNvSpPr>
            <a:spLocks noChangeAspect="1"/>
          </p:cNvSpPr>
          <p:nvPr>
            <p:custDataLst>
              <p:tags r:id="rId30"/>
            </p:custDataLst>
          </p:nvPr>
        </p:nvSpPr>
        <p:spPr>
          <a:xfrm>
            <a:off x="765677" y="4612431"/>
            <a:ext cx="3600000" cy="117125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8177D027-088E-44F2-A828-55E4DD788685}"/>
              </a:ext>
            </a:extLst>
          </p:cNvPr>
          <p:cNvGrpSpPr/>
          <p:nvPr>
            <p:custDataLst>
              <p:tags r:id="rId31"/>
            </p:custDataLst>
          </p:nvPr>
        </p:nvGrpSpPr>
        <p:grpSpPr>
          <a:xfrm>
            <a:off x="765677" y="1264860"/>
            <a:ext cx="3600000" cy="511702"/>
            <a:chOff x="765677" y="1240300"/>
            <a:chExt cx="3600000" cy="511702"/>
          </a:xfrm>
        </p:grpSpPr>
        <p:sp>
          <p:nvSpPr>
            <p:cNvPr id="20" name="Rectangle : coins arrondis 19">
              <a:extLst>
                <a:ext uri="{FF2B5EF4-FFF2-40B4-BE49-F238E27FC236}">
                  <a16:creationId xmlns:a16="http://schemas.microsoft.com/office/drawing/2014/main" id="{8F481F7F-F74E-4006-85D0-C5375041525F}"/>
                </a:ext>
              </a:extLst>
            </p:cNvPr>
            <p:cNvSpPr>
              <a:spLocks noChangeAspect="1"/>
            </p:cNvSpPr>
            <p:nvPr/>
          </p:nvSpPr>
          <p:spPr>
            <a:xfrm>
              <a:off x="765677" y="1240300"/>
              <a:ext cx="3600000" cy="51170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331DE027-40C6-4808-AB60-41C4477DA597}"/>
                </a:ext>
              </a:extLst>
            </p:cNvPr>
            <p:cNvSpPr txBox="1">
              <a:spLocks noChangeAspect="1"/>
            </p:cNvSpPr>
            <p:nvPr/>
          </p:nvSpPr>
          <p:spPr>
            <a:xfrm>
              <a:off x="794976" y="1357652"/>
              <a:ext cx="3541402" cy="276999"/>
            </a:xfrm>
            <a:prstGeom prst="rect">
              <a:avLst/>
            </a:prstGeom>
            <a:noFill/>
          </p:spPr>
          <p:txBody>
            <a:bodyPr wrap="square" rtlCol="0">
              <a:spAutoFit/>
            </a:bodyPr>
            <a:lstStyle/>
            <a:p>
              <a:pPr algn="ctr"/>
              <a:r>
                <a:rPr lang="fr-FR" sz="1200"/>
                <a:t>INGÉNIEUR SYSTÈMES EMBARQUÉS</a:t>
              </a:r>
            </a:p>
          </p:txBody>
        </p:sp>
      </p:grpSp>
      <p:grpSp>
        <p:nvGrpSpPr>
          <p:cNvPr id="26" name="Groupe 25">
            <a:extLst>
              <a:ext uri="{FF2B5EF4-FFF2-40B4-BE49-F238E27FC236}">
                <a16:creationId xmlns:a16="http://schemas.microsoft.com/office/drawing/2014/main" id="{2BB5675A-083F-4AA0-BD53-950C604C39E9}"/>
              </a:ext>
            </a:extLst>
          </p:cNvPr>
          <p:cNvGrpSpPr/>
          <p:nvPr>
            <p:custDataLst>
              <p:tags r:id="rId32"/>
            </p:custDataLst>
          </p:nvPr>
        </p:nvGrpSpPr>
        <p:grpSpPr>
          <a:xfrm>
            <a:off x="7835880" y="1243712"/>
            <a:ext cx="3600000" cy="1776945"/>
            <a:chOff x="7835880" y="1424155"/>
            <a:chExt cx="3600000" cy="1776945"/>
          </a:xfrm>
        </p:grpSpPr>
        <p:grpSp>
          <p:nvGrpSpPr>
            <p:cNvPr id="14" name="Groupe 13">
              <a:extLst>
                <a:ext uri="{FF2B5EF4-FFF2-40B4-BE49-F238E27FC236}">
                  <a16:creationId xmlns:a16="http://schemas.microsoft.com/office/drawing/2014/main" id="{47DE470B-F4FF-403D-A708-525D96FAE56A}"/>
                </a:ext>
              </a:extLst>
            </p:cNvPr>
            <p:cNvGrpSpPr/>
            <p:nvPr/>
          </p:nvGrpSpPr>
          <p:grpSpPr>
            <a:xfrm>
              <a:off x="7835880" y="1424155"/>
              <a:ext cx="3600000" cy="396000"/>
              <a:chOff x="7835880" y="1240287"/>
              <a:chExt cx="3600000" cy="396000"/>
            </a:xfrm>
          </p:grpSpPr>
          <p:sp>
            <p:nvSpPr>
              <p:cNvPr id="92" name="Rectangle : coins arrondis 91">
                <a:extLst>
                  <a:ext uri="{FF2B5EF4-FFF2-40B4-BE49-F238E27FC236}">
                    <a16:creationId xmlns:a16="http://schemas.microsoft.com/office/drawing/2014/main" id="{51631424-8814-4805-8091-1AA3D90EEE15}"/>
                  </a:ext>
                </a:extLst>
              </p:cNvPr>
              <p:cNvSpPr/>
              <p:nvPr/>
            </p:nvSpPr>
            <p:spPr>
              <a:xfrm>
                <a:off x="7835880" y="1240287"/>
                <a:ext cx="3600000" cy="39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ZoneTexte 120">
                <a:extLst>
                  <a:ext uri="{FF2B5EF4-FFF2-40B4-BE49-F238E27FC236}">
                    <a16:creationId xmlns:a16="http://schemas.microsoft.com/office/drawing/2014/main" id="{7803A79D-970E-4AFC-8020-BD0281AE2E6F}"/>
                  </a:ext>
                </a:extLst>
              </p:cNvPr>
              <p:cNvSpPr txBox="1"/>
              <p:nvPr/>
            </p:nvSpPr>
            <p:spPr>
              <a:xfrm>
                <a:off x="7869406" y="1299788"/>
                <a:ext cx="3532948" cy="276999"/>
              </a:xfrm>
              <a:prstGeom prst="rect">
                <a:avLst/>
              </a:prstGeom>
              <a:noFill/>
            </p:spPr>
            <p:txBody>
              <a:bodyPr wrap="square" rtlCol="0">
                <a:spAutoFit/>
              </a:bodyPr>
              <a:lstStyle/>
              <a:p>
                <a:pPr algn="ctr"/>
                <a:r>
                  <a:rPr lang="fr-FR" sz="1200" spc="-40"/>
                  <a:t>INGÉNIEUR LOGICIEL / DÉVELOPPEUR</a:t>
                </a:r>
              </a:p>
            </p:txBody>
          </p:sp>
        </p:grpSp>
        <p:grpSp>
          <p:nvGrpSpPr>
            <p:cNvPr id="15" name="Groupe 14">
              <a:extLst>
                <a:ext uri="{FF2B5EF4-FFF2-40B4-BE49-F238E27FC236}">
                  <a16:creationId xmlns:a16="http://schemas.microsoft.com/office/drawing/2014/main" id="{6ED769E9-87AF-4140-8224-E1D319A5BC36}"/>
                </a:ext>
              </a:extLst>
            </p:cNvPr>
            <p:cNvGrpSpPr/>
            <p:nvPr/>
          </p:nvGrpSpPr>
          <p:grpSpPr>
            <a:xfrm>
              <a:off x="7835880" y="1884470"/>
              <a:ext cx="3600000" cy="396000"/>
              <a:chOff x="7835880" y="1749727"/>
              <a:chExt cx="3600000" cy="396000"/>
            </a:xfrm>
          </p:grpSpPr>
          <p:sp>
            <p:nvSpPr>
              <p:cNvPr id="93" name="Rectangle : coins arrondis 92">
                <a:extLst>
                  <a:ext uri="{FF2B5EF4-FFF2-40B4-BE49-F238E27FC236}">
                    <a16:creationId xmlns:a16="http://schemas.microsoft.com/office/drawing/2014/main" id="{8C9008ED-3E30-4F8E-AF74-996222293EE0}"/>
                  </a:ext>
                </a:extLst>
              </p:cNvPr>
              <p:cNvSpPr/>
              <p:nvPr/>
            </p:nvSpPr>
            <p:spPr>
              <a:xfrm>
                <a:off x="7835880" y="1749727"/>
                <a:ext cx="3600000" cy="39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ZoneTexte 121">
                <a:extLst>
                  <a:ext uri="{FF2B5EF4-FFF2-40B4-BE49-F238E27FC236}">
                    <a16:creationId xmlns:a16="http://schemas.microsoft.com/office/drawing/2014/main" id="{59E6436A-2EE1-4030-A4E7-9BB4907A4548}"/>
                  </a:ext>
                </a:extLst>
              </p:cNvPr>
              <p:cNvSpPr txBox="1"/>
              <p:nvPr/>
            </p:nvSpPr>
            <p:spPr>
              <a:xfrm>
                <a:off x="7869406" y="1809228"/>
                <a:ext cx="3532948" cy="276999"/>
              </a:xfrm>
              <a:prstGeom prst="rect">
                <a:avLst/>
              </a:prstGeom>
              <a:noFill/>
            </p:spPr>
            <p:txBody>
              <a:bodyPr wrap="square" rtlCol="0">
                <a:spAutoFit/>
              </a:bodyPr>
              <a:lstStyle/>
              <a:p>
                <a:pPr algn="ctr"/>
                <a:r>
                  <a:rPr lang="fr-FR" sz="1200" spc="-40"/>
                  <a:t>INGÉNIEUR IA EMBARQUÉE</a:t>
                </a:r>
              </a:p>
            </p:txBody>
          </p:sp>
        </p:grpSp>
        <p:grpSp>
          <p:nvGrpSpPr>
            <p:cNvPr id="16" name="Groupe 15">
              <a:extLst>
                <a:ext uri="{FF2B5EF4-FFF2-40B4-BE49-F238E27FC236}">
                  <a16:creationId xmlns:a16="http://schemas.microsoft.com/office/drawing/2014/main" id="{3446EA95-0856-4D64-BC45-6D3E33A2FD94}"/>
                </a:ext>
              </a:extLst>
            </p:cNvPr>
            <p:cNvGrpSpPr/>
            <p:nvPr/>
          </p:nvGrpSpPr>
          <p:grpSpPr>
            <a:xfrm>
              <a:off x="7835880" y="2344785"/>
              <a:ext cx="3600000" cy="396000"/>
              <a:chOff x="7835880" y="2259167"/>
              <a:chExt cx="3600000" cy="396000"/>
            </a:xfrm>
          </p:grpSpPr>
          <p:sp>
            <p:nvSpPr>
              <p:cNvPr id="94" name="Rectangle : coins arrondis 93">
                <a:extLst>
                  <a:ext uri="{FF2B5EF4-FFF2-40B4-BE49-F238E27FC236}">
                    <a16:creationId xmlns:a16="http://schemas.microsoft.com/office/drawing/2014/main" id="{09E24D8A-9917-432B-A0E6-9E2162542AAB}"/>
                  </a:ext>
                </a:extLst>
              </p:cNvPr>
              <p:cNvSpPr/>
              <p:nvPr/>
            </p:nvSpPr>
            <p:spPr>
              <a:xfrm>
                <a:off x="7835880" y="2259167"/>
                <a:ext cx="3600000" cy="39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ZoneTexte 122">
                <a:extLst>
                  <a:ext uri="{FF2B5EF4-FFF2-40B4-BE49-F238E27FC236}">
                    <a16:creationId xmlns:a16="http://schemas.microsoft.com/office/drawing/2014/main" id="{B1AF82D6-632C-4C17-B9BB-8BCC2F33062C}"/>
                  </a:ext>
                </a:extLst>
              </p:cNvPr>
              <p:cNvSpPr txBox="1"/>
              <p:nvPr/>
            </p:nvSpPr>
            <p:spPr>
              <a:xfrm>
                <a:off x="7869406" y="2318668"/>
                <a:ext cx="3532948" cy="276999"/>
              </a:xfrm>
              <a:prstGeom prst="rect">
                <a:avLst/>
              </a:prstGeom>
              <a:noFill/>
            </p:spPr>
            <p:txBody>
              <a:bodyPr wrap="square" rtlCol="0">
                <a:spAutoFit/>
              </a:bodyPr>
              <a:lstStyle/>
              <a:p>
                <a:pPr algn="ctr"/>
                <a:r>
                  <a:rPr lang="fr-FR" sz="1200" spc="-40"/>
                  <a:t>INGÉNIEUR CYBERSÉCURITÉ</a:t>
                </a:r>
              </a:p>
            </p:txBody>
          </p:sp>
        </p:grpSp>
        <p:grpSp>
          <p:nvGrpSpPr>
            <p:cNvPr id="13" name="Groupe 12">
              <a:extLst>
                <a:ext uri="{FF2B5EF4-FFF2-40B4-BE49-F238E27FC236}">
                  <a16:creationId xmlns:a16="http://schemas.microsoft.com/office/drawing/2014/main" id="{ABF7EE9B-11E6-497B-99B9-30EB5D9F8AAD}"/>
                </a:ext>
              </a:extLst>
            </p:cNvPr>
            <p:cNvGrpSpPr/>
            <p:nvPr/>
          </p:nvGrpSpPr>
          <p:grpSpPr>
            <a:xfrm>
              <a:off x="7835880" y="2805100"/>
              <a:ext cx="3600000" cy="396000"/>
              <a:chOff x="7835880" y="2768606"/>
              <a:chExt cx="3600000" cy="396000"/>
            </a:xfrm>
          </p:grpSpPr>
          <p:sp>
            <p:nvSpPr>
              <p:cNvPr id="95" name="Rectangle : coins arrondis 94">
                <a:extLst>
                  <a:ext uri="{FF2B5EF4-FFF2-40B4-BE49-F238E27FC236}">
                    <a16:creationId xmlns:a16="http://schemas.microsoft.com/office/drawing/2014/main" id="{1CFEC6E6-2374-4591-AB44-E17D0463D52B}"/>
                  </a:ext>
                </a:extLst>
              </p:cNvPr>
              <p:cNvSpPr/>
              <p:nvPr/>
            </p:nvSpPr>
            <p:spPr>
              <a:xfrm>
                <a:off x="7835880" y="2768606"/>
                <a:ext cx="3600000" cy="39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ZoneTexte 123">
                <a:extLst>
                  <a:ext uri="{FF2B5EF4-FFF2-40B4-BE49-F238E27FC236}">
                    <a16:creationId xmlns:a16="http://schemas.microsoft.com/office/drawing/2014/main" id="{B424BCCC-4CED-4A1D-B626-E1782EDBBB72}"/>
                  </a:ext>
                </a:extLst>
              </p:cNvPr>
              <p:cNvSpPr txBox="1"/>
              <p:nvPr/>
            </p:nvSpPr>
            <p:spPr>
              <a:xfrm>
                <a:off x="7869406" y="2828107"/>
                <a:ext cx="3532948" cy="276999"/>
              </a:xfrm>
              <a:prstGeom prst="rect">
                <a:avLst/>
              </a:prstGeom>
              <a:noFill/>
            </p:spPr>
            <p:txBody>
              <a:bodyPr wrap="square" rtlCol="0">
                <a:spAutoFit/>
              </a:bodyPr>
              <a:lstStyle/>
              <a:p>
                <a:pPr algn="ctr"/>
                <a:r>
                  <a:rPr lang="fr-FR" sz="1200" spc="-40"/>
                  <a:t>ARCHITECTE SYSTÈMES EMBARQUÉS</a:t>
                </a:r>
              </a:p>
            </p:txBody>
          </p:sp>
        </p:grpSp>
      </p:grpSp>
      <p:grpSp>
        <p:nvGrpSpPr>
          <p:cNvPr id="25" name="Groupe 24">
            <a:extLst>
              <a:ext uri="{FF2B5EF4-FFF2-40B4-BE49-F238E27FC236}">
                <a16:creationId xmlns:a16="http://schemas.microsoft.com/office/drawing/2014/main" id="{2C8A24A6-7905-4637-88F7-80C795C4EF20}"/>
              </a:ext>
            </a:extLst>
          </p:cNvPr>
          <p:cNvGrpSpPr/>
          <p:nvPr>
            <p:custDataLst>
              <p:tags r:id="rId33"/>
            </p:custDataLst>
          </p:nvPr>
        </p:nvGrpSpPr>
        <p:grpSpPr>
          <a:xfrm>
            <a:off x="765677" y="2338561"/>
            <a:ext cx="3600000" cy="1752822"/>
            <a:chOff x="765677" y="2421627"/>
            <a:chExt cx="3600000" cy="1752822"/>
          </a:xfrm>
        </p:grpSpPr>
        <p:grpSp>
          <p:nvGrpSpPr>
            <p:cNvPr id="18" name="Groupe 17">
              <a:extLst>
                <a:ext uri="{FF2B5EF4-FFF2-40B4-BE49-F238E27FC236}">
                  <a16:creationId xmlns:a16="http://schemas.microsoft.com/office/drawing/2014/main" id="{F6404179-B294-4DCB-8596-D0A2686AD6FB}"/>
                </a:ext>
              </a:extLst>
            </p:cNvPr>
            <p:cNvGrpSpPr/>
            <p:nvPr/>
          </p:nvGrpSpPr>
          <p:grpSpPr>
            <a:xfrm>
              <a:off x="765677" y="2421627"/>
              <a:ext cx="3600000" cy="396000"/>
              <a:chOff x="765677" y="2421627"/>
              <a:chExt cx="3600000" cy="396000"/>
            </a:xfrm>
          </p:grpSpPr>
          <p:sp>
            <p:nvSpPr>
              <p:cNvPr id="88" name="Rectangle : coins arrondis 87">
                <a:extLst>
                  <a:ext uri="{FF2B5EF4-FFF2-40B4-BE49-F238E27FC236}">
                    <a16:creationId xmlns:a16="http://schemas.microsoft.com/office/drawing/2014/main" id="{62507BDD-F34F-4E58-96AD-191F8B7D4FE5}"/>
                  </a:ext>
                </a:extLst>
              </p:cNvPr>
              <p:cNvSpPr>
                <a:spLocks/>
              </p:cNvSpPr>
              <p:nvPr/>
            </p:nvSpPr>
            <p:spPr>
              <a:xfrm>
                <a:off x="765677" y="2421627"/>
                <a:ext cx="3600000" cy="396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ZoneTexte 124">
                <a:extLst>
                  <a:ext uri="{FF2B5EF4-FFF2-40B4-BE49-F238E27FC236}">
                    <a16:creationId xmlns:a16="http://schemas.microsoft.com/office/drawing/2014/main" id="{484630E4-B638-46B0-91EB-1199A09DD1EC}"/>
                  </a:ext>
                </a:extLst>
              </p:cNvPr>
              <p:cNvSpPr txBox="1">
                <a:spLocks noChangeAspect="1"/>
              </p:cNvSpPr>
              <p:nvPr/>
            </p:nvSpPr>
            <p:spPr>
              <a:xfrm>
                <a:off x="794976" y="2481128"/>
                <a:ext cx="3541402" cy="276999"/>
              </a:xfrm>
              <a:prstGeom prst="rect">
                <a:avLst/>
              </a:prstGeom>
              <a:noFill/>
            </p:spPr>
            <p:txBody>
              <a:bodyPr wrap="square" rtlCol="0">
                <a:spAutoFit/>
              </a:bodyPr>
              <a:lstStyle/>
              <a:p>
                <a:pPr algn="ctr"/>
                <a:r>
                  <a:rPr lang="fr-FR" sz="1200" spc="-40"/>
                  <a:t>CHEF DE PROJETS SYSTÈMES EMBARQUÉS</a:t>
                </a:r>
              </a:p>
            </p:txBody>
          </p:sp>
        </p:grpSp>
        <p:grpSp>
          <p:nvGrpSpPr>
            <p:cNvPr id="19" name="Groupe 18">
              <a:extLst>
                <a:ext uri="{FF2B5EF4-FFF2-40B4-BE49-F238E27FC236}">
                  <a16:creationId xmlns:a16="http://schemas.microsoft.com/office/drawing/2014/main" id="{13251AD1-0518-44AA-A0B7-731EDAAFA72F}"/>
                </a:ext>
              </a:extLst>
            </p:cNvPr>
            <p:cNvGrpSpPr/>
            <p:nvPr/>
          </p:nvGrpSpPr>
          <p:grpSpPr>
            <a:xfrm>
              <a:off x="765677" y="2873901"/>
              <a:ext cx="3600000" cy="396000"/>
              <a:chOff x="765677" y="2937417"/>
              <a:chExt cx="3600000" cy="396000"/>
            </a:xfrm>
          </p:grpSpPr>
          <p:sp>
            <p:nvSpPr>
              <p:cNvPr id="89" name="Rectangle : coins arrondis 88">
                <a:extLst>
                  <a:ext uri="{FF2B5EF4-FFF2-40B4-BE49-F238E27FC236}">
                    <a16:creationId xmlns:a16="http://schemas.microsoft.com/office/drawing/2014/main" id="{CD106904-EF1B-4563-B533-ED142811F4FB}"/>
                  </a:ext>
                </a:extLst>
              </p:cNvPr>
              <p:cNvSpPr>
                <a:spLocks/>
              </p:cNvSpPr>
              <p:nvPr/>
            </p:nvSpPr>
            <p:spPr>
              <a:xfrm>
                <a:off x="765677" y="2937417"/>
                <a:ext cx="3600000" cy="396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a:extLst>
                  <a:ext uri="{FF2B5EF4-FFF2-40B4-BE49-F238E27FC236}">
                    <a16:creationId xmlns:a16="http://schemas.microsoft.com/office/drawing/2014/main" id="{49A546AC-2143-4B9C-8820-59AB0848D483}"/>
                  </a:ext>
                </a:extLst>
              </p:cNvPr>
              <p:cNvSpPr txBox="1">
                <a:spLocks noChangeAspect="1"/>
              </p:cNvSpPr>
              <p:nvPr/>
            </p:nvSpPr>
            <p:spPr>
              <a:xfrm>
                <a:off x="794976" y="2996918"/>
                <a:ext cx="3541402" cy="276999"/>
              </a:xfrm>
              <a:prstGeom prst="rect">
                <a:avLst/>
              </a:prstGeom>
              <a:noFill/>
            </p:spPr>
            <p:txBody>
              <a:bodyPr wrap="square" rtlCol="0">
                <a:spAutoFit/>
              </a:bodyPr>
              <a:lstStyle/>
              <a:p>
                <a:pPr algn="ctr"/>
                <a:r>
                  <a:rPr lang="fr-FR" sz="1200" spc="-40"/>
                  <a:t>INGÉNIEUR </a:t>
                </a:r>
                <a:r>
                  <a:rPr lang="fr-FR" sz="1200" i="1" spc="-40"/>
                  <a:t>HARDWARE</a:t>
                </a:r>
              </a:p>
            </p:txBody>
          </p:sp>
        </p:grpSp>
        <p:grpSp>
          <p:nvGrpSpPr>
            <p:cNvPr id="22" name="Groupe 21">
              <a:extLst>
                <a:ext uri="{FF2B5EF4-FFF2-40B4-BE49-F238E27FC236}">
                  <a16:creationId xmlns:a16="http://schemas.microsoft.com/office/drawing/2014/main" id="{163BD8EB-4AD2-4D3B-AA92-C246311F0DD2}"/>
                </a:ext>
              </a:extLst>
            </p:cNvPr>
            <p:cNvGrpSpPr/>
            <p:nvPr/>
          </p:nvGrpSpPr>
          <p:grpSpPr>
            <a:xfrm>
              <a:off x="765677" y="3326175"/>
              <a:ext cx="3600000" cy="396000"/>
              <a:chOff x="765677" y="3453207"/>
              <a:chExt cx="3600000" cy="396000"/>
            </a:xfrm>
          </p:grpSpPr>
          <p:sp>
            <p:nvSpPr>
              <p:cNvPr id="90" name="Rectangle : coins arrondis 89">
                <a:extLst>
                  <a:ext uri="{FF2B5EF4-FFF2-40B4-BE49-F238E27FC236}">
                    <a16:creationId xmlns:a16="http://schemas.microsoft.com/office/drawing/2014/main" id="{4BAEC573-CCA7-45D5-8110-047483EF5711}"/>
                  </a:ext>
                </a:extLst>
              </p:cNvPr>
              <p:cNvSpPr>
                <a:spLocks/>
              </p:cNvSpPr>
              <p:nvPr/>
            </p:nvSpPr>
            <p:spPr>
              <a:xfrm>
                <a:off x="765677" y="3453207"/>
                <a:ext cx="3600000" cy="396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a:extLst>
                  <a:ext uri="{FF2B5EF4-FFF2-40B4-BE49-F238E27FC236}">
                    <a16:creationId xmlns:a16="http://schemas.microsoft.com/office/drawing/2014/main" id="{D81BD9B4-DA1A-4208-AFD0-AAB3D8796CBF}"/>
                  </a:ext>
                </a:extLst>
              </p:cNvPr>
              <p:cNvSpPr txBox="1">
                <a:spLocks noChangeAspect="1"/>
              </p:cNvSpPr>
              <p:nvPr/>
            </p:nvSpPr>
            <p:spPr>
              <a:xfrm>
                <a:off x="794976" y="3512708"/>
                <a:ext cx="3541402" cy="276999"/>
              </a:xfrm>
              <a:prstGeom prst="rect">
                <a:avLst/>
              </a:prstGeom>
              <a:noFill/>
            </p:spPr>
            <p:txBody>
              <a:bodyPr wrap="square" rtlCol="0">
                <a:spAutoFit/>
              </a:bodyPr>
              <a:lstStyle/>
              <a:p>
                <a:pPr algn="ctr"/>
                <a:r>
                  <a:rPr lang="fr-FR" sz="1200" i="1" spc="-40"/>
                  <a:t>DATA</a:t>
                </a:r>
                <a:r>
                  <a:rPr lang="fr-FR" sz="1200" spc="-40"/>
                  <a:t> </a:t>
                </a:r>
                <a:r>
                  <a:rPr lang="fr-FR" sz="1200" i="1" spc="-40"/>
                  <a:t>SCIENTIST</a:t>
                </a:r>
                <a:r>
                  <a:rPr lang="fr-FR" sz="1200" spc="-40"/>
                  <a:t> / </a:t>
                </a:r>
                <a:r>
                  <a:rPr lang="fr-FR" sz="1200" i="1" spc="-40"/>
                  <a:t>ENGINEER</a:t>
                </a:r>
              </a:p>
            </p:txBody>
          </p:sp>
        </p:grpSp>
        <p:grpSp>
          <p:nvGrpSpPr>
            <p:cNvPr id="23" name="Groupe 22">
              <a:extLst>
                <a:ext uri="{FF2B5EF4-FFF2-40B4-BE49-F238E27FC236}">
                  <a16:creationId xmlns:a16="http://schemas.microsoft.com/office/drawing/2014/main" id="{F5ACEF5A-AEC9-4D47-877C-10359500C136}"/>
                </a:ext>
              </a:extLst>
            </p:cNvPr>
            <p:cNvGrpSpPr/>
            <p:nvPr/>
          </p:nvGrpSpPr>
          <p:grpSpPr>
            <a:xfrm>
              <a:off x="765677" y="3778449"/>
              <a:ext cx="3600000" cy="396000"/>
              <a:chOff x="765677" y="3968996"/>
              <a:chExt cx="3600000" cy="396000"/>
            </a:xfrm>
          </p:grpSpPr>
          <p:sp>
            <p:nvSpPr>
              <p:cNvPr id="91" name="Rectangle : coins arrondis 90">
                <a:extLst>
                  <a:ext uri="{FF2B5EF4-FFF2-40B4-BE49-F238E27FC236}">
                    <a16:creationId xmlns:a16="http://schemas.microsoft.com/office/drawing/2014/main" id="{34AC9CD6-8654-4110-AA65-A38DDFAEBEF9}"/>
                  </a:ext>
                </a:extLst>
              </p:cNvPr>
              <p:cNvSpPr>
                <a:spLocks/>
              </p:cNvSpPr>
              <p:nvPr/>
            </p:nvSpPr>
            <p:spPr>
              <a:xfrm>
                <a:off x="765677" y="3968996"/>
                <a:ext cx="3600000" cy="396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ZoneTexte 127">
                <a:extLst>
                  <a:ext uri="{FF2B5EF4-FFF2-40B4-BE49-F238E27FC236}">
                    <a16:creationId xmlns:a16="http://schemas.microsoft.com/office/drawing/2014/main" id="{9DAF8DB8-6ECE-4E06-962A-C4C23AD38541}"/>
                  </a:ext>
                </a:extLst>
              </p:cNvPr>
              <p:cNvSpPr txBox="1">
                <a:spLocks noChangeAspect="1"/>
              </p:cNvSpPr>
              <p:nvPr/>
            </p:nvSpPr>
            <p:spPr>
              <a:xfrm>
                <a:off x="794976" y="4028497"/>
                <a:ext cx="3541402" cy="276999"/>
              </a:xfrm>
              <a:prstGeom prst="rect">
                <a:avLst/>
              </a:prstGeom>
              <a:noFill/>
            </p:spPr>
            <p:txBody>
              <a:bodyPr wrap="square" rtlCol="0">
                <a:spAutoFit/>
              </a:bodyPr>
              <a:lstStyle/>
              <a:p>
                <a:pPr algn="ctr"/>
                <a:r>
                  <a:rPr lang="fr-FR" sz="1200" spc="-40"/>
                  <a:t>ÉLECTROTECHNICIEN</a:t>
                </a:r>
              </a:p>
            </p:txBody>
          </p:sp>
        </p:grpSp>
      </p:grpSp>
      <p:grpSp>
        <p:nvGrpSpPr>
          <p:cNvPr id="24" name="Groupe 23">
            <a:extLst>
              <a:ext uri="{FF2B5EF4-FFF2-40B4-BE49-F238E27FC236}">
                <a16:creationId xmlns:a16="http://schemas.microsoft.com/office/drawing/2014/main" id="{E6130DBA-79F1-44DE-8A7D-E0A84605FE65}"/>
              </a:ext>
            </a:extLst>
          </p:cNvPr>
          <p:cNvGrpSpPr/>
          <p:nvPr>
            <p:custDataLst>
              <p:tags r:id="rId34"/>
            </p:custDataLst>
          </p:nvPr>
        </p:nvGrpSpPr>
        <p:grpSpPr>
          <a:xfrm>
            <a:off x="7835880" y="4062591"/>
            <a:ext cx="3600000" cy="1673861"/>
            <a:chOff x="7835880" y="4053778"/>
            <a:chExt cx="3600000" cy="1673861"/>
          </a:xfrm>
        </p:grpSpPr>
        <p:grpSp>
          <p:nvGrpSpPr>
            <p:cNvPr id="11" name="Groupe 10">
              <a:extLst>
                <a:ext uri="{FF2B5EF4-FFF2-40B4-BE49-F238E27FC236}">
                  <a16:creationId xmlns:a16="http://schemas.microsoft.com/office/drawing/2014/main" id="{2CFD0ED3-6D50-4132-8266-CC0F756B575B}"/>
                </a:ext>
              </a:extLst>
            </p:cNvPr>
            <p:cNvGrpSpPr/>
            <p:nvPr/>
          </p:nvGrpSpPr>
          <p:grpSpPr>
            <a:xfrm>
              <a:off x="7835880" y="4053778"/>
              <a:ext cx="3600000" cy="360000"/>
              <a:chOff x="7835880" y="3986133"/>
              <a:chExt cx="3600000" cy="360000"/>
            </a:xfrm>
          </p:grpSpPr>
          <p:sp>
            <p:nvSpPr>
              <p:cNvPr id="97" name="Rectangle : coins arrondis 96">
                <a:extLst>
                  <a:ext uri="{FF2B5EF4-FFF2-40B4-BE49-F238E27FC236}">
                    <a16:creationId xmlns:a16="http://schemas.microsoft.com/office/drawing/2014/main" id="{4DE831F7-CC31-433A-B902-2D88E00E21F5}"/>
                  </a:ext>
                </a:extLst>
              </p:cNvPr>
              <p:cNvSpPr/>
              <p:nvPr/>
            </p:nvSpPr>
            <p:spPr>
              <a:xfrm>
                <a:off x="7835880" y="3986133"/>
                <a:ext cx="3600000" cy="3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ZoneTexte 129">
                <a:extLst>
                  <a:ext uri="{FF2B5EF4-FFF2-40B4-BE49-F238E27FC236}">
                    <a16:creationId xmlns:a16="http://schemas.microsoft.com/office/drawing/2014/main" id="{C68BDA4E-207B-4EC5-87CB-8635887A0A87}"/>
                  </a:ext>
                </a:extLst>
              </p:cNvPr>
              <p:cNvSpPr txBox="1"/>
              <p:nvPr/>
            </p:nvSpPr>
            <p:spPr>
              <a:xfrm>
                <a:off x="7869406" y="4027634"/>
                <a:ext cx="3532948" cy="276999"/>
              </a:xfrm>
              <a:prstGeom prst="rect">
                <a:avLst/>
              </a:prstGeom>
              <a:noFill/>
            </p:spPr>
            <p:txBody>
              <a:bodyPr wrap="square" rtlCol="0">
                <a:spAutoFit/>
              </a:bodyPr>
              <a:lstStyle/>
              <a:p>
                <a:pPr algn="ctr"/>
                <a:r>
                  <a:rPr lang="fr-FR" sz="1200" spc="-40"/>
                  <a:t>INGÉNIEUR MÉTHODE</a:t>
                </a:r>
              </a:p>
            </p:txBody>
          </p:sp>
        </p:grpSp>
        <p:grpSp>
          <p:nvGrpSpPr>
            <p:cNvPr id="10" name="Groupe 9">
              <a:extLst>
                <a:ext uri="{FF2B5EF4-FFF2-40B4-BE49-F238E27FC236}">
                  <a16:creationId xmlns:a16="http://schemas.microsoft.com/office/drawing/2014/main" id="{8B9A11AD-0981-46E9-8A67-516B977F8EC1}"/>
                </a:ext>
              </a:extLst>
            </p:cNvPr>
            <p:cNvGrpSpPr/>
            <p:nvPr/>
          </p:nvGrpSpPr>
          <p:grpSpPr>
            <a:xfrm>
              <a:off x="7835880" y="4491732"/>
              <a:ext cx="3600000" cy="360000"/>
              <a:chOff x="7835880" y="4446635"/>
              <a:chExt cx="3600000" cy="360000"/>
            </a:xfrm>
          </p:grpSpPr>
          <p:sp>
            <p:nvSpPr>
              <p:cNvPr id="98" name="Rectangle : coins arrondis 97">
                <a:extLst>
                  <a:ext uri="{FF2B5EF4-FFF2-40B4-BE49-F238E27FC236}">
                    <a16:creationId xmlns:a16="http://schemas.microsoft.com/office/drawing/2014/main" id="{1F8F17A8-4C47-4AC9-B5E6-493F93D2550E}"/>
                  </a:ext>
                </a:extLst>
              </p:cNvPr>
              <p:cNvSpPr/>
              <p:nvPr/>
            </p:nvSpPr>
            <p:spPr>
              <a:xfrm>
                <a:off x="7835880" y="4446635"/>
                <a:ext cx="3600000" cy="3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ZoneTexte 130">
                <a:extLst>
                  <a:ext uri="{FF2B5EF4-FFF2-40B4-BE49-F238E27FC236}">
                    <a16:creationId xmlns:a16="http://schemas.microsoft.com/office/drawing/2014/main" id="{24926FF3-D6D1-4BA4-BD81-53C966D53438}"/>
                  </a:ext>
                </a:extLst>
              </p:cNvPr>
              <p:cNvSpPr txBox="1"/>
              <p:nvPr/>
            </p:nvSpPr>
            <p:spPr>
              <a:xfrm>
                <a:off x="7869406" y="4488136"/>
                <a:ext cx="3532948" cy="276999"/>
              </a:xfrm>
              <a:prstGeom prst="rect">
                <a:avLst/>
              </a:prstGeom>
              <a:noFill/>
            </p:spPr>
            <p:txBody>
              <a:bodyPr wrap="square" rtlCol="0">
                <a:spAutoFit/>
              </a:bodyPr>
              <a:lstStyle/>
              <a:p>
                <a:pPr algn="ctr"/>
                <a:r>
                  <a:rPr lang="fr-FR" sz="1200" spc="-40"/>
                  <a:t>INGÉNIEUR VALIDATION</a:t>
                </a:r>
              </a:p>
            </p:txBody>
          </p:sp>
        </p:grpSp>
        <p:grpSp>
          <p:nvGrpSpPr>
            <p:cNvPr id="7" name="Groupe 6">
              <a:extLst>
                <a:ext uri="{FF2B5EF4-FFF2-40B4-BE49-F238E27FC236}">
                  <a16:creationId xmlns:a16="http://schemas.microsoft.com/office/drawing/2014/main" id="{2A78C1B8-04B8-4D75-AD1A-E406C346A54E}"/>
                </a:ext>
              </a:extLst>
            </p:cNvPr>
            <p:cNvGrpSpPr/>
            <p:nvPr/>
          </p:nvGrpSpPr>
          <p:grpSpPr>
            <a:xfrm>
              <a:off x="7835880" y="4929686"/>
              <a:ext cx="3600000" cy="360000"/>
              <a:chOff x="7835880" y="4907137"/>
              <a:chExt cx="3600000" cy="360000"/>
            </a:xfrm>
          </p:grpSpPr>
          <p:sp>
            <p:nvSpPr>
              <p:cNvPr id="99" name="Rectangle : coins arrondis 98">
                <a:extLst>
                  <a:ext uri="{FF2B5EF4-FFF2-40B4-BE49-F238E27FC236}">
                    <a16:creationId xmlns:a16="http://schemas.microsoft.com/office/drawing/2014/main" id="{BC90012F-D9FC-425C-8BBC-F48E19E60F5C}"/>
                  </a:ext>
                </a:extLst>
              </p:cNvPr>
              <p:cNvSpPr/>
              <p:nvPr/>
            </p:nvSpPr>
            <p:spPr>
              <a:xfrm>
                <a:off x="7835880" y="4907137"/>
                <a:ext cx="3600000" cy="3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ZoneTexte 131">
                <a:extLst>
                  <a:ext uri="{FF2B5EF4-FFF2-40B4-BE49-F238E27FC236}">
                    <a16:creationId xmlns:a16="http://schemas.microsoft.com/office/drawing/2014/main" id="{D3CB02D4-34DD-47EC-A818-9181E2D65840}"/>
                  </a:ext>
                </a:extLst>
              </p:cNvPr>
              <p:cNvSpPr txBox="1"/>
              <p:nvPr/>
            </p:nvSpPr>
            <p:spPr>
              <a:xfrm>
                <a:off x="7869406" y="4948638"/>
                <a:ext cx="3532948" cy="276999"/>
              </a:xfrm>
              <a:prstGeom prst="rect">
                <a:avLst/>
              </a:prstGeom>
              <a:noFill/>
            </p:spPr>
            <p:txBody>
              <a:bodyPr wrap="square" rtlCol="0">
                <a:spAutoFit/>
              </a:bodyPr>
              <a:lstStyle/>
              <a:p>
                <a:pPr algn="ctr"/>
                <a:r>
                  <a:rPr lang="fr-FR" sz="1200" spc="-40"/>
                  <a:t>INGÉNIEUR </a:t>
                </a:r>
                <a:r>
                  <a:rPr lang="fr-FR" sz="1200" i="1" spc="-40"/>
                  <a:t>SAFETY</a:t>
                </a:r>
              </a:p>
            </p:txBody>
          </p:sp>
        </p:grpSp>
        <p:grpSp>
          <p:nvGrpSpPr>
            <p:cNvPr id="6" name="Groupe 5">
              <a:extLst>
                <a:ext uri="{FF2B5EF4-FFF2-40B4-BE49-F238E27FC236}">
                  <a16:creationId xmlns:a16="http://schemas.microsoft.com/office/drawing/2014/main" id="{58EFCB5A-1A1C-41EE-91E5-D3A960ECF6AF}"/>
                </a:ext>
              </a:extLst>
            </p:cNvPr>
            <p:cNvGrpSpPr/>
            <p:nvPr/>
          </p:nvGrpSpPr>
          <p:grpSpPr>
            <a:xfrm>
              <a:off x="7835880" y="5367639"/>
              <a:ext cx="3600000" cy="360000"/>
              <a:chOff x="7835880" y="5367639"/>
              <a:chExt cx="3600000" cy="360000"/>
            </a:xfrm>
          </p:grpSpPr>
          <p:sp>
            <p:nvSpPr>
              <p:cNvPr id="100" name="Rectangle : coins arrondis 99">
                <a:extLst>
                  <a:ext uri="{FF2B5EF4-FFF2-40B4-BE49-F238E27FC236}">
                    <a16:creationId xmlns:a16="http://schemas.microsoft.com/office/drawing/2014/main" id="{4874F9A0-FA16-4925-8945-CA1146E4FD88}"/>
                  </a:ext>
                </a:extLst>
              </p:cNvPr>
              <p:cNvSpPr/>
              <p:nvPr/>
            </p:nvSpPr>
            <p:spPr>
              <a:xfrm>
                <a:off x="7835880" y="5367639"/>
                <a:ext cx="3600000" cy="3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ZoneTexte 132">
                <a:extLst>
                  <a:ext uri="{FF2B5EF4-FFF2-40B4-BE49-F238E27FC236}">
                    <a16:creationId xmlns:a16="http://schemas.microsoft.com/office/drawing/2014/main" id="{DEE80446-D5A4-4F73-AE3E-E7F5EC9ACFFB}"/>
                  </a:ext>
                </a:extLst>
              </p:cNvPr>
              <p:cNvSpPr txBox="1"/>
              <p:nvPr/>
            </p:nvSpPr>
            <p:spPr>
              <a:xfrm>
                <a:off x="7869406" y="5409140"/>
                <a:ext cx="3532948" cy="276999"/>
              </a:xfrm>
              <a:prstGeom prst="rect">
                <a:avLst/>
              </a:prstGeom>
              <a:noFill/>
            </p:spPr>
            <p:txBody>
              <a:bodyPr wrap="square" rtlCol="0">
                <a:spAutoFit/>
              </a:bodyPr>
              <a:lstStyle/>
              <a:p>
                <a:pPr algn="ctr"/>
                <a:r>
                  <a:rPr lang="fr-FR" sz="1200" spc="-40"/>
                  <a:t>INGÉNIEUR FPGA</a:t>
                </a:r>
              </a:p>
            </p:txBody>
          </p:sp>
        </p:grpSp>
      </p:grpSp>
      <p:sp>
        <p:nvSpPr>
          <p:cNvPr id="134" name="ZoneTexte 133">
            <a:extLst>
              <a:ext uri="{FF2B5EF4-FFF2-40B4-BE49-F238E27FC236}">
                <a16:creationId xmlns:a16="http://schemas.microsoft.com/office/drawing/2014/main" id="{25900B43-0074-4DB3-848C-76DA89EE38BD}"/>
              </a:ext>
            </a:extLst>
          </p:cNvPr>
          <p:cNvSpPr txBox="1">
            <a:spLocks noChangeAspect="1"/>
          </p:cNvSpPr>
          <p:nvPr>
            <p:custDataLst>
              <p:tags r:id="rId35"/>
            </p:custDataLst>
          </p:nvPr>
        </p:nvSpPr>
        <p:spPr>
          <a:xfrm>
            <a:off x="794976" y="4638929"/>
            <a:ext cx="3541402" cy="1118255"/>
          </a:xfrm>
          <a:prstGeom prst="rect">
            <a:avLst/>
          </a:prstGeom>
          <a:noFill/>
        </p:spPr>
        <p:txBody>
          <a:bodyPr wrap="square" rtlCol="0">
            <a:spAutoFit/>
          </a:bodyPr>
          <a:lstStyle/>
          <a:p>
            <a:pPr algn="ctr">
              <a:spcBef>
                <a:spcPts val="200"/>
              </a:spcBef>
            </a:pPr>
            <a:r>
              <a:rPr lang="fr-FR" sz="1200"/>
              <a:t>INGÉNIEUR VISION PAR ORDINATEUR</a:t>
            </a:r>
          </a:p>
          <a:p>
            <a:pPr algn="ctr">
              <a:spcBef>
                <a:spcPts val="200"/>
              </a:spcBef>
            </a:pPr>
            <a:r>
              <a:rPr lang="fr-FR" sz="1200"/>
              <a:t> INGÉNIEUR LIEN RADIO</a:t>
            </a:r>
          </a:p>
          <a:p>
            <a:pPr algn="ctr">
              <a:spcBef>
                <a:spcPts val="200"/>
              </a:spcBef>
            </a:pPr>
            <a:r>
              <a:rPr lang="fr-FR" sz="1200"/>
              <a:t>INGÉNIEUR INTERNET DES OBJETS</a:t>
            </a:r>
          </a:p>
          <a:p>
            <a:pPr algn="ctr">
              <a:spcBef>
                <a:spcPts val="200"/>
              </a:spcBef>
            </a:pPr>
            <a:r>
              <a:rPr lang="fr-FR" sz="1200"/>
              <a:t>INGÉNIEUR IRVE </a:t>
            </a:r>
          </a:p>
          <a:p>
            <a:pPr algn="ctr">
              <a:spcBef>
                <a:spcPts val="200"/>
              </a:spcBef>
            </a:pPr>
            <a:r>
              <a:rPr lang="fr-FR" sz="1200"/>
              <a:t>INGÉNIEUR MICRO-SERVICES </a:t>
            </a:r>
            <a:r>
              <a:rPr lang="fr-FR" sz="1200" i="1"/>
              <a:t>CLOUD</a:t>
            </a:r>
          </a:p>
        </p:txBody>
      </p:sp>
    </p:spTree>
    <p:extLst>
      <p:ext uri="{BB962C8B-B14F-4D97-AF65-F5344CB8AC3E}">
        <p14:creationId xmlns:p14="http://schemas.microsoft.com/office/powerpoint/2010/main" val="390696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B5C788F2-BDB6-C0EE-10C0-3D3DA97CDC36}"/>
              </a:ext>
            </a:extLst>
          </p:cNvPr>
          <p:cNvGrpSpPr/>
          <p:nvPr>
            <p:custDataLst>
              <p:tags r:id="rId1"/>
            </p:custDataLst>
          </p:nvPr>
        </p:nvGrpSpPr>
        <p:grpSpPr>
          <a:xfrm>
            <a:off x="962650" y="1275549"/>
            <a:ext cx="6471029" cy="1739375"/>
            <a:chOff x="962650" y="1493631"/>
            <a:chExt cx="6471029" cy="1739375"/>
          </a:xfrm>
        </p:grpSpPr>
        <p:grpSp>
          <p:nvGrpSpPr>
            <p:cNvPr id="9" name="Groupe 8">
              <a:extLst>
                <a:ext uri="{FF2B5EF4-FFF2-40B4-BE49-F238E27FC236}">
                  <a16:creationId xmlns:a16="http://schemas.microsoft.com/office/drawing/2014/main" id="{A0238CA9-BF39-3404-005C-77E211521214}"/>
                </a:ext>
              </a:extLst>
            </p:cNvPr>
            <p:cNvGrpSpPr/>
            <p:nvPr/>
          </p:nvGrpSpPr>
          <p:grpSpPr>
            <a:xfrm>
              <a:off x="962650" y="1499221"/>
              <a:ext cx="6390113" cy="1733785"/>
              <a:chOff x="959074" y="1478902"/>
              <a:chExt cx="6390113" cy="1733785"/>
            </a:xfrm>
          </p:grpSpPr>
          <p:sp>
            <p:nvSpPr>
              <p:cNvPr id="8" name="Rectangle : coins arrondis 7">
                <a:extLst>
                  <a:ext uri="{FF2B5EF4-FFF2-40B4-BE49-F238E27FC236}">
                    <a16:creationId xmlns:a16="http://schemas.microsoft.com/office/drawing/2014/main" id="{26B0684B-6528-3F6C-6950-12F5B5D5CC0F}"/>
                  </a:ext>
                </a:extLst>
              </p:cNvPr>
              <p:cNvSpPr/>
              <p:nvPr/>
            </p:nvSpPr>
            <p:spPr>
              <a:xfrm>
                <a:off x="1435100" y="2607140"/>
                <a:ext cx="5909283" cy="60554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D0021108-6E3C-B7AA-97F0-90B2345D8CEB}"/>
                  </a:ext>
                </a:extLst>
              </p:cNvPr>
              <p:cNvSpPr/>
              <p:nvPr/>
            </p:nvSpPr>
            <p:spPr>
              <a:xfrm>
                <a:off x="959074" y="1862075"/>
                <a:ext cx="6390113" cy="957997"/>
              </a:xfrm>
              <a:custGeom>
                <a:avLst/>
                <a:gdLst>
                  <a:gd name="connsiteX0" fmla="*/ 1265635 w 6390113"/>
                  <a:gd name="connsiteY0" fmla="*/ 0 h 957997"/>
                  <a:gd name="connsiteX1" fmla="*/ 6386072 w 6390113"/>
                  <a:gd name="connsiteY1" fmla="*/ 22152 h 957997"/>
                  <a:gd name="connsiteX2" fmla="*/ 6390113 w 6390113"/>
                  <a:gd name="connsiteY2" fmla="*/ 957997 h 957997"/>
                  <a:gd name="connsiteX3" fmla="*/ 741 w 6390113"/>
                  <a:gd name="connsiteY3" fmla="*/ 930358 h 957997"/>
                  <a:gd name="connsiteX4" fmla="*/ 0 w 6390113"/>
                  <a:gd name="connsiteY4" fmla="*/ 758791 h 957997"/>
                  <a:gd name="connsiteX5" fmla="*/ 809179 w 6390113"/>
                  <a:gd name="connsiteY5" fmla="*/ 108464 h 957997"/>
                  <a:gd name="connsiteX6" fmla="*/ 1265635 w 6390113"/>
                  <a:gd name="connsiteY6" fmla="*/ 108464 h 957997"/>
                  <a:gd name="connsiteX7" fmla="*/ 1265635 w 6390113"/>
                  <a:gd name="connsiteY7" fmla="*/ 0 h 9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0113" h="957997">
                    <a:moveTo>
                      <a:pt x="1265635" y="0"/>
                    </a:moveTo>
                    <a:lnTo>
                      <a:pt x="6386072" y="22152"/>
                    </a:lnTo>
                    <a:lnTo>
                      <a:pt x="6390113" y="957997"/>
                    </a:lnTo>
                    <a:lnTo>
                      <a:pt x="741" y="930358"/>
                    </a:lnTo>
                    <a:lnTo>
                      <a:pt x="0" y="758791"/>
                    </a:lnTo>
                    <a:lnTo>
                      <a:pt x="809179" y="108464"/>
                    </a:lnTo>
                    <a:lnTo>
                      <a:pt x="1265635" y="108464"/>
                    </a:lnTo>
                    <a:lnTo>
                      <a:pt x="126563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41" name="Groupe 40">
                <a:extLst>
                  <a:ext uri="{FF2B5EF4-FFF2-40B4-BE49-F238E27FC236}">
                    <a16:creationId xmlns:a16="http://schemas.microsoft.com/office/drawing/2014/main" id="{AE7D737A-3CDE-4733-A292-AFBAD742B503}"/>
                  </a:ext>
                </a:extLst>
              </p:cNvPr>
              <p:cNvGrpSpPr/>
              <p:nvPr>
                <p:custDataLst>
                  <p:tags r:id="rId44"/>
                </p:custDataLst>
              </p:nvPr>
            </p:nvGrpSpPr>
            <p:grpSpPr>
              <a:xfrm>
                <a:off x="1012403" y="1478902"/>
                <a:ext cx="6331980" cy="900000"/>
                <a:chOff x="983219" y="1231252"/>
                <a:chExt cx="6331980" cy="1035698"/>
              </a:xfrm>
            </p:grpSpPr>
            <p:sp>
              <p:nvSpPr>
                <p:cNvPr id="36" name="Triangle rectangle 35">
                  <a:extLst>
                    <a:ext uri="{FF2B5EF4-FFF2-40B4-BE49-F238E27FC236}">
                      <a16:creationId xmlns:a16="http://schemas.microsoft.com/office/drawing/2014/main" id="{C6828501-F966-4307-BF6B-5B5B227F2EEE}"/>
                    </a:ext>
                  </a:extLst>
                </p:cNvPr>
                <p:cNvSpPr/>
                <p:nvPr/>
              </p:nvSpPr>
              <p:spPr>
                <a:xfrm rot="10800000" flipV="1">
                  <a:off x="983219" y="1231252"/>
                  <a:ext cx="1612343" cy="103569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F012DD53-AFCE-4B53-AC12-239AD066A097}"/>
                    </a:ext>
                  </a:extLst>
                </p:cNvPr>
                <p:cNvSpPr/>
                <p:nvPr/>
              </p:nvSpPr>
              <p:spPr>
                <a:xfrm>
                  <a:off x="2400298" y="1231252"/>
                  <a:ext cx="4914901" cy="1035698"/>
                </a:xfrm>
                <a:prstGeom prst="roundRect">
                  <a:avLst>
                    <a:gd name="adj" fmla="val 25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6" name="ZoneTexte 25">
              <a:extLst>
                <a:ext uri="{FF2B5EF4-FFF2-40B4-BE49-F238E27FC236}">
                  <a16:creationId xmlns:a16="http://schemas.microsoft.com/office/drawing/2014/main" id="{0E84A28F-FE2B-45B6-A418-219DD73460DE}"/>
                </a:ext>
              </a:extLst>
            </p:cNvPr>
            <p:cNvSpPr txBox="1"/>
            <p:nvPr>
              <p:custDataLst>
                <p:tags r:id="rId40"/>
              </p:custDataLst>
            </p:nvPr>
          </p:nvSpPr>
          <p:spPr>
            <a:xfrm>
              <a:off x="2799682" y="1493631"/>
              <a:ext cx="4077955" cy="261610"/>
            </a:xfrm>
            <a:prstGeom prst="rect">
              <a:avLst/>
            </a:prstGeom>
            <a:noFill/>
          </p:spPr>
          <p:txBody>
            <a:bodyPr wrap="square" rtlCol="0">
              <a:spAutoFit/>
            </a:bodyPr>
            <a:lstStyle/>
            <a:p>
              <a:pPr algn="ctr"/>
              <a:r>
                <a:rPr lang="fr-FR" sz="1100" b="1"/>
                <a:t>CONCEPTION ET ARCHITECTURE DES SYSTÈMES</a:t>
              </a:r>
            </a:p>
          </p:txBody>
        </p:sp>
        <p:sp>
          <p:nvSpPr>
            <p:cNvPr id="85" name="ZoneTexte 84">
              <a:extLst>
                <a:ext uri="{FF2B5EF4-FFF2-40B4-BE49-F238E27FC236}">
                  <a16:creationId xmlns:a16="http://schemas.microsoft.com/office/drawing/2014/main" id="{6A063DA3-4853-4A57-BC11-D9185A74719E}"/>
                </a:ext>
              </a:extLst>
            </p:cNvPr>
            <p:cNvSpPr txBox="1"/>
            <p:nvPr>
              <p:custDataLst>
                <p:tags r:id="rId41"/>
              </p:custDataLst>
            </p:nvPr>
          </p:nvSpPr>
          <p:spPr>
            <a:xfrm>
              <a:off x="2305050" y="1741702"/>
              <a:ext cx="5128629" cy="633371"/>
            </a:xfrm>
            <a:prstGeom prst="rect">
              <a:avLst/>
            </a:prstGeom>
            <a:noFill/>
          </p:spPr>
          <p:txBody>
            <a:bodyPr wrap="square" rtlCol="0">
              <a:noAutofit/>
            </a:bodyPr>
            <a:lstStyle/>
            <a:p>
              <a:pPr marL="171450" indent="-171450">
                <a:buFont typeface="Arial" panose="020B0604020202020204" pitchFamily="34" charset="0"/>
                <a:buChar char="•"/>
              </a:pPr>
              <a:r>
                <a:rPr lang="fr-FR" sz="1050" i="1" spc="-30">
                  <a:solidFill>
                    <a:schemeClr val="tx1"/>
                  </a:solidFill>
                </a:rPr>
                <a:t>Maîtrise de la distribution multicœurs et des calculateurs dernière génération</a:t>
              </a:r>
            </a:p>
            <a:p>
              <a:pPr marL="171450" indent="-171450">
                <a:buFont typeface="Arial" panose="020B0604020202020204" pitchFamily="34" charset="0"/>
                <a:buChar char="•"/>
              </a:pPr>
              <a:r>
                <a:rPr lang="fr-FR" sz="1050" i="1" spc="-30">
                  <a:solidFill>
                    <a:schemeClr val="tx1"/>
                  </a:solidFill>
                </a:rPr>
                <a:t>Maîtrise des architectures modulaires et systèmes de systèmes </a:t>
              </a:r>
            </a:p>
            <a:p>
              <a:pPr marL="171450" indent="-171450">
                <a:buFont typeface="Arial" panose="020B0604020202020204" pitchFamily="34" charset="0"/>
                <a:buChar char="•"/>
              </a:pPr>
              <a:r>
                <a:rPr lang="fr-FR" sz="1050" i="1" spc="-30">
                  <a:solidFill>
                    <a:schemeClr val="tx1"/>
                  </a:solidFill>
                </a:rPr>
                <a:t>Renforcement des compétences en connectivité sans fil des SE </a:t>
              </a:r>
            </a:p>
            <a:p>
              <a:pPr marL="171450" indent="-171450">
                <a:buFont typeface="Arial" panose="020B0604020202020204" pitchFamily="34" charset="0"/>
                <a:buChar char="•"/>
              </a:pPr>
              <a:r>
                <a:rPr lang="fr-FR" sz="1050" i="1" spc="-30"/>
                <a:t>Maîtrise de l’électronique numérique </a:t>
              </a:r>
              <a:endParaRPr lang="fr-FR" sz="1050" i="1" spc="-30">
                <a:solidFill>
                  <a:schemeClr val="tx1"/>
                </a:solidFill>
              </a:endParaRPr>
            </a:p>
          </p:txBody>
        </p:sp>
        <p:sp>
          <p:nvSpPr>
            <p:cNvPr id="44" name="ZoneTexte 43">
              <a:extLst>
                <a:ext uri="{FF2B5EF4-FFF2-40B4-BE49-F238E27FC236}">
                  <a16:creationId xmlns:a16="http://schemas.microsoft.com/office/drawing/2014/main" id="{BC19D125-D44A-3F88-A1AB-AA958E89F16E}"/>
                </a:ext>
              </a:extLst>
            </p:cNvPr>
            <p:cNvSpPr txBox="1"/>
            <p:nvPr>
              <p:custDataLst>
                <p:tags r:id="rId42"/>
              </p:custDataLst>
            </p:nvPr>
          </p:nvSpPr>
          <p:spPr>
            <a:xfrm>
              <a:off x="2543309" y="2457068"/>
              <a:ext cx="4472336" cy="261610"/>
            </a:xfrm>
            <a:prstGeom prst="rect">
              <a:avLst/>
            </a:prstGeom>
            <a:noFill/>
          </p:spPr>
          <p:txBody>
            <a:bodyPr wrap="square" rtlCol="0">
              <a:spAutoFit/>
            </a:bodyPr>
            <a:lstStyle/>
            <a:p>
              <a:pPr algn="ctr"/>
              <a:r>
                <a:rPr lang="fr-FR" sz="1050" b="1"/>
                <a:t>Sous domaine : FIELD-PROGRAMMABLE GATE ARRAY (FPGA)</a:t>
              </a:r>
            </a:p>
          </p:txBody>
        </p:sp>
        <p:sp>
          <p:nvSpPr>
            <p:cNvPr id="45" name="ZoneTexte 44">
              <a:extLst>
                <a:ext uri="{FF2B5EF4-FFF2-40B4-BE49-F238E27FC236}">
                  <a16:creationId xmlns:a16="http://schemas.microsoft.com/office/drawing/2014/main" id="{5DD8418E-9EF5-61D3-D322-047C3CAFF609}"/>
                </a:ext>
              </a:extLst>
            </p:cNvPr>
            <p:cNvSpPr txBox="1"/>
            <p:nvPr>
              <p:custDataLst>
                <p:tags r:id="rId43"/>
              </p:custDataLst>
            </p:nvPr>
          </p:nvSpPr>
          <p:spPr>
            <a:xfrm>
              <a:off x="2322263" y="2665218"/>
              <a:ext cx="5069170" cy="519832"/>
            </a:xfrm>
            <a:prstGeom prst="rect">
              <a:avLst/>
            </a:prstGeom>
            <a:noFill/>
          </p:spPr>
          <p:txBody>
            <a:bodyPr wrap="square" rtlCol="0">
              <a:noAutofit/>
            </a:bodyPr>
            <a:lstStyle/>
            <a:p>
              <a:pPr marL="171450" indent="-171450">
                <a:buFont typeface="Arial" panose="020B0604020202020204" pitchFamily="34" charset="0"/>
                <a:buChar char="•"/>
              </a:pPr>
              <a:r>
                <a:rPr lang="fr-FR" sz="1050" i="1" spc="-30"/>
                <a:t>Renforcement des besoins métiers liés à la modularité croissante des systèmes embarqués</a:t>
              </a:r>
            </a:p>
            <a:p>
              <a:pPr marL="171450" indent="-171450">
                <a:buFont typeface="Arial" panose="020B0604020202020204" pitchFamily="34" charset="0"/>
                <a:buChar char="•"/>
              </a:pPr>
              <a:r>
                <a:rPr lang="fr-FR" sz="1050" i="1" spc="-30"/>
                <a:t>Compétences en </a:t>
              </a:r>
              <a:r>
                <a:rPr lang="fr-FR" sz="1050" spc="-30" err="1"/>
                <a:t>language</a:t>
              </a:r>
              <a:r>
                <a:rPr lang="fr-FR" sz="1050" spc="-30"/>
                <a:t> </a:t>
              </a:r>
              <a:r>
                <a:rPr lang="fr-FR" sz="1050" spc="-30" err="1"/>
                <a:t>adapted</a:t>
              </a:r>
              <a:r>
                <a:rPr lang="fr-FR" sz="1050" spc="-30"/>
                <a:t> for </a:t>
              </a:r>
              <a:r>
                <a:rPr lang="fr-FR" sz="1050" spc="-30" err="1"/>
                <a:t>parallel</a:t>
              </a:r>
              <a:r>
                <a:rPr lang="fr-FR" sz="1050" spc="-30"/>
                <a:t> </a:t>
              </a:r>
              <a:r>
                <a:rPr lang="fr-FR" sz="1050" spc="-30" err="1"/>
                <a:t>processing</a:t>
              </a:r>
              <a:r>
                <a:rPr lang="fr-FR" sz="1050" i="1" spc="-30"/>
                <a:t>) </a:t>
              </a:r>
            </a:p>
            <a:p>
              <a:pPr marL="171450" indent="-171450">
                <a:buFont typeface="Arial" panose="020B0604020202020204" pitchFamily="34" charset="0"/>
                <a:buChar char="•"/>
              </a:pPr>
              <a:endParaRPr lang="fr-FR" sz="1050" i="1" spc="-30">
                <a:solidFill>
                  <a:schemeClr val="tx1"/>
                </a:solidFill>
                <a:highlight>
                  <a:srgbClr val="FFFF00"/>
                </a:highlight>
              </a:endParaRPr>
            </a:p>
          </p:txBody>
        </p:sp>
      </p:grpSp>
      <p:grpSp>
        <p:nvGrpSpPr>
          <p:cNvPr id="13" name="Groupe 12">
            <a:extLst>
              <a:ext uri="{FF2B5EF4-FFF2-40B4-BE49-F238E27FC236}">
                <a16:creationId xmlns:a16="http://schemas.microsoft.com/office/drawing/2014/main" id="{46558021-0085-7A21-6F62-0A836BE68794}"/>
              </a:ext>
            </a:extLst>
          </p:cNvPr>
          <p:cNvGrpSpPr/>
          <p:nvPr>
            <p:custDataLst>
              <p:tags r:id="rId2"/>
            </p:custDataLst>
          </p:nvPr>
        </p:nvGrpSpPr>
        <p:grpSpPr>
          <a:xfrm>
            <a:off x="1151422" y="3137625"/>
            <a:ext cx="6192961" cy="738664"/>
            <a:chOff x="1151422" y="3326062"/>
            <a:chExt cx="6192961" cy="738664"/>
          </a:xfrm>
        </p:grpSpPr>
        <p:sp>
          <p:nvSpPr>
            <p:cNvPr id="77" name="Rectangle : coins arrondis 76">
              <a:extLst>
                <a:ext uri="{FF2B5EF4-FFF2-40B4-BE49-F238E27FC236}">
                  <a16:creationId xmlns:a16="http://schemas.microsoft.com/office/drawing/2014/main" id="{52DA0534-2FF9-42BA-8C8A-7896168389E3}"/>
                </a:ext>
              </a:extLst>
            </p:cNvPr>
            <p:cNvSpPr/>
            <p:nvPr>
              <p:custDataLst>
                <p:tags r:id="rId37"/>
              </p:custDataLst>
            </p:nvPr>
          </p:nvSpPr>
          <p:spPr>
            <a:xfrm>
              <a:off x="1151422" y="3326062"/>
              <a:ext cx="6192961" cy="738664"/>
            </a:xfrm>
            <a:prstGeom prst="roundRect">
              <a:avLst>
                <a:gd name="adj" fmla="val 25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a:extLst>
                <a:ext uri="{FF2B5EF4-FFF2-40B4-BE49-F238E27FC236}">
                  <a16:creationId xmlns:a16="http://schemas.microsoft.com/office/drawing/2014/main" id="{E2E91F89-B4C9-4E27-B2F5-05FE9B801FDF}"/>
                </a:ext>
              </a:extLst>
            </p:cNvPr>
            <p:cNvSpPr txBox="1"/>
            <p:nvPr>
              <p:custDataLst>
                <p:tags r:id="rId38"/>
              </p:custDataLst>
            </p:nvPr>
          </p:nvSpPr>
          <p:spPr>
            <a:xfrm>
              <a:off x="2707464" y="3330093"/>
              <a:ext cx="4262390" cy="261610"/>
            </a:xfrm>
            <a:prstGeom prst="rect">
              <a:avLst/>
            </a:prstGeom>
            <a:noFill/>
          </p:spPr>
          <p:txBody>
            <a:bodyPr wrap="square" rtlCol="0">
              <a:spAutoFit/>
            </a:bodyPr>
            <a:lstStyle/>
            <a:p>
              <a:pPr algn="ctr"/>
              <a:r>
                <a:rPr lang="fr-FR" sz="1100" b="1"/>
                <a:t>INTELLIGENCE ARTIFICIELLE</a:t>
              </a:r>
            </a:p>
          </p:txBody>
        </p:sp>
        <p:sp>
          <p:nvSpPr>
            <p:cNvPr id="86" name="ZoneTexte 85">
              <a:extLst>
                <a:ext uri="{FF2B5EF4-FFF2-40B4-BE49-F238E27FC236}">
                  <a16:creationId xmlns:a16="http://schemas.microsoft.com/office/drawing/2014/main" id="{427ABEE2-0EA0-4F1E-B1D3-D112D097A349}"/>
                </a:ext>
              </a:extLst>
            </p:cNvPr>
            <p:cNvSpPr txBox="1"/>
            <p:nvPr>
              <p:custDataLst>
                <p:tags r:id="rId39"/>
              </p:custDataLst>
            </p:nvPr>
          </p:nvSpPr>
          <p:spPr>
            <a:xfrm>
              <a:off x="2305050" y="3523983"/>
              <a:ext cx="4967157" cy="519832"/>
            </a:xfrm>
            <a:prstGeom prst="rect">
              <a:avLst/>
            </a:prstGeom>
            <a:noFill/>
          </p:spPr>
          <p:txBody>
            <a:bodyPr wrap="square" rtlCol="0">
              <a:noAutofit/>
            </a:bodyPr>
            <a:lstStyle/>
            <a:p>
              <a:pPr marL="171450" indent="-171450">
                <a:buFont typeface="Arial" panose="020B0604020202020204" pitchFamily="34" charset="0"/>
                <a:buChar char="•"/>
              </a:pPr>
              <a:r>
                <a:rPr lang="fr-FR" sz="1050" i="1" spc="-30">
                  <a:solidFill>
                    <a:schemeClr val="tx1"/>
                  </a:solidFill>
                </a:rPr>
                <a:t>Nouvelles compétences en </a:t>
              </a:r>
              <a:r>
                <a:rPr lang="fr-FR" sz="1050" spc="-30">
                  <a:solidFill>
                    <a:schemeClr val="tx1"/>
                  </a:solidFill>
                </a:rPr>
                <a:t>machine</a:t>
              </a:r>
              <a:r>
                <a:rPr lang="fr-FR" sz="1050" i="1" spc="-30">
                  <a:solidFill>
                    <a:schemeClr val="tx1"/>
                  </a:solidFill>
                </a:rPr>
                <a:t> </a:t>
              </a:r>
              <a:r>
                <a:rPr lang="fr-FR" sz="1050" spc="-30">
                  <a:solidFill>
                    <a:schemeClr val="tx1"/>
                  </a:solidFill>
                </a:rPr>
                <a:t>learning</a:t>
              </a:r>
              <a:r>
                <a:rPr lang="fr-FR" sz="1050" i="1" spc="-30">
                  <a:solidFill>
                    <a:schemeClr val="tx1"/>
                  </a:solidFill>
                </a:rPr>
                <a:t>, traitement automatique du langage naturel, data science et algorithmie pour développer des solutions d’IA embarquée </a:t>
              </a:r>
            </a:p>
            <a:p>
              <a:pPr marL="171450" indent="-171450">
                <a:buFont typeface="Arial" panose="020B0604020202020204" pitchFamily="34" charset="0"/>
                <a:buChar char="•"/>
              </a:pPr>
              <a:r>
                <a:rPr lang="fr-FR" sz="1050" i="1" spc="-30">
                  <a:solidFill>
                    <a:schemeClr val="tx1"/>
                  </a:solidFill>
                </a:rPr>
                <a:t>Maîtrise des hardwares IA (intégration de processeurs spécialisés) </a:t>
              </a:r>
            </a:p>
          </p:txBody>
        </p:sp>
      </p:grpSp>
      <p:grpSp>
        <p:nvGrpSpPr>
          <p:cNvPr id="14" name="Groupe 13">
            <a:extLst>
              <a:ext uri="{FF2B5EF4-FFF2-40B4-BE49-F238E27FC236}">
                <a16:creationId xmlns:a16="http://schemas.microsoft.com/office/drawing/2014/main" id="{76D55DC1-0164-255D-73A0-FF8325FA31C1}"/>
              </a:ext>
            </a:extLst>
          </p:cNvPr>
          <p:cNvGrpSpPr/>
          <p:nvPr>
            <p:custDataLst>
              <p:tags r:id="rId3"/>
            </p:custDataLst>
          </p:nvPr>
        </p:nvGrpSpPr>
        <p:grpSpPr>
          <a:xfrm>
            <a:off x="1151422" y="3998990"/>
            <a:ext cx="6192961" cy="738664"/>
            <a:chOff x="1151422" y="4183865"/>
            <a:chExt cx="6192961" cy="738664"/>
          </a:xfrm>
        </p:grpSpPr>
        <p:sp>
          <p:nvSpPr>
            <p:cNvPr id="37" name="Rectangle : coins arrondis 36">
              <a:extLst>
                <a:ext uri="{FF2B5EF4-FFF2-40B4-BE49-F238E27FC236}">
                  <a16:creationId xmlns:a16="http://schemas.microsoft.com/office/drawing/2014/main" id="{FE444BF2-2D0D-42A1-B1ED-0DF2BC9BA667}"/>
                </a:ext>
              </a:extLst>
            </p:cNvPr>
            <p:cNvSpPr/>
            <p:nvPr>
              <p:custDataLst>
                <p:tags r:id="rId34"/>
              </p:custDataLst>
            </p:nvPr>
          </p:nvSpPr>
          <p:spPr>
            <a:xfrm>
              <a:off x="1151422" y="4183865"/>
              <a:ext cx="6192961" cy="738664"/>
            </a:xfrm>
            <a:prstGeom prst="roundRect">
              <a:avLst>
                <a:gd name="adj" fmla="val 25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a:extLst>
                <a:ext uri="{FF2B5EF4-FFF2-40B4-BE49-F238E27FC236}">
                  <a16:creationId xmlns:a16="http://schemas.microsoft.com/office/drawing/2014/main" id="{1D9BD4FF-E2BC-4F4D-8C4E-90005AD278C3}"/>
                </a:ext>
              </a:extLst>
            </p:cNvPr>
            <p:cNvSpPr txBox="1"/>
            <p:nvPr>
              <p:custDataLst>
                <p:tags r:id="rId35"/>
              </p:custDataLst>
            </p:nvPr>
          </p:nvSpPr>
          <p:spPr>
            <a:xfrm>
              <a:off x="2707464" y="4194246"/>
              <a:ext cx="4262390" cy="261610"/>
            </a:xfrm>
            <a:prstGeom prst="rect">
              <a:avLst/>
            </a:prstGeom>
            <a:noFill/>
          </p:spPr>
          <p:txBody>
            <a:bodyPr wrap="square" rtlCol="0">
              <a:spAutoFit/>
            </a:bodyPr>
            <a:lstStyle/>
            <a:p>
              <a:pPr algn="ctr"/>
              <a:r>
                <a:rPr lang="fr-FR" sz="1100" b="1"/>
                <a:t>MANAGEMENT – GESTION DE PROJETS</a:t>
              </a:r>
            </a:p>
          </p:txBody>
        </p:sp>
        <p:sp>
          <p:nvSpPr>
            <p:cNvPr id="64" name="ZoneTexte 63">
              <a:extLst>
                <a:ext uri="{FF2B5EF4-FFF2-40B4-BE49-F238E27FC236}">
                  <a16:creationId xmlns:a16="http://schemas.microsoft.com/office/drawing/2014/main" id="{42EA1F43-42CA-4E7A-8A8B-818C7DB8717F}"/>
                </a:ext>
              </a:extLst>
            </p:cNvPr>
            <p:cNvSpPr txBox="1"/>
            <p:nvPr>
              <p:custDataLst>
                <p:tags r:id="rId36"/>
              </p:custDataLst>
            </p:nvPr>
          </p:nvSpPr>
          <p:spPr>
            <a:xfrm>
              <a:off x="2305050" y="4379925"/>
              <a:ext cx="4967157" cy="519832"/>
            </a:xfrm>
            <a:prstGeom prst="rect">
              <a:avLst/>
            </a:prstGeom>
            <a:noFill/>
          </p:spPr>
          <p:txBody>
            <a:bodyPr wrap="square" rtlCol="0">
              <a:noAutofit/>
            </a:bodyPr>
            <a:lstStyle/>
            <a:p>
              <a:pPr marL="171450" lvl="1" indent="-171450">
                <a:buFont typeface="Arial" panose="020B0604020202020204" pitchFamily="34" charset="0"/>
                <a:buChar char="•"/>
              </a:pPr>
              <a:r>
                <a:rPr lang="fr-FR" sz="1050" i="1" spc="-30"/>
                <a:t>Gestion des systèmes complexes (systèmes de systèmes) et des architectures modulaires </a:t>
              </a:r>
            </a:p>
            <a:p>
              <a:pPr marL="171450" lvl="1" indent="-171450">
                <a:buFont typeface="Arial" panose="020B0604020202020204" pitchFamily="34" charset="0"/>
                <a:buChar char="•"/>
              </a:pPr>
              <a:r>
                <a:rPr lang="fr-FR" sz="1050" i="1" spc="-30"/>
                <a:t>Renforcement des compétences en cybersécurité</a:t>
              </a:r>
            </a:p>
          </p:txBody>
        </p:sp>
      </p:grpSp>
      <p:sp>
        <p:nvSpPr>
          <p:cNvPr id="56" name="Forme libre : forme 55">
            <a:extLst>
              <a:ext uri="{FF2B5EF4-FFF2-40B4-BE49-F238E27FC236}">
                <a16:creationId xmlns:a16="http://schemas.microsoft.com/office/drawing/2014/main" id="{497B8C36-4B80-4B26-8E51-0E0C01DBFEE5}"/>
              </a:ext>
            </a:extLst>
          </p:cNvPr>
          <p:cNvSpPr/>
          <p:nvPr>
            <p:custDataLst>
              <p:tags r:id="rId4"/>
            </p:custDataLst>
          </p:nvPr>
        </p:nvSpPr>
        <p:spPr>
          <a:xfrm>
            <a:off x="2518308" y="1130374"/>
            <a:ext cx="4425" cy="2381"/>
          </a:xfrm>
          <a:custGeom>
            <a:avLst/>
            <a:gdLst>
              <a:gd name="connsiteX0" fmla="*/ 4425 w 4425"/>
              <a:gd name="connsiteY0" fmla="*/ 0 h 2381"/>
              <a:gd name="connsiteX1" fmla="*/ 4425 w 4425"/>
              <a:gd name="connsiteY1" fmla="*/ 2381 h 2381"/>
              <a:gd name="connsiteX2" fmla="*/ 0 w 4425"/>
              <a:gd name="connsiteY2" fmla="*/ 2381 h 2381"/>
              <a:gd name="connsiteX3" fmla="*/ 4425 w 4425"/>
              <a:gd name="connsiteY3" fmla="*/ 0 h 2381"/>
            </a:gdLst>
            <a:ahLst/>
            <a:cxnLst>
              <a:cxn ang="0">
                <a:pos x="connsiteX0" y="connsiteY0"/>
              </a:cxn>
              <a:cxn ang="0">
                <a:pos x="connsiteX1" y="connsiteY1"/>
              </a:cxn>
              <a:cxn ang="0">
                <a:pos x="connsiteX2" y="connsiteY2"/>
              </a:cxn>
              <a:cxn ang="0">
                <a:pos x="connsiteX3" y="connsiteY3"/>
              </a:cxn>
            </a:cxnLst>
            <a:rect l="l" t="t" r="r" b="b"/>
            <a:pathLst>
              <a:path w="4425" h="2381">
                <a:moveTo>
                  <a:pt x="4425" y="0"/>
                </a:moveTo>
                <a:lnTo>
                  <a:pt x="4425" y="2381"/>
                </a:lnTo>
                <a:lnTo>
                  <a:pt x="0" y="2381"/>
                </a:lnTo>
                <a:lnTo>
                  <a:pt x="442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5" name="Forme libre : forme 54">
            <a:extLst>
              <a:ext uri="{FF2B5EF4-FFF2-40B4-BE49-F238E27FC236}">
                <a16:creationId xmlns:a16="http://schemas.microsoft.com/office/drawing/2014/main" id="{EB06A2AA-29D5-491E-9853-32049C5665C2}"/>
              </a:ext>
            </a:extLst>
          </p:cNvPr>
          <p:cNvSpPr/>
          <p:nvPr>
            <p:custDataLst>
              <p:tags r:id="rId5"/>
            </p:custDataLst>
          </p:nvPr>
        </p:nvSpPr>
        <p:spPr>
          <a:xfrm>
            <a:off x="2514731" y="1132754"/>
            <a:ext cx="3576" cy="1924"/>
          </a:xfrm>
          <a:custGeom>
            <a:avLst/>
            <a:gdLst>
              <a:gd name="connsiteX0" fmla="*/ 0 w 3576"/>
              <a:gd name="connsiteY0" fmla="*/ 0 h 1924"/>
              <a:gd name="connsiteX1" fmla="*/ 3576 w 3576"/>
              <a:gd name="connsiteY1" fmla="*/ 0 h 1924"/>
              <a:gd name="connsiteX2" fmla="*/ 0 w 3576"/>
              <a:gd name="connsiteY2" fmla="*/ 1924 h 1924"/>
              <a:gd name="connsiteX3" fmla="*/ 0 w 3576"/>
              <a:gd name="connsiteY3" fmla="*/ 0 h 1924"/>
            </a:gdLst>
            <a:ahLst/>
            <a:cxnLst>
              <a:cxn ang="0">
                <a:pos x="connsiteX0" y="connsiteY0"/>
              </a:cxn>
              <a:cxn ang="0">
                <a:pos x="connsiteX1" y="connsiteY1"/>
              </a:cxn>
              <a:cxn ang="0">
                <a:pos x="connsiteX2" y="connsiteY2"/>
              </a:cxn>
              <a:cxn ang="0">
                <a:pos x="connsiteX3" y="connsiteY3"/>
              </a:cxn>
            </a:cxnLst>
            <a:rect l="l" t="t" r="r" b="b"/>
            <a:pathLst>
              <a:path w="3576" h="1924">
                <a:moveTo>
                  <a:pt x="0" y="0"/>
                </a:moveTo>
                <a:lnTo>
                  <a:pt x="3576" y="0"/>
                </a:lnTo>
                <a:lnTo>
                  <a:pt x="0" y="192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2" name="Forme libre : forme 51">
            <a:extLst>
              <a:ext uri="{FF2B5EF4-FFF2-40B4-BE49-F238E27FC236}">
                <a16:creationId xmlns:a16="http://schemas.microsoft.com/office/drawing/2014/main" id="{BFEB2504-B1C3-47D2-9F92-900AD5F40622}"/>
              </a:ext>
            </a:extLst>
          </p:cNvPr>
          <p:cNvSpPr/>
          <p:nvPr>
            <p:custDataLst>
              <p:tags r:id="rId6"/>
            </p:custDataLst>
          </p:nvPr>
        </p:nvSpPr>
        <p:spPr>
          <a:xfrm>
            <a:off x="2456363" y="5864882"/>
            <a:ext cx="3576" cy="1924"/>
          </a:xfrm>
          <a:custGeom>
            <a:avLst/>
            <a:gdLst>
              <a:gd name="connsiteX0" fmla="*/ 0 w 3576"/>
              <a:gd name="connsiteY0" fmla="*/ 0 h 1924"/>
              <a:gd name="connsiteX1" fmla="*/ 3576 w 3576"/>
              <a:gd name="connsiteY1" fmla="*/ 1924 h 1924"/>
              <a:gd name="connsiteX2" fmla="*/ 0 w 3576"/>
              <a:gd name="connsiteY2" fmla="*/ 1924 h 1924"/>
              <a:gd name="connsiteX3" fmla="*/ 0 w 3576"/>
              <a:gd name="connsiteY3" fmla="*/ 0 h 1924"/>
            </a:gdLst>
            <a:ahLst/>
            <a:cxnLst>
              <a:cxn ang="0">
                <a:pos x="connsiteX0" y="connsiteY0"/>
              </a:cxn>
              <a:cxn ang="0">
                <a:pos x="connsiteX1" y="connsiteY1"/>
              </a:cxn>
              <a:cxn ang="0">
                <a:pos x="connsiteX2" y="connsiteY2"/>
              </a:cxn>
              <a:cxn ang="0">
                <a:pos x="connsiteX3" y="connsiteY3"/>
              </a:cxn>
            </a:cxnLst>
            <a:rect l="l" t="t" r="r" b="b"/>
            <a:pathLst>
              <a:path w="3576" h="1924">
                <a:moveTo>
                  <a:pt x="0" y="0"/>
                </a:moveTo>
                <a:lnTo>
                  <a:pt x="3576" y="1924"/>
                </a:lnTo>
                <a:lnTo>
                  <a:pt x="0" y="192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0" name="Forme libre : forme 49">
            <a:extLst>
              <a:ext uri="{FF2B5EF4-FFF2-40B4-BE49-F238E27FC236}">
                <a16:creationId xmlns:a16="http://schemas.microsoft.com/office/drawing/2014/main" id="{82003955-7270-407D-A728-790723234FF6}"/>
              </a:ext>
            </a:extLst>
          </p:cNvPr>
          <p:cNvSpPr/>
          <p:nvPr>
            <p:custDataLst>
              <p:tags r:id="rId7"/>
            </p:custDataLst>
          </p:nvPr>
        </p:nvSpPr>
        <p:spPr>
          <a:xfrm>
            <a:off x="2459940" y="5866807"/>
            <a:ext cx="4425" cy="2381"/>
          </a:xfrm>
          <a:custGeom>
            <a:avLst/>
            <a:gdLst>
              <a:gd name="connsiteX0" fmla="*/ 0 w 4425"/>
              <a:gd name="connsiteY0" fmla="*/ 0 h 2381"/>
              <a:gd name="connsiteX1" fmla="*/ 4425 w 4425"/>
              <a:gd name="connsiteY1" fmla="*/ 0 h 2381"/>
              <a:gd name="connsiteX2" fmla="*/ 4425 w 4425"/>
              <a:gd name="connsiteY2" fmla="*/ 2381 h 2381"/>
              <a:gd name="connsiteX3" fmla="*/ 0 w 4425"/>
              <a:gd name="connsiteY3" fmla="*/ 0 h 2381"/>
            </a:gdLst>
            <a:ahLst/>
            <a:cxnLst>
              <a:cxn ang="0">
                <a:pos x="connsiteX0" y="connsiteY0"/>
              </a:cxn>
              <a:cxn ang="0">
                <a:pos x="connsiteX1" y="connsiteY1"/>
              </a:cxn>
              <a:cxn ang="0">
                <a:pos x="connsiteX2" y="connsiteY2"/>
              </a:cxn>
              <a:cxn ang="0">
                <a:pos x="connsiteX3" y="connsiteY3"/>
              </a:cxn>
            </a:cxnLst>
            <a:rect l="l" t="t" r="r" b="b"/>
            <a:pathLst>
              <a:path w="4425" h="2381">
                <a:moveTo>
                  <a:pt x="0" y="0"/>
                </a:moveTo>
                <a:lnTo>
                  <a:pt x="4425" y="0"/>
                </a:lnTo>
                <a:lnTo>
                  <a:pt x="4425" y="238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4" name="Rectangle 23">
            <a:extLst>
              <a:ext uri="{FF2B5EF4-FFF2-40B4-BE49-F238E27FC236}">
                <a16:creationId xmlns:a16="http://schemas.microsoft.com/office/drawing/2014/main" id="{4F0BA1FE-9B3C-475A-B489-25A0C9957393}"/>
              </a:ext>
            </a:extLst>
          </p:cNvPr>
          <p:cNvSpPr/>
          <p:nvPr>
            <p:custDataLst>
              <p:tags r:id="rId8"/>
            </p:custDataLst>
          </p:nvPr>
        </p:nvSpPr>
        <p:spPr>
          <a:xfrm>
            <a:off x="2428274" y="5813254"/>
            <a:ext cx="61323" cy="5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A1D34A68-DB1E-CACD-49D7-C8BF4DDC251F}"/>
              </a:ext>
            </a:extLst>
          </p:cNvPr>
          <p:cNvGrpSpPr/>
          <p:nvPr>
            <p:custDataLst>
              <p:tags r:id="rId9"/>
            </p:custDataLst>
          </p:nvPr>
        </p:nvGrpSpPr>
        <p:grpSpPr>
          <a:xfrm>
            <a:off x="944510" y="4860354"/>
            <a:ext cx="6399873" cy="901887"/>
            <a:chOff x="944510" y="5078436"/>
            <a:chExt cx="6399873" cy="901887"/>
          </a:xfrm>
        </p:grpSpPr>
        <p:grpSp>
          <p:nvGrpSpPr>
            <p:cNvPr id="40" name="Groupe 39">
              <a:extLst>
                <a:ext uri="{FF2B5EF4-FFF2-40B4-BE49-F238E27FC236}">
                  <a16:creationId xmlns:a16="http://schemas.microsoft.com/office/drawing/2014/main" id="{CC6A7565-C588-42E3-A946-296BF581AD72}"/>
                </a:ext>
              </a:extLst>
            </p:cNvPr>
            <p:cNvGrpSpPr/>
            <p:nvPr>
              <p:custDataLst>
                <p:tags r:id="rId31"/>
              </p:custDataLst>
            </p:nvPr>
          </p:nvGrpSpPr>
          <p:grpSpPr>
            <a:xfrm>
              <a:off x="944510" y="5080323"/>
              <a:ext cx="6399873" cy="900000"/>
              <a:chOff x="973694" y="4746948"/>
              <a:chExt cx="6399873" cy="1037276"/>
            </a:xfrm>
          </p:grpSpPr>
          <p:sp>
            <p:nvSpPr>
              <p:cNvPr id="47" name="Triangle rectangle 46">
                <a:extLst>
                  <a:ext uri="{FF2B5EF4-FFF2-40B4-BE49-F238E27FC236}">
                    <a16:creationId xmlns:a16="http://schemas.microsoft.com/office/drawing/2014/main" id="{ECDD5747-28DA-4229-8D79-06386C5E6525}"/>
                  </a:ext>
                </a:extLst>
              </p:cNvPr>
              <p:cNvSpPr/>
              <p:nvPr/>
            </p:nvSpPr>
            <p:spPr>
              <a:xfrm rot="10800000">
                <a:off x="973694" y="4747424"/>
                <a:ext cx="1641711" cy="10368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C4ECB3D7-7025-4AD2-8FC7-B9F82E0D13B4}"/>
                  </a:ext>
                </a:extLst>
              </p:cNvPr>
              <p:cNvSpPr/>
              <p:nvPr/>
            </p:nvSpPr>
            <p:spPr>
              <a:xfrm>
                <a:off x="2400298" y="4746948"/>
                <a:ext cx="4973269" cy="1035698"/>
              </a:xfrm>
              <a:prstGeom prst="roundRect">
                <a:avLst>
                  <a:gd name="adj" fmla="val 25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0" name="ZoneTexte 69">
              <a:extLst>
                <a:ext uri="{FF2B5EF4-FFF2-40B4-BE49-F238E27FC236}">
                  <a16:creationId xmlns:a16="http://schemas.microsoft.com/office/drawing/2014/main" id="{55651EF2-96EB-4031-8668-F51E34726A9E}"/>
                </a:ext>
              </a:extLst>
            </p:cNvPr>
            <p:cNvSpPr txBox="1"/>
            <p:nvPr>
              <p:custDataLst>
                <p:tags r:id="rId32"/>
              </p:custDataLst>
            </p:nvPr>
          </p:nvSpPr>
          <p:spPr>
            <a:xfrm>
              <a:off x="2799682" y="5078436"/>
              <a:ext cx="4077955" cy="261610"/>
            </a:xfrm>
            <a:prstGeom prst="rect">
              <a:avLst/>
            </a:prstGeom>
            <a:noFill/>
          </p:spPr>
          <p:txBody>
            <a:bodyPr wrap="square" rtlCol="0">
              <a:spAutoFit/>
            </a:bodyPr>
            <a:lstStyle/>
            <a:p>
              <a:pPr algn="ctr"/>
              <a:r>
                <a:rPr lang="fr-FR" sz="1100" b="1"/>
                <a:t>CYBERSÉCURITÉ</a:t>
              </a:r>
            </a:p>
          </p:txBody>
        </p:sp>
        <p:sp>
          <p:nvSpPr>
            <p:cNvPr id="65" name="ZoneTexte 64">
              <a:extLst>
                <a:ext uri="{FF2B5EF4-FFF2-40B4-BE49-F238E27FC236}">
                  <a16:creationId xmlns:a16="http://schemas.microsoft.com/office/drawing/2014/main" id="{32FFE18F-FF9A-4BE3-88DB-A64A2C2F6A09}"/>
                </a:ext>
              </a:extLst>
            </p:cNvPr>
            <p:cNvSpPr txBox="1"/>
            <p:nvPr>
              <p:custDataLst>
                <p:tags r:id="rId33"/>
              </p:custDataLst>
            </p:nvPr>
          </p:nvSpPr>
          <p:spPr>
            <a:xfrm>
              <a:off x="2305050" y="5304408"/>
              <a:ext cx="5039333" cy="633371"/>
            </a:xfrm>
            <a:prstGeom prst="rect">
              <a:avLst/>
            </a:prstGeom>
            <a:noFill/>
          </p:spPr>
          <p:txBody>
            <a:bodyPr wrap="square" rtlCol="0">
              <a:noAutofit/>
            </a:bodyPr>
            <a:lstStyle/>
            <a:p>
              <a:pPr marL="171450" lvl="1" indent="-171450" algn="just">
                <a:buFont typeface="Arial" panose="020B0604020202020204" pitchFamily="34" charset="0"/>
                <a:buChar char="•"/>
              </a:pPr>
              <a:r>
                <a:rPr lang="fr-FR" sz="1050" i="1" spc="-40"/>
                <a:t>Développement des compétences en cryptographie des données ; </a:t>
              </a:r>
            </a:p>
            <a:p>
              <a:pPr marL="171450" lvl="1" indent="-171450" algn="just">
                <a:buFont typeface="Arial" panose="020B0604020202020204" pitchFamily="34" charset="0"/>
                <a:buChar char="•"/>
              </a:pPr>
              <a:r>
                <a:rPr lang="fr-FR" sz="1050" i="1" spc="-50"/>
                <a:t>Intégration des problématiques cyber dès la phase de conception des systèmes </a:t>
              </a:r>
              <a:r>
                <a:rPr lang="fr-FR" sz="1050" i="1" spc="-40"/>
                <a:t>embarqués et de ses composants. </a:t>
              </a:r>
              <a:endParaRPr lang="fr-FR" sz="1050" i="1" spc="-40">
                <a:solidFill>
                  <a:schemeClr val="tx1"/>
                </a:solidFill>
              </a:endParaRPr>
            </a:p>
          </p:txBody>
        </p:sp>
      </p:grpSp>
      <p:sp>
        <p:nvSpPr>
          <p:cNvPr id="2" name="Titre 1">
            <a:extLst>
              <a:ext uri="{FF2B5EF4-FFF2-40B4-BE49-F238E27FC236}">
                <a16:creationId xmlns:a16="http://schemas.microsoft.com/office/drawing/2014/main" id="{F4CB1E91-90E2-48B3-A6A1-4BA3E79DD1C9}"/>
              </a:ext>
            </a:extLst>
          </p:cNvPr>
          <p:cNvSpPr>
            <a:spLocks noGrp="1"/>
          </p:cNvSpPr>
          <p:nvPr>
            <p:ph type="title"/>
            <p:custDataLst>
              <p:tags r:id="rId10"/>
            </p:custDataLst>
          </p:nvPr>
        </p:nvSpPr>
        <p:spPr>
          <a:xfrm>
            <a:off x="2247718" y="205718"/>
            <a:ext cx="8788581" cy="360000"/>
          </a:xfrm>
        </p:spPr>
        <p:txBody>
          <a:bodyPr/>
          <a:lstStyle/>
          <a:p>
            <a:r>
              <a:rPr lang="fr-FR"/>
              <a:t>L’évolution du principal métier du secteur des systèmes embarqués </a:t>
            </a:r>
          </a:p>
        </p:txBody>
      </p:sp>
      <p:sp>
        <p:nvSpPr>
          <p:cNvPr id="4" name="Espace réservé du pied de page 3">
            <a:extLst>
              <a:ext uri="{FF2B5EF4-FFF2-40B4-BE49-F238E27FC236}">
                <a16:creationId xmlns:a16="http://schemas.microsoft.com/office/drawing/2014/main" id="{721EA5F1-F671-45A9-8455-9429AFCA2BA3}"/>
              </a:ext>
            </a:extLst>
          </p:cNvPr>
          <p:cNvSpPr>
            <a:spLocks noGrp="1"/>
          </p:cNvSpPr>
          <p:nvPr>
            <p:ph type="ftr" sz="quarter" idx="11"/>
            <p:custDataLst>
              <p:tags r:id="rId11"/>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C38FE41C-ADC8-4F5F-9256-143E6D655C20}"/>
              </a:ext>
            </a:extLst>
          </p:cNvPr>
          <p:cNvSpPr>
            <a:spLocks noGrp="1"/>
          </p:cNvSpPr>
          <p:nvPr>
            <p:ph type="sldNum" sz="quarter" idx="12"/>
            <p:custDataLst>
              <p:tags r:id="rId12"/>
            </p:custDataLst>
          </p:nvPr>
        </p:nvSpPr>
        <p:spPr>
          <a:xfrm>
            <a:off x="0" y="205717"/>
            <a:ext cx="549471" cy="208383"/>
          </a:xfrm>
        </p:spPr>
        <p:txBody>
          <a:bodyPr/>
          <a:lstStyle/>
          <a:p>
            <a:fld id="{A43914CE-9F6A-4F7F-8362-260763EB4F65}" type="slidenum">
              <a:rPr lang="fr-FR" smtClean="0"/>
              <a:t>12</a:t>
            </a:fld>
            <a:endParaRPr lang="fr-FR"/>
          </a:p>
        </p:txBody>
      </p:sp>
      <p:sp>
        <p:nvSpPr>
          <p:cNvPr id="32" name="Forme libre : forme 31">
            <a:extLst>
              <a:ext uri="{FF2B5EF4-FFF2-40B4-BE49-F238E27FC236}">
                <a16:creationId xmlns:a16="http://schemas.microsoft.com/office/drawing/2014/main" id="{3DE1D463-E996-4599-9042-7CB3960358D8}"/>
              </a:ext>
            </a:extLst>
          </p:cNvPr>
          <p:cNvSpPr>
            <a:spLocks noChangeAspect="1"/>
          </p:cNvSpPr>
          <p:nvPr>
            <p:custDataLst>
              <p:tags r:id="rId13"/>
            </p:custDataLst>
          </p:nvPr>
        </p:nvSpPr>
        <p:spPr>
          <a:xfrm>
            <a:off x="0" y="1494339"/>
            <a:ext cx="1919595" cy="4068000"/>
          </a:xfrm>
          <a:custGeom>
            <a:avLst/>
            <a:gdLst>
              <a:gd name="connsiteX0" fmla="*/ 1429 w 1880714"/>
              <a:gd name="connsiteY0" fmla="*/ 0 h 3985605"/>
              <a:gd name="connsiteX1" fmla="*/ 183955 w 1880714"/>
              <a:gd name="connsiteY1" fmla="*/ 9720 h 3985605"/>
              <a:gd name="connsiteX2" fmla="*/ 1880714 w 1880714"/>
              <a:gd name="connsiteY2" fmla="*/ 1992764 h 3985605"/>
              <a:gd name="connsiteX3" fmla="*/ 183955 w 1880714"/>
              <a:gd name="connsiteY3" fmla="*/ 3975808 h 3985605"/>
              <a:gd name="connsiteX4" fmla="*/ 0 w 1880714"/>
              <a:gd name="connsiteY4" fmla="*/ 3985605 h 3985605"/>
              <a:gd name="connsiteX5" fmla="*/ 0 w 1880714"/>
              <a:gd name="connsiteY5" fmla="*/ 39892 h 3985605"/>
              <a:gd name="connsiteX6" fmla="*/ 1429 w 1880714"/>
              <a:gd name="connsiteY6" fmla="*/ 39892 h 3985605"/>
              <a:gd name="connsiteX7" fmla="*/ 1429 w 1880714"/>
              <a:gd name="connsiteY7" fmla="*/ 0 h 398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0714" h="3985605">
                <a:moveTo>
                  <a:pt x="1429" y="0"/>
                </a:moveTo>
                <a:lnTo>
                  <a:pt x="183955" y="9720"/>
                </a:lnTo>
                <a:cubicBezTo>
                  <a:pt x="1136999" y="111799"/>
                  <a:pt x="1880714" y="960681"/>
                  <a:pt x="1880714" y="1992764"/>
                </a:cubicBezTo>
                <a:cubicBezTo>
                  <a:pt x="1880714" y="3024848"/>
                  <a:pt x="1136999" y="3873729"/>
                  <a:pt x="183955" y="3975808"/>
                </a:cubicBezTo>
                <a:lnTo>
                  <a:pt x="0" y="3985605"/>
                </a:lnTo>
                <a:lnTo>
                  <a:pt x="0" y="39892"/>
                </a:lnTo>
                <a:lnTo>
                  <a:pt x="1429" y="39892"/>
                </a:lnTo>
                <a:lnTo>
                  <a:pt x="142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5" name="ZoneTexte 34">
            <a:extLst>
              <a:ext uri="{FF2B5EF4-FFF2-40B4-BE49-F238E27FC236}">
                <a16:creationId xmlns:a16="http://schemas.microsoft.com/office/drawing/2014/main" id="{01048E97-38CF-48B0-AA64-13C5093513A1}"/>
              </a:ext>
            </a:extLst>
          </p:cNvPr>
          <p:cNvSpPr txBox="1"/>
          <p:nvPr>
            <p:custDataLst>
              <p:tags r:id="rId14"/>
            </p:custDataLst>
          </p:nvPr>
        </p:nvSpPr>
        <p:spPr>
          <a:xfrm>
            <a:off x="-85842" y="3317836"/>
            <a:ext cx="1880715" cy="738664"/>
          </a:xfrm>
          <a:prstGeom prst="rect">
            <a:avLst/>
          </a:prstGeom>
          <a:noFill/>
        </p:spPr>
        <p:txBody>
          <a:bodyPr wrap="square">
            <a:spAutoFit/>
          </a:bodyPr>
          <a:lstStyle/>
          <a:p>
            <a:pPr algn="ctr"/>
            <a:r>
              <a:rPr lang="fr-FR" sz="1400" b="1">
                <a:solidFill>
                  <a:schemeClr val="bg1"/>
                </a:solidFill>
              </a:rPr>
              <a:t>INGÉNIEUR SYSTÈMES EMBARQUÉS*</a:t>
            </a:r>
          </a:p>
        </p:txBody>
      </p:sp>
      <p:grpSp>
        <p:nvGrpSpPr>
          <p:cNvPr id="11" name="Groupe 10">
            <a:extLst>
              <a:ext uri="{FF2B5EF4-FFF2-40B4-BE49-F238E27FC236}">
                <a16:creationId xmlns:a16="http://schemas.microsoft.com/office/drawing/2014/main" id="{12788BE9-D77F-49A8-A66A-3DC34724F2FC}"/>
              </a:ext>
            </a:extLst>
          </p:cNvPr>
          <p:cNvGrpSpPr/>
          <p:nvPr>
            <p:custDataLst>
              <p:tags r:id="rId15"/>
            </p:custDataLst>
          </p:nvPr>
        </p:nvGrpSpPr>
        <p:grpSpPr>
          <a:xfrm>
            <a:off x="610990" y="2718953"/>
            <a:ext cx="468000" cy="468000"/>
            <a:chOff x="9540406" y="970135"/>
            <a:chExt cx="648000" cy="648000"/>
          </a:xfrm>
        </p:grpSpPr>
        <p:sp>
          <p:nvSpPr>
            <p:cNvPr id="67" name="Organigramme : Connecteur 66">
              <a:extLst>
                <a:ext uri="{FF2B5EF4-FFF2-40B4-BE49-F238E27FC236}">
                  <a16:creationId xmlns:a16="http://schemas.microsoft.com/office/drawing/2014/main" id="{C949C9F5-E9EA-4D7D-9440-CDE0A5004F24}"/>
                </a:ext>
              </a:extLst>
            </p:cNvPr>
            <p:cNvSpPr/>
            <p:nvPr/>
          </p:nvSpPr>
          <p:spPr>
            <a:xfrm>
              <a:off x="9540406" y="970135"/>
              <a:ext cx="648000" cy="648000"/>
            </a:xfrm>
            <a:prstGeom prst="flowChartConnector">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Tête avec engrenages avec un remplissage uni">
              <a:extLst>
                <a:ext uri="{FF2B5EF4-FFF2-40B4-BE49-F238E27FC236}">
                  <a16:creationId xmlns:a16="http://schemas.microsoft.com/office/drawing/2014/main" id="{24DCBDAB-E270-467A-A96E-48A42B893FC7}"/>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9594406" y="1024135"/>
              <a:ext cx="540000" cy="540000"/>
            </a:xfrm>
            <a:prstGeom prst="rect">
              <a:avLst/>
            </a:prstGeom>
          </p:spPr>
        </p:pic>
      </p:grpSp>
      <p:sp>
        <p:nvSpPr>
          <p:cNvPr id="43" name="ZoneTexte 42">
            <a:extLst>
              <a:ext uri="{FF2B5EF4-FFF2-40B4-BE49-F238E27FC236}">
                <a16:creationId xmlns:a16="http://schemas.microsoft.com/office/drawing/2014/main" id="{837DFCE9-5C53-40FB-AEED-EB145489E40F}"/>
              </a:ext>
            </a:extLst>
          </p:cNvPr>
          <p:cNvSpPr txBox="1"/>
          <p:nvPr>
            <p:custDataLst>
              <p:tags r:id="rId16"/>
            </p:custDataLst>
          </p:nvPr>
        </p:nvSpPr>
        <p:spPr>
          <a:xfrm>
            <a:off x="488950" y="856608"/>
            <a:ext cx="8690365" cy="307777"/>
          </a:xfrm>
          <a:prstGeom prst="rect">
            <a:avLst/>
          </a:prstGeom>
          <a:noFill/>
        </p:spPr>
        <p:txBody>
          <a:bodyPr wrap="square" rtlCol="0">
            <a:spAutoFit/>
          </a:bodyPr>
          <a:lstStyle/>
          <a:p>
            <a:r>
              <a:rPr lang="fr-FR" sz="1400" b="1" spc="-20"/>
              <a:t>UN MÉTIER, PLUSIEURS DOMAINES DE COMPÉTENCES EN ÉVOLUTION </a:t>
            </a:r>
          </a:p>
        </p:txBody>
      </p:sp>
      <p:sp>
        <p:nvSpPr>
          <p:cNvPr id="48" name="Rectangle : coins arrondis 47">
            <a:extLst>
              <a:ext uri="{FF2B5EF4-FFF2-40B4-BE49-F238E27FC236}">
                <a16:creationId xmlns:a16="http://schemas.microsoft.com/office/drawing/2014/main" id="{844DE43C-DB17-9431-69AF-8E8D19BE9A1C}"/>
              </a:ext>
            </a:extLst>
          </p:cNvPr>
          <p:cNvSpPr/>
          <p:nvPr>
            <p:custDataLst>
              <p:tags r:id="rId17"/>
            </p:custDataLst>
          </p:nvPr>
        </p:nvSpPr>
        <p:spPr>
          <a:xfrm>
            <a:off x="7604893" y="1275045"/>
            <a:ext cx="4107682" cy="4485828"/>
          </a:xfrm>
          <a:prstGeom prst="roundRect">
            <a:avLst>
              <a:gd name="adj" fmla="val 3373"/>
            </a:avLst>
          </a:prstGeom>
          <a:solidFill>
            <a:schemeClr val="bg1"/>
          </a:solidFill>
          <a:ln w="127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 coins arrondis 48">
            <a:extLst>
              <a:ext uri="{FF2B5EF4-FFF2-40B4-BE49-F238E27FC236}">
                <a16:creationId xmlns:a16="http://schemas.microsoft.com/office/drawing/2014/main" id="{8E5D9FD1-7377-333C-332A-D62EA7929C9F}"/>
              </a:ext>
            </a:extLst>
          </p:cNvPr>
          <p:cNvSpPr>
            <a:spLocks noChangeAspect="1"/>
          </p:cNvSpPr>
          <p:nvPr>
            <p:custDataLst>
              <p:tags r:id="rId18"/>
            </p:custDataLst>
          </p:nvPr>
        </p:nvSpPr>
        <p:spPr>
          <a:xfrm>
            <a:off x="7729839" y="1575259"/>
            <a:ext cx="3877466" cy="110700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7" name="Groupe 56">
            <a:extLst>
              <a:ext uri="{FF2B5EF4-FFF2-40B4-BE49-F238E27FC236}">
                <a16:creationId xmlns:a16="http://schemas.microsoft.com/office/drawing/2014/main" id="{BAEE5E9A-DB0A-AFF8-4B5C-68ADE1967028}"/>
              </a:ext>
            </a:extLst>
          </p:cNvPr>
          <p:cNvGrpSpPr/>
          <p:nvPr>
            <p:custDataLst>
              <p:tags r:id="rId19"/>
            </p:custDataLst>
          </p:nvPr>
        </p:nvGrpSpPr>
        <p:grpSpPr>
          <a:xfrm>
            <a:off x="7957417" y="1275045"/>
            <a:ext cx="504000" cy="504000"/>
            <a:chOff x="798029" y="1318361"/>
            <a:chExt cx="504000" cy="504000"/>
          </a:xfrm>
        </p:grpSpPr>
        <p:sp>
          <p:nvSpPr>
            <p:cNvPr id="58" name="Organigramme : Connecteur 57">
              <a:extLst>
                <a:ext uri="{FF2B5EF4-FFF2-40B4-BE49-F238E27FC236}">
                  <a16:creationId xmlns:a16="http://schemas.microsoft.com/office/drawing/2014/main" id="{C70F2F6F-A7F0-FC55-DFBD-EDC532E64536}"/>
                </a:ext>
              </a:extLst>
            </p:cNvPr>
            <p:cNvSpPr/>
            <p:nvPr/>
          </p:nvSpPr>
          <p:spPr>
            <a:xfrm>
              <a:off x="798029" y="1318361"/>
              <a:ext cx="504000" cy="504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Organigramme : Connecteur 58">
              <a:extLst>
                <a:ext uri="{FF2B5EF4-FFF2-40B4-BE49-F238E27FC236}">
                  <a16:creationId xmlns:a16="http://schemas.microsoft.com/office/drawing/2014/main" id="{0D9E7373-82CB-3855-D6C0-FD9F5607FB8B}"/>
                </a:ext>
              </a:extLst>
            </p:cNvPr>
            <p:cNvSpPr/>
            <p:nvPr/>
          </p:nvSpPr>
          <p:spPr>
            <a:xfrm>
              <a:off x="852029" y="1372361"/>
              <a:ext cx="396000" cy="39600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0" name="Graphique 59">
              <a:extLst>
                <a:ext uri="{FF2B5EF4-FFF2-40B4-BE49-F238E27FC236}">
                  <a16:creationId xmlns:a16="http://schemas.microsoft.com/office/drawing/2014/main" id="{DB28F7AA-F7AA-D9E8-4A00-05F20BB050F3}"/>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906029" y="1426361"/>
              <a:ext cx="288000" cy="288000"/>
            </a:xfrm>
            <a:prstGeom prst="rect">
              <a:avLst/>
            </a:prstGeom>
          </p:spPr>
        </p:pic>
      </p:grpSp>
      <p:sp>
        <p:nvSpPr>
          <p:cNvPr id="61" name="ZoneTexte 60">
            <a:extLst>
              <a:ext uri="{FF2B5EF4-FFF2-40B4-BE49-F238E27FC236}">
                <a16:creationId xmlns:a16="http://schemas.microsoft.com/office/drawing/2014/main" id="{9D7A69EF-C85D-7F95-CB2F-FCEBDFAD97A7}"/>
              </a:ext>
            </a:extLst>
          </p:cNvPr>
          <p:cNvSpPr txBox="1"/>
          <p:nvPr>
            <p:custDataLst>
              <p:tags r:id="rId20"/>
            </p:custDataLst>
          </p:nvPr>
        </p:nvSpPr>
        <p:spPr>
          <a:xfrm>
            <a:off x="8407417" y="1329808"/>
            <a:ext cx="3601179" cy="261610"/>
          </a:xfrm>
          <a:prstGeom prst="rect">
            <a:avLst/>
          </a:prstGeom>
          <a:noFill/>
        </p:spPr>
        <p:txBody>
          <a:bodyPr wrap="square" rtlCol="0">
            <a:spAutoFit/>
          </a:bodyPr>
          <a:lstStyle/>
          <a:p>
            <a:r>
              <a:rPr lang="fr-FR" sz="1100" b="1" spc="-40">
                <a:solidFill>
                  <a:schemeClr val="accent3"/>
                </a:solidFill>
              </a:rPr>
              <a:t>Un métier central à la filière des SE </a:t>
            </a:r>
          </a:p>
        </p:txBody>
      </p:sp>
      <p:sp>
        <p:nvSpPr>
          <p:cNvPr id="63" name="Rectangle : coins arrondis 62">
            <a:extLst>
              <a:ext uri="{FF2B5EF4-FFF2-40B4-BE49-F238E27FC236}">
                <a16:creationId xmlns:a16="http://schemas.microsoft.com/office/drawing/2014/main" id="{0802CF4B-1639-3B7F-63A4-4DE84C8E71E1}"/>
              </a:ext>
            </a:extLst>
          </p:cNvPr>
          <p:cNvSpPr>
            <a:spLocks noChangeAspect="1"/>
          </p:cNvSpPr>
          <p:nvPr>
            <p:custDataLst>
              <p:tags r:id="rId21"/>
            </p:custDataLst>
          </p:nvPr>
        </p:nvSpPr>
        <p:spPr>
          <a:xfrm>
            <a:off x="7729839" y="3030896"/>
            <a:ext cx="3877466" cy="110700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6" name="Groupe 65">
            <a:extLst>
              <a:ext uri="{FF2B5EF4-FFF2-40B4-BE49-F238E27FC236}">
                <a16:creationId xmlns:a16="http://schemas.microsoft.com/office/drawing/2014/main" id="{B58063C6-C4E3-6E99-C91B-CA548BB9E872}"/>
              </a:ext>
            </a:extLst>
          </p:cNvPr>
          <p:cNvGrpSpPr/>
          <p:nvPr>
            <p:custDataLst>
              <p:tags r:id="rId22"/>
            </p:custDataLst>
          </p:nvPr>
        </p:nvGrpSpPr>
        <p:grpSpPr>
          <a:xfrm>
            <a:off x="7957417" y="2735446"/>
            <a:ext cx="504000" cy="504000"/>
            <a:chOff x="798029" y="1318361"/>
            <a:chExt cx="504000" cy="504000"/>
          </a:xfrm>
        </p:grpSpPr>
        <p:sp>
          <p:nvSpPr>
            <p:cNvPr id="69" name="Organigramme : Connecteur 68">
              <a:extLst>
                <a:ext uri="{FF2B5EF4-FFF2-40B4-BE49-F238E27FC236}">
                  <a16:creationId xmlns:a16="http://schemas.microsoft.com/office/drawing/2014/main" id="{277A76E3-4C8B-6113-DC0D-E1C726E8A8ED}"/>
                </a:ext>
              </a:extLst>
            </p:cNvPr>
            <p:cNvSpPr/>
            <p:nvPr/>
          </p:nvSpPr>
          <p:spPr>
            <a:xfrm>
              <a:off x="798029" y="1318361"/>
              <a:ext cx="504000" cy="504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Organigramme : Connecteur 70">
              <a:extLst>
                <a:ext uri="{FF2B5EF4-FFF2-40B4-BE49-F238E27FC236}">
                  <a16:creationId xmlns:a16="http://schemas.microsoft.com/office/drawing/2014/main" id="{F9FCAAA6-FE4E-6668-E203-D4C8FA5B7344}"/>
                </a:ext>
              </a:extLst>
            </p:cNvPr>
            <p:cNvSpPr/>
            <p:nvPr/>
          </p:nvSpPr>
          <p:spPr>
            <a:xfrm>
              <a:off x="852029" y="1372361"/>
              <a:ext cx="396000" cy="39600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2" name="Graphique 71">
              <a:extLst>
                <a:ext uri="{FF2B5EF4-FFF2-40B4-BE49-F238E27FC236}">
                  <a16:creationId xmlns:a16="http://schemas.microsoft.com/office/drawing/2014/main" id="{511DBB18-C51F-DA7E-1D22-A725DA9589E4}"/>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906029" y="1426361"/>
              <a:ext cx="288000" cy="288000"/>
            </a:xfrm>
            <a:prstGeom prst="rect">
              <a:avLst/>
            </a:prstGeom>
          </p:spPr>
        </p:pic>
      </p:grpSp>
      <p:sp>
        <p:nvSpPr>
          <p:cNvPr id="73" name="ZoneTexte 72">
            <a:extLst>
              <a:ext uri="{FF2B5EF4-FFF2-40B4-BE49-F238E27FC236}">
                <a16:creationId xmlns:a16="http://schemas.microsoft.com/office/drawing/2014/main" id="{22B27217-11F7-28DE-1138-EAC6EF13C283}"/>
              </a:ext>
            </a:extLst>
          </p:cNvPr>
          <p:cNvSpPr txBox="1"/>
          <p:nvPr>
            <p:custDataLst>
              <p:tags r:id="rId23"/>
            </p:custDataLst>
          </p:nvPr>
        </p:nvSpPr>
        <p:spPr>
          <a:xfrm>
            <a:off x="8407417" y="2785446"/>
            <a:ext cx="3601179" cy="261610"/>
          </a:xfrm>
          <a:prstGeom prst="rect">
            <a:avLst/>
          </a:prstGeom>
          <a:noFill/>
        </p:spPr>
        <p:txBody>
          <a:bodyPr wrap="square" rtlCol="0">
            <a:spAutoFit/>
          </a:bodyPr>
          <a:lstStyle/>
          <a:p>
            <a:r>
              <a:rPr lang="fr-FR" sz="1100" b="1" spc="-40">
                <a:solidFill>
                  <a:schemeClr val="accent3"/>
                </a:solidFill>
              </a:rPr>
              <a:t>Des compétences en mutation</a:t>
            </a:r>
          </a:p>
        </p:txBody>
      </p:sp>
      <p:sp>
        <p:nvSpPr>
          <p:cNvPr id="74" name="Rectangle : coins arrondis 73">
            <a:extLst>
              <a:ext uri="{FF2B5EF4-FFF2-40B4-BE49-F238E27FC236}">
                <a16:creationId xmlns:a16="http://schemas.microsoft.com/office/drawing/2014/main" id="{BF517E5C-4EC8-24A9-E3BF-6ADF13A528AF}"/>
              </a:ext>
            </a:extLst>
          </p:cNvPr>
          <p:cNvSpPr>
            <a:spLocks noChangeAspect="1"/>
          </p:cNvSpPr>
          <p:nvPr>
            <p:custDataLst>
              <p:tags r:id="rId24"/>
            </p:custDataLst>
          </p:nvPr>
        </p:nvSpPr>
        <p:spPr>
          <a:xfrm>
            <a:off x="7729839" y="4464830"/>
            <a:ext cx="3877466" cy="1197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5" name="Groupe 74">
            <a:extLst>
              <a:ext uri="{FF2B5EF4-FFF2-40B4-BE49-F238E27FC236}">
                <a16:creationId xmlns:a16="http://schemas.microsoft.com/office/drawing/2014/main" id="{0DDF6992-766E-EE44-C439-988CC8315EF2}"/>
              </a:ext>
            </a:extLst>
          </p:cNvPr>
          <p:cNvGrpSpPr/>
          <p:nvPr>
            <p:custDataLst>
              <p:tags r:id="rId25"/>
            </p:custDataLst>
          </p:nvPr>
        </p:nvGrpSpPr>
        <p:grpSpPr>
          <a:xfrm>
            <a:off x="7957417" y="4171960"/>
            <a:ext cx="504000" cy="504000"/>
            <a:chOff x="798029" y="1318361"/>
            <a:chExt cx="504000" cy="504000"/>
          </a:xfrm>
        </p:grpSpPr>
        <p:sp>
          <p:nvSpPr>
            <p:cNvPr id="76" name="Organigramme : Connecteur 75">
              <a:extLst>
                <a:ext uri="{FF2B5EF4-FFF2-40B4-BE49-F238E27FC236}">
                  <a16:creationId xmlns:a16="http://schemas.microsoft.com/office/drawing/2014/main" id="{17254F6F-1151-B153-AAE9-0B6F2AAC7FBD}"/>
                </a:ext>
              </a:extLst>
            </p:cNvPr>
            <p:cNvSpPr/>
            <p:nvPr/>
          </p:nvSpPr>
          <p:spPr>
            <a:xfrm>
              <a:off x="798029" y="1318361"/>
              <a:ext cx="504000" cy="50400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Organigramme : Connecteur 78">
              <a:extLst>
                <a:ext uri="{FF2B5EF4-FFF2-40B4-BE49-F238E27FC236}">
                  <a16:creationId xmlns:a16="http://schemas.microsoft.com/office/drawing/2014/main" id="{F5BE047B-7638-A31E-4EA8-55750DE89629}"/>
                </a:ext>
              </a:extLst>
            </p:cNvPr>
            <p:cNvSpPr/>
            <p:nvPr/>
          </p:nvSpPr>
          <p:spPr>
            <a:xfrm>
              <a:off x="852029" y="1372361"/>
              <a:ext cx="396000" cy="39600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0" name="Graphique 79">
              <a:extLst>
                <a:ext uri="{FF2B5EF4-FFF2-40B4-BE49-F238E27FC236}">
                  <a16:creationId xmlns:a16="http://schemas.microsoft.com/office/drawing/2014/main" id="{C2CEFC82-81A6-1B31-6BB7-F76D3EE99496}"/>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906029" y="1426361"/>
              <a:ext cx="288000" cy="288000"/>
            </a:xfrm>
            <a:prstGeom prst="rect">
              <a:avLst/>
            </a:prstGeom>
          </p:spPr>
        </p:pic>
      </p:grpSp>
      <p:sp>
        <p:nvSpPr>
          <p:cNvPr id="81" name="ZoneTexte 80">
            <a:extLst>
              <a:ext uri="{FF2B5EF4-FFF2-40B4-BE49-F238E27FC236}">
                <a16:creationId xmlns:a16="http://schemas.microsoft.com/office/drawing/2014/main" id="{7B3D3743-0194-55D1-C29E-088732EAD59C}"/>
              </a:ext>
            </a:extLst>
          </p:cNvPr>
          <p:cNvSpPr txBox="1"/>
          <p:nvPr>
            <p:custDataLst>
              <p:tags r:id="rId26"/>
            </p:custDataLst>
          </p:nvPr>
        </p:nvSpPr>
        <p:spPr>
          <a:xfrm>
            <a:off x="8407417" y="4219379"/>
            <a:ext cx="3601179" cy="261610"/>
          </a:xfrm>
          <a:prstGeom prst="rect">
            <a:avLst/>
          </a:prstGeom>
          <a:noFill/>
        </p:spPr>
        <p:txBody>
          <a:bodyPr wrap="square" rtlCol="0">
            <a:spAutoFit/>
          </a:bodyPr>
          <a:lstStyle/>
          <a:p>
            <a:r>
              <a:rPr lang="fr-FR" sz="1100" b="1" spc="-40">
                <a:solidFill>
                  <a:schemeClr val="accent3"/>
                </a:solidFill>
              </a:rPr>
              <a:t>Des différences selon la taille des entreprises</a:t>
            </a:r>
          </a:p>
        </p:txBody>
      </p:sp>
      <p:sp>
        <p:nvSpPr>
          <p:cNvPr id="82" name="ZoneTexte 81">
            <a:extLst>
              <a:ext uri="{FF2B5EF4-FFF2-40B4-BE49-F238E27FC236}">
                <a16:creationId xmlns:a16="http://schemas.microsoft.com/office/drawing/2014/main" id="{565C33DA-2AAB-E2EC-EECB-4A876B61710B}"/>
              </a:ext>
            </a:extLst>
          </p:cNvPr>
          <p:cNvSpPr txBox="1"/>
          <p:nvPr>
            <p:custDataLst>
              <p:tags r:id="rId27"/>
            </p:custDataLst>
          </p:nvPr>
        </p:nvSpPr>
        <p:spPr>
          <a:xfrm>
            <a:off x="7729839" y="1710563"/>
            <a:ext cx="3846211" cy="964367"/>
          </a:xfrm>
          <a:prstGeom prst="rect">
            <a:avLst/>
          </a:prstGeom>
          <a:noFill/>
        </p:spPr>
        <p:txBody>
          <a:bodyPr wrap="square">
            <a:spAutoFit/>
          </a:bodyPr>
          <a:lstStyle/>
          <a:p>
            <a:pPr marL="171450" indent="-171450" algn="just">
              <a:spcBef>
                <a:spcPts val="200"/>
              </a:spcBef>
              <a:buFont typeface="Arial" panose="020B0604020202020204" pitchFamily="34" charset="0"/>
              <a:buChar char="•"/>
            </a:pPr>
            <a:r>
              <a:rPr lang="fr-FR" sz="1100" spc="-50"/>
              <a:t>Central, le rôle d’ingénieur SE peut varier selon les entreprises. </a:t>
            </a:r>
          </a:p>
          <a:p>
            <a:pPr marL="171450" indent="-171450" algn="just">
              <a:spcBef>
                <a:spcPts val="200"/>
              </a:spcBef>
              <a:buFont typeface="Arial" panose="020B0604020202020204" pitchFamily="34" charset="0"/>
              <a:buChar char="•"/>
            </a:pPr>
            <a:r>
              <a:rPr lang="fr-FR" sz="1100" b="1" spc="-50"/>
              <a:t>Plusieurs domaines de compétences </a:t>
            </a:r>
            <a:r>
              <a:rPr lang="fr-FR" sz="1100" spc="-50"/>
              <a:t>(cf. </a:t>
            </a:r>
            <a:r>
              <a:rPr lang="fr-FR" sz="1100" i="1" spc="-50"/>
              <a:t>illustration</a:t>
            </a:r>
            <a:r>
              <a:rPr lang="fr-FR" sz="1100" spc="-50"/>
              <a:t>) </a:t>
            </a:r>
            <a:r>
              <a:rPr lang="fr-FR" sz="1100" b="1" spc="-50"/>
              <a:t>possibles</a:t>
            </a:r>
            <a:r>
              <a:rPr lang="fr-FR" sz="1100" spc="-50"/>
              <a:t>. L’ingénieur SE doit également disposer de compétences en cybersécurité. </a:t>
            </a:r>
          </a:p>
        </p:txBody>
      </p:sp>
      <p:sp>
        <p:nvSpPr>
          <p:cNvPr id="83" name="ZoneTexte 82">
            <a:extLst>
              <a:ext uri="{FF2B5EF4-FFF2-40B4-BE49-F238E27FC236}">
                <a16:creationId xmlns:a16="http://schemas.microsoft.com/office/drawing/2014/main" id="{61B6E71A-BEFA-DC66-2D5C-08EA2187A0EA}"/>
              </a:ext>
            </a:extLst>
          </p:cNvPr>
          <p:cNvSpPr txBox="1"/>
          <p:nvPr>
            <p:custDataLst>
              <p:tags r:id="rId28"/>
            </p:custDataLst>
          </p:nvPr>
        </p:nvSpPr>
        <p:spPr>
          <a:xfrm>
            <a:off x="7729839" y="3147737"/>
            <a:ext cx="3846211" cy="964367"/>
          </a:xfrm>
          <a:prstGeom prst="rect">
            <a:avLst/>
          </a:prstGeom>
          <a:noFill/>
        </p:spPr>
        <p:txBody>
          <a:bodyPr wrap="square">
            <a:spAutoFit/>
          </a:bodyPr>
          <a:lstStyle/>
          <a:p>
            <a:pPr marL="171450" indent="-171450" algn="just">
              <a:spcBef>
                <a:spcPts val="200"/>
              </a:spcBef>
              <a:buFont typeface="Arial" panose="020B0604020202020204" pitchFamily="34" charset="0"/>
              <a:buChar char="•"/>
            </a:pPr>
            <a:r>
              <a:rPr lang="fr-FR" sz="1100" spc="-50"/>
              <a:t>Tous les domaines de compétences connaissent des </a:t>
            </a:r>
            <a:r>
              <a:rPr lang="fr-FR" sz="1100" b="1" spc="-50"/>
              <a:t>évolutions de compétences significatives. </a:t>
            </a:r>
          </a:p>
          <a:p>
            <a:pPr marL="171450" indent="-171450" algn="just">
              <a:spcBef>
                <a:spcPts val="200"/>
              </a:spcBef>
              <a:buFont typeface="Arial" panose="020B0604020202020204" pitchFamily="34" charset="0"/>
              <a:buChar char="•"/>
            </a:pPr>
            <a:r>
              <a:rPr lang="fr-FR" sz="1100" spc="-50"/>
              <a:t>L’importance de ces évolutions varie selon le profil de l’ingénieur SE (un profil expert sera davantage impacté par les évolutions affectant son expertise qu’un polyvalent). </a:t>
            </a:r>
          </a:p>
        </p:txBody>
      </p:sp>
      <p:sp>
        <p:nvSpPr>
          <p:cNvPr id="84" name="ZoneTexte 83">
            <a:extLst>
              <a:ext uri="{FF2B5EF4-FFF2-40B4-BE49-F238E27FC236}">
                <a16:creationId xmlns:a16="http://schemas.microsoft.com/office/drawing/2014/main" id="{93F6A6F9-AFEE-4310-0129-C2DEE4A6D1F5}"/>
              </a:ext>
            </a:extLst>
          </p:cNvPr>
          <p:cNvSpPr txBox="1"/>
          <p:nvPr>
            <p:custDataLst>
              <p:tags r:id="rId29"/>
            </p:custDataLst>
          </p:nvPr>
        </p:nvSpPr>
        <p:spPr>
          <a:xfrm>
            <a:off x="7729839" y="4590778"/>
            <a:ext cx="3846211" cy="1133644"/>
          </a:xfrm>
          <a:prstGeom prst="rect">
            <a:avLst/>
          </a:prstGeom>
          <a:noFill/>
        </p:spPr>
        <p:txBody>
          <a:bodyPr wrap="square">
            <a:spAutoFit/>
          </a:bodyPr>
          <a:lstStyle/>
          <a:p>
            <a:pPr marL="171450" indent="-171450" algn="just">
              <a:spcBef>
                <a:spcPts val="200"/>
              </a:spcBef>
              <a:buFont typeface="Arial" panose="020B0604020202020204" pitchFamily="34" charset="0"/>
              <a:buChar char="•"/>
            </a:pPr>
            <a:r>
              <a:rPr lang="fr-FR" sz="1100" spc="-50"/>
              <a:t>Les </a:t>
            </a:r>
            <a:r>
              <a:rPr lang="fr-FR" sz="1100" b="1" i="1" spc="-50"/>
              <a:t>start-ups </a:t>
            </a:r>
            <a:r>
              <a:rPr lang="fr-FR" sz="1100" b="1" spc="-50"/>
              <a:t>et les PME </a:t>
            </a:r>
            <a:r>
              <a:rPr lang="fr-FR" sz="1100" spc="-50"/>
              <a:t>recherchent en priorité des </a:t>
            </a:r>
            <a:r>
              <a:rPr lang="fr-FR" sz="1100" b="1" spc="-50"/>
              <a:t>profils polyvalents </a:t>
            </a:r>
            <a:r>
              <a:rPr lang="fr-FR" sz="1100" spc="-50"/>
              <a:t>maîtrisant plusieurs domaines de compétences différents. </a:t>
            </a:r>
          </a:p>
          <a:p>
            <a:pPr marL="171450" indent="-171450" algn="just">
              <a:spcBef>
                <a:spcPts val="200"/>
              </a:spcBef>
              <a:buFont typeface="Arial" panose="020B0604020202020204" pitchFamily="34" charset="0"/>
              <a:buChar char="•"/>
            </a:pPr>
            <a:r>
              <a:rPr lang="fr-FR" sz="1100" spc="-50"/>
              <a:t>Les plus </a:t>
            </a:r>
            <a:r>
              <a:rPr lang="fr-FR" sz="1100" b="1" spc="-50"/>
              <a:t>grandes entreprises </a:t>
            </a:r>
            <a:r>
              <a:rPr lang="fr-FR" sz="1100" spc="-50"/>
              <a:t>ont en revanche tendance à chercher des ingénieurs spécialisés, avec des </a:t>
            </a:r>
            <a:r>
              <a:rPr lang="fr-FR" sz="1100" b="1" spc="-50"/>
              <a:t>profils d’expert </a:t>
            </a:r>
            <a:r>
              <a:rPr lang="fr-FR" sz="1100" spc="-50"/>
              <a:t>dans un domaine en particulier. </a:t>
            </a:r>
          </a:p>
        </p:txBody>
      </p:sp>
      <p:sp>
        <p:nvSpPr>
          <p:cNvPr id="87" name="ZoneTexte 86">
            <a:extLst>
              <a:ext uri="{FF2B5EF4-FFF2-40B4-BE49-F238E27FC236}">
                <a16:creationId xmlns:a16="http://schemas.microsoft.com/office/drawing/2014/main" id="{1A473C0D-84D9-A124-44FF-3987F8015EA7}"/>
              </a:ext>
            </a:extLst>
          </p:cNvPr>
          <p:cNvSpPr txBox="1"/>
          <p:nvPr>
            <p:custDataLst>
              <p:tags r:id="rId30"/>
            </p:custDataLst>
          </p:nvPr>
        </p:nvSpPr>
        <p:spPr>
          <a:xfrm>
            <a:off x="485774" y="5791200"/>
            <a:ext cx="6786433" cy="400110"/>
          </a:xfrm>
          <a:prstGeom prst="rect">
            <a:avLst/>
          </a:prstGeom>
          <a:noFill/>
        </p:spPr>
        <p:txBody>
          <a:bodyPr wrap="square" rtlCol="0">
            <a:spAutoFit/>
          </a:bodyPr>
          <a:lstStyle/>
          <a:p>
            <a:r>
              <a:rPr lang="fr-FR" sz="1000" i="1" spc="-50"/>
              <a:t>*Les entreprises de la filière opèrent généralement une distinction entre le métier d’ingénieur logiciel embarqué et celui d’ingénieur en électronique embarquée, ici regroupés sous l’appellation générique « ingénieur systèmes embarqués ».</a:t>
            </a:r>
          </a:p>
        </p:txBody>
      </p:sp>
    </p:spTree>
    <p:extLst>
      <p:ext uri="{BB962C8B-B14F-4D97-AF65-F5344CB8AC3E}">
        <p14:creationId xmlns:p14="http://schemas.microsoft.com/office/powerpoint/2010/main" val="41847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descr="black and white computer keyboard">
            <a:extLst>
              <a:ext uri="{FF2B5EF4-FFF2-40B4-BE49-F238E27FC236}">
                <a16:creationId xmlns:a16="http://schemas.microsoft.com/office/drawing/2014/main" id="{2A2A12FC-CD8C-662C-490A-9A646FB9CE15}"/>
              </a:ext>
            </a:extLst>
          </p:cNvPr>
          <p:cNvPicPr>
            <a:picLocks noChangeAspect="1" noChangeArrowheads="1"/>
          </p:cNvPicPr>
          <p:nvPr>
            <p:custDataLst>
              <p:tags r:id="rId1"/>
            </p:custDataLst>
          </p:nvPr>
        </p:nvPicPr>
        <p:blipFill rotWithShape="1">
          <a:blip r:embed="rId21">
            <a:extLst>
              <a:ext uri="{28A0092B-C50C-407E-A947-70E740481C1C}">
                <a14:useLocalDpi xmlns:a14="http://schemas.microsoft.com/office/drawing/2010/main" val="0"/>
              </a:ext>
            </a:extLst>
          </a:blip>
          <a:srcRect l="23266" r="9061"/>
          <a:stretch/>
        </p:blipFill>
        <p:spPr bwMode="auto">
          <a:xfrm>
            <a:off x="0" y="855885"/>
            <a:ext cx="4610102" cy="511639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C91CFBEF-96CD-EABD-A0AC-4E64A82E3350}"/>
              </a:ext>
            </a:extLst>
          </p:cNvPr>
          <p:cNvSpPr/>
          <p:nvPr>
            <p:custDataLst>
              <p:tags r:id="rId2"/>
            </p:custDataLst>
          </p:nvPr>
        </p:nvSpPr>
        <p:spPr>
          <a:xfrm>
            <a:off x="0" y="855885"/>
            <a:ext cx="4610100" cy="5126037"/>
          </a:xfrm>
          <a:prstGeom prst="rect">
            <a:avLst/>
          </a:prstGeom>
          <a:solidFill>
            <a:schemeClr val="tx2">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010D926-5016-1C4B-4AF9-88BAAC60C11D}"/>
              </a:ext>
            </a:extLst>
          </p:cNvPr>
          <p:cNvSpPr>
            <a:spLocks noGrp="1"/>
          </p:cNvSpPr>
          <p:nvPr>
            <p:ph type="title"/>
            <p:custDataLst>
              <p:tags r:id="rId3"/>
            </p:custDataLst>
          </p:nvPr>
        </p:nvSpPr>
        <p:spPr/>
        <p:txBody>
          <a:bodyPr/>
          <a:lstStyle/>
          <a:p>
            <a:r>
              <a:rPr lang="fr-FR"/>
              <a:t>L’évolution des besoins métier</a:t>
            </a:r>
          </a:p>
        </p:txBody>
      </p:sp>
      <p:sp>
        <p:nvSpPr>
          <p:cNvPr id="4" name="Espace réservé du pied de page 3">
            <a:extLst>
              <a:ext uri="{FF2B5EF4-FFF2-40B4-BE49-F238E27FC236}">
                <a16:creationId xmlns:a16="http://schemas.microsoft.com/office/drawing/2014/main" id="{FFBE6A7C-C71A-6F73-C95E-621689D9B6EE}"/>
              </a:ext>
            </a:extLst>
          </p:cNvPr>
          <p:cNvSpPr>
            <a:spLocks noGrp="1"/>
          </p:cNvSpPr>
          <p:nvPr>
            <p:ph type="ftr" sz="quarter" idx="11"/>
            <p:custDataLst>
              <p:tags r:id="rId4"/>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148B50AE-15C6-0C3C-7096-31BAFFC51DD8}"/>
              </a:ext>
            </a:extLst>
          </p:cNvPr>
          <p:cNvSpPr>
            <a:spLocks noGrp="1"/>
          </p:cNvSpPr>
          <p:nvPr>
            <p:ph type="sldNum" sz="quarter" idx="12"/>
            <p:custDataLst>
              <p:tags r:id="rId5"/>
            </p:custDataLst>
          </p:nvPr>
        </p:nvSpPr>
        <p:spPr/>
        <p:txBody>
          <a:bodyPr/>
          <a:lstStyle/>
          <a:p>
            <a:fld id="{A43914CE-9F6A-4F7F-8362-260763EB4F65}" type="slidenum">
              <a:rPr lang="fr-FR" smtClean="0"/>
              <a:t>13</a:t>
            </a:fld>
            <a:endParaRPr lang="fr-FR"/>
          </a:p>
        </p:txBody>
      </p:sp>
      <p:grpSp>
        <p:nvGrpSpPr>
          <p:cNvPr id="7" name="Groupe 6">
            <a:extLst>
              <a:ext uri="{FF2B5EF4-FFF2-40B4-BE49-F238E27FC236}">
                <a16:creationId xmlns:a16="http://schemas.microsoft.com/office/drawing/2014/main" id="{DA7C4F16-DD1C-6B97-64B9-FD9F5FD76917}"/>
              </a:ext>
            </a:extLst>
          </p:cNvPr>
          <p:cNvGrpSpPr/>
          <p:nvPr>
            <p:custDataLst>
              <p:tags r:id="rId6"/>
            </p:custDataLst>
          </p:nvPr>
        </p:nvGrpSpPr>
        <p:grpSpPr>
          <a:xfrm>
            <a:off x="4970161" y="839317"/>
            <a:ext cx="6742414" cy="1694511"/>
            <a:chOff x="4970161" y="915986"/>
            <a:chExt cx="6742414" cy="1694511"/>
          </a:xfrm>
        </p:grpSpPr>
        <p:sp>
          <p:nvSpPr>
            <p:cNvPr id="8" name="ZoneTexte 7">
              <a:extLst>
                <a:ext uri="{FF2B5EF4-FFF2-40B4-BE49-F238E27FC236}">
                  <a16:creationId xmlns:a16="http://schemas.microsoft.com/office/drawing/2014/main" id="{5BF28A59-0A2E-FB5C-F2EA-F076A8067664}"/>
                </a:ext>
              </a:extLst>
            </p:cNvPr>
            <p:cNvSpPr txBox="1"/>
            <p:nvPr/>
          </p:nvSpPr>
          <p:spPr>
            <a:xfrm>
              <a:off x="4970161" y="915986"/>
              <a:ext cx="6612239" cy="307777"/>
            </a:xfrm>
            <a:prstGeom prst="rect">
              <a:avLst/>
            </a:prstGeom>
            <a:noFill/>
          </p:spPr>
          <p:txBody>
            <a:bodyPr wrap="square" rtlCol="0">
              <a:spAutoFit/>
            </a:bodyPr>
            <a:lstStyle/>
            <a:p>
              <a:pPr algn="just"/>
              <a:r>
                <a:rPr lang="fr-FR" sz="1400" b="1" spc="-30">
                  <a:solidFill>
                    <a:schemeClr val="accent1"/>
                  </a:solidFill>
                </a:rPr>
                <a:t>DES BESOINS CONCENTRÉS SUR DES PROFILS DE NIVEAU BAC+5</a:t>
              </a:r>
            </a:p>
          </p:txBody>
        </p:sp>
        <p:sp>
          <p:nvSpPr>
            <p:cNvPr id="9" name="ZoneTexte 8">
              <a:extLst>
                <a:ext uri="{FF2B5EF4-FFF2-40B4-BE49-F238E27FC236}">
                  <a16:creationId xmlns:a16="http://schemas.microsoft.com/office/drawing/2014/main" id="{6144F418-709E-3939-8199-B1E56C130A83}"/>
                </a:ext>
              </a:extLst>
            </p:cNvPr>
            <p:cNvSpPr txBox="1"/>
            <p:nvPr/>
          </p:nvSpPr>
          <p:spPr>
            <a:xfrm>
              <a:off x="4970161" y="1199854"/>
              <a:ext cx="6742414" cy="1410643"/>
            </a:xfrm>
            <a:prstGeom prst="rect">
              <a:avLst/>
            </a:prstGeom>
            <a:noFill/>
          </p:spPr>
          <p:txBody>
            <a:bodyPr wrap="square">
              <a:spAutoFit/>
            </a:bodyPr>
            <a:lstStyle/>
            <a:p>
              <a:pPr algn="just">
                <a:spcBef>
                  <a:spcPts val="200"/>
                </a:spcBef>
              </a:pPr>
              <a:r>
                <a:rPr lang="fr-FR" sz="1200" spc="-20"/>
                <a:t>Les entreprises des systèmes embarqués recrutent en majorité des profils ingénieurs ou titulaires de master notamment sur les métiers </a:t>
              </a:r>
              <a:r>
                <a:rPr lang="fr-FR" sz="1200" spc="-30"/>
                <a:t>Ingénieur systèmes embarqués, Web master, Développeur, Ingénieur cyber, Ingénieur Full Stack, Ingénieur validation…</a:t>
              </a:r>
              <a:endParaRPr lang="fr-FR" sz="1200" spc="-20"/>
            </a:p>
            <a:p>
              <a:pPr algn="just">
                <a:spcBef>
                  <a:spcPts val="200"/>
                </a:spcBef>
              </a:pPr>
              <a:r>
                <a:rPr lang="fr-FR" sz="1200" spc="-20"/>
                <a:t>Les recrutements de niveau Bac+8 sont aussi nombreux. Ces profils sont recherchés pour des postes d’encadrement ou de grande expertise technique notamment sur des technologies émer-gentes (IA, edge…). Les docteurs sont de plus en plus mobilisés notamment par les sociétés d’ingénierie, dont la culture de recrutement commence à évoluer. </a:t>
              </a:r>
            </a:p>
          </p:txBody>
        </p:sp>
      </p:grpSp>
      <p:sp>
        <p:nvSpPr>
          <p:cNvPr id="11" name="ZoneTexte 10">
            <a:extLst>
              <a:ext uri="{FF2B5EF4-FFF2-40B4-BE49-F238E27FC236}">
                <a16:creationId xmlns:a16="http://schemas.microsoft.com/office/drawing/2014/main" id="{8F1F943F-9F25-6C08-B918-E986CAD5EC31}"/>
              </a:ext>
            </a:extLst>
          </p:cNvPr>
          <p:cNvSpPr txBox="1"/>
          <p:nvPr>
            <p:custDataLst>
              <p:tags r:id="rId7"/>
            </p:custDataLst>
          </p:nvPr>
        </p:nvSpPr>
        <p:spPr>
          <a:xfrm>
            <a:off x="3975546" y="3121223"/>
            <a:ext cx="717354" cy="307777"/>
          </a:xfrm>
          <a:prstGeom prst="rect">
            <a:avLst/>
          </a:prstGeom>
          <a:noFill/>
        </p:spPr>
        <p:txBody>
          <a:bodyPr wrap="square" rtlCol="0">
            <a:spAutoFit/>
          </a:bodyPr>
          <a:lstStyle/>
          <a:p>
            <a:r>
              <a:rPr lang="fr-FR" sz="1400" b="1">
                <a:solidFill>
                  <a:schemeClr val="bg1"/>
                </a:solidFill>
              </a:rPr>
              <a:t>73%</a:t>
            </a:r>
          </a:p>
        </p:txBody>
      </p:sp>
      <p:sp>
        <p:nvSpPr>
          <p:cNvPr id="16" name="ZoneTexte 15">
            <a:extLst>
              <a:ext uri="{FF2B5EF4-FFF2-40B4-BE49-F238E27FC236}">
                <a16:creationId xmlns:a16="http://schemas.microsoft.com/office/drawing/2014/main" id="{1085A1E9-6B10-29F3-C07C-84F61B2451EE}"/>
              </a:ext>
            </a:extLst>
          </p:cNvPr>
          <p:cNvSpPr txBox="1"/>
          <p:nvPr>
            <p:custDataLst>
              <p:tags r:id="rId8"/>
            </p:custDataLst>
          </p:nvPr>
        </p:nvSpPr>
        <p:spPr>
          <a:xfrm>
            <a:off x="3975546" y="3515809"/>
            <a:ext cx="717354" cy="307777"/>
          </a:xfrm>
          <a:prstGeom prst="rect">
            <a:avLst/>
          </a:prstGeom>
          <a:noFill/>
        </p:spPr>
        <p:txBody>
          <a:bodyPr wrap="square" rtlCol="0">
            <a:spAutoFit/>
          </a:bodyPr>
          <a:lstStyle/>
          <a:p>
            <a:r>
              <a:rPr lang="fr-FR" sz="1400" b="1">
                <a:solidFill>
                  <a:schemeClr val="bg1"/>
                </a:solidFill>
              </a:rPr>
              <a:t>41%</a:t>
            </a:r>
          </a:p>
        </p:txBody>
      </p:sp>
      <p:sp>
        <p:nvSpPr>
          <p:cNvPr id="21" name="ZoneTexte 20">
            <a:extLst>
              <a:ext uri="{FF2B5EF4-FFF2-40B4-BE49-F238E27FC236}">
                <a16:creationId xmlns:a16="http://schemas.microsoft.com/office/drawing/2014/main" id="{59C32352-16E1-5840-9EB0-CC89C52CA7AB}"/>
              </a:ext>
            </a:extLst>
          </p:cNvPr>
          <p:cNvSpPr txBox="1"/>
          <p:nvPr>
            <p:custDataLst>
              <p:tags r:id="rId9"/>
            </p:custDataLst>
          </p:nvPr>
        </p:nvSpPr>
        <p:spPr>
          <a:xfrm>
            <a:off x="3975546" y="3910395"/>
            <a:ext cx="717354" cy="307777"/>
          </a:xfrm>
          <a:prstGeom prst="rect">
            <a:avLst/>
          </a:prstGeom>
          <a:noFill/>
        </p:spPr>
        <p:txBody>
          <a:bodyPr wrap="square" rtlCol="0">
            <a:spAutoFit/>
          </a:bodyPr>
          <a:lstStyle/>
          <a:p>
            <a:r>
              <a:rPr lang="fr-FR" sz="1400" b="1">
                <a:solidFill>
                  <a:schemeClr val="bg1"/>
                </a:solidFill>
              </a:rPr>
              <a:t>39%</a:t>
            </a:r>
          </a:p>
        </p:txBody>
      </p:sp>
      <p:sp>
        <p:nvSpPr>
          <p:cNvPr id="26" name="ZoneTexte 25">
            <a:extLst>
              <a:ext uri="{FF2B5EF4-FFF2-40B4-BE49-F238E27FC236}">
                <a16:creationId xmlns:a16="http://schemas.microsoft.com/office/drawing/2014/main" id="{EFBB3F23-6A0C-BCEF-B6FB-190B234A11AC}"/>
              </a:ext>
            </a:extLst>
          </p:cNvPr>
          <p:cNvSpPr txBox="1"/>
          <p:nvPr>
            <p:custDataLst>
              <p:tags r:id="rId10"/>
            </p:custDataLst>
          </p:nvPr>
        </p:nvSpPr>
        <p:spPr>
          <a:xfrm>
            <a:off x="3975546" y="4304981"/>
            <a:ext cx="717354" cy="307777"/>
          </a:xfrm>
          <a:prstGeom prst="rect">
            <a:avLst/>
          </a:prstGeom>
          <a:noFill/>
        </p:spPr>
        <p:txBody>
          <a:bodyPr wrap="square" rtlCol="0">
            <a:spAutoFit/>
          </a:bodyPr>
          <a:lstStyle/>
          <a:p>
            <a:r>
              <a:rPr lang="fr-FR" sz="1400" b="1">
                <a:solidFill>
                  <a:schemeClr val="bg1"/>
                </a:solidFill>
              </a:rPr>
              <a:t>37%</a:t>
            </a:r>
          </a:p>
        </p:txBody>
      </p:sp>
      <p:sp>
        <p:nvSpPr>
          <p:cNvPr id="31" name="ZoneTexte 30">
            <a:extLst>
              <a:ext uri="{FF2B5EF4-FFF2-40B4-BE49-F238E27FC236}">
                <a16:creationId xmlns:a16="http://schemas.microsoft.com/office/drawing/2014/main" id="{705C1C44-30A4-A3AA-CB11-824B979CD11F}"/>
              </a:ext>
            </a:extLst>
          </p:cNvPr>
          <p:cNvSpPr txBox="1"/>
          <p:nvPr>
            <p:custDataLst>
              <p:tags r:id="rId11"/>
            </p:custDataLst>
          </p:nvPr>
        </p:nvSpPr>
        <p:spPr>
          <a:xfrm>
            <a:off x="3975546" y="5094153"/>
            <a:ext cx="717354" cy="307777"/>
          </a:xfrm>
          <a:prstGeom prst="rect">
            <a:avLst/>
          </a:prstGeom>
          <a:noFill/>
        </p:spPr>
        <p:txBody>
          <a:bodyPr wrap="square" rtlCol="0">
            <a:spAutoFit/>
          </a:bodyPr>
          <a:lstStyle/>
          <a:p>
            <a:r>
              <a:rPr lang="fr-FR" sz="1400" b="1">
                <a:solidFill>
                  <a:schemeClr val="bg1"/>
                </a:solidFill>
              </a:rPr>
              <a:t>35%</a:t>
            </a:r>
          </a:p>
        </p:txBody>
      </p:sp>
      <p:sp>
        <p:nvSpPr>
          <p:cNvPr id="36" name="ZoneTexte 35">
            <a:extLst>
              <a:ext uri="{FF2B5EF4-FFF2-40B4-BE49-F238E27FC236}">
                <a16:creationId xmlns:a16="http://schemas.microsoft.com/office/drawing/2014/main" id="{B818C2A9-E619-4C83-5ECD-6E03518F172C}"/>
              </a:ext>
            </a:extLst>
          </p:cNvPr>
          <p:cNvSpPr txBox="1"/>
          <p:nvPr>
            <p:custDataLst>
              <p:tags r:id="rId12"/>
            </p:custDataLst>
          </p:nvPr>
        </p:nvSpPr>
        <p:spPr>
          <a:xfrm>
            <a:off x="3975546" y="4699567"/>
            <a:ext cx="717354" cy="307777"/>
          </a:xfrm>
          <a:prstGeom prst="rect">
            <a:avLst/>
          </a:prstGeom>
          <a:noFill/>
        </p:spPr>
        <p:txBody>
          <a:bodyPr wrap="square" rtlCol="0">
            <a:spAutoFit/>
          </a:bodyPr>
          <a:lstStyle/>
          <a:p>
            <a:r>
              <a:rPr lang="fr-FR" sz="1400" b="1">
                <a:solidFill>
                  <a:schemeClr val="bg1"/>
                </a:solidFill>
              </a:rPr>
              <a:t>35%</a:t>
            </a:r>
          </a:p>
        </p:txBody>
      </p:sp>
      <p:sp>
        <p:nvSpPr>
          <p:cNvPr id="40" name="ZoneTexte 39">
            <a:extLst>
              <a:ext uri="{FF2B5EF4-FFF2-40B4-BE49-F238E27FC236}">
                <a16:creationId xmlns:a16="http://schemas.microsoft.com/office/drawing/2014/main" id="{56C71291-CC3D-F4B4-1B6A-787DFABAC58B}"/>
              </a:ext>
            </a:extLst>
          </p:cNvPr>
          <p:cNvSpPr txBox="1"/>
          <p:nvPr>
            <p:custDataLst>
              <p:tags r:id="rId13"/>
            </p:custDataLst>
          </p:nvPr>
        </p:nvSpPr>
        <p:spPr>
          <a:xfrm>
            <a:off x="384522" y="2380967"/>
            <a:ext cx="3949701" cy="569387"/>
          </a:xfrm>
          <a:prstGeom prst="rect">
            <a:avLst/>
          </a:prstGeom>
          <a:noFill/>
        </p:spPr>
        <p:txBody>
          <a:bodyPr wrap="square" rtlCol="0">
            <a:spAutoFit/>
          </a:bodyPr>
          <a:lstStyle/>
          <a:p>
            <a:pPr algn="ctr"/>
            <a:r>
              <a:rPr lang="fr-FR" sz="1100" b="1">
                <a:solidFill>
                  <a:schemeClr val="bg1"/>
                </a:solidFill>
              </a:rPr>
              <a:t>Métiers les plus en croissance</a:t>
            </a:r>
          </a:p>
          <a:p>
            <a:pPr algn="ctr"/>
            <a:r>
              <a:rPr lang="fr-FR" sz="1100" b="1">
                <a:solidFill>
                  <a:schemeClr val="bg1"/>
                </a:solidFill>
              </a:rPr>
              <a:t>(en pourcentage des entreprises interrogées)</a:t>
            </a:r>
          </a:p>
          <a:p>
            <a:pPr algn="ctr"/>
            <a:r>
              <a:rPr lang="fr-FR" sz="900" i="1">
                <a:solidFill>
                  <a:schemeClr val="bg1"/>
                </a:solidFill>
              </a:rPr>
              <a:t>Source : Enquête et traitement KYU, 2022</a:t>
            </a:r>
          </a:p>
        </p:txBody>
      </p:sp>
      <p:sp>
        <p:nvSpPr>
          <p:cNvPr id="41" name="ZoneTexte 40">
            <a:extLst>
              <a:ext uri="{FF2B5EF4-FFF2-40B4-BE49-F238E27FC236}">
                <a16:creationId xmlns:a16="http://schemas.microsoft.com/office/drawing/2014/main" id="{1490796C-53D0-1456-A6AC-0B175D4DBE2C}"/>
              </a:ext>
            </a:extLst>
          </p:cNvPr>
          <p:cNvSpPr txBox="1"/>
          <p:nvPr>
            <p:custDataLst>
              <p:tags r:id="rId14"/>
            </p:custDataLst>
          </p:nvPr>
        </p:nvSpPr>
        <p:spPr>
          <a:xfrm>
            <a:off x="1542462" y="1169921"/>
            <a:ext cx="2525429" cy="646331"/>
          </a:xfrm>
          <a:prstGeom prst="rect">
            <a:avLst/>
          </a:prstGeom>
          <a:noFill/>
        </p:spPr>
        <p:txBody>
          <a:bodyPr wrap="square" rtlCol="0">
            <a:spAutoFit/>
          </a:bodyPr>
          <a:lstStyle/>
          <a:p>
            <a:pPr algn="ctr"/>
            <a:r>
              <a:rPr lang="fr-FR" sz="1200" i="1">
                <a:solidFill>
                  <a:schemeClr val="bg1"/>
                </a:solidFill>
              </a:rPr>
              <a:t>Des entreprises des systèmes embarqués recrutent exclusivement des profils Bac+5</a:t>
            </a:r>
          </a:p>
        </p:txBody>
      </p:sp>
      <p:grpSp>
        <p:nvGrpSpPr>
          <p:cNvPr id="42" name="Groupe 41">
            <a:extLst>
              <a:ext uri="{FF2B5EF4-FFF2-40B4-BE49-F238E27FC236}">
                <a16:creationId xmlns:a16="http://schemas.microsoft.com/office/drawing/2014/main" id="{0BDB31DB-19DF-C6E8-3902-D10C8B3703DC}"/>
              </a:ext>
            </a:extLst>
          </p:cNvPr>
          <p:cNvGrpSpPr/>
          <p:nvPr>
            <p:custDataLst>
              <p:tags r:id="rId15"/>
            </p:custDataLst>
          </p:nvPr>
        </p:nvGrpSpPr>
        <p:grpSpPr>
          <a:xfrm>
            <a:off x="767149" y="1133086"/>
            <a:ext cx="830626" cy="720000"/>
            <a:chOff x="10669836" y="2402270"/>
            <a:chExt cx="830626" cy="720000"/>
          </a:xfrm>
        </p:grpSpPr>
        <p:sp>
          <p:nvSpPr>
            <p:cNvPr id="43" name="Ellipse 42">
              <a:extLst>
                <a:ext uri="{FF2B5EF4-FFF2-40B4-BE49-F238E27FC236}">
                  <a16:creationId xmlns:a16="http://schemas.microsoft.com/office/drawing/2014/main" id="{A2F0242B-8E34-4A5E-DCAF-5C93BA4F6A25}"/>
                </a:ext>
              </a:extLst>
            </p:cNvPr>
            <p:cNvSpPr/>
            <p:nvPr/>
          </p:nvSpPr>
          <p:spPr>
            <a:xfrm>
              <a:off x="10725149" y="2402270"/>
              <a:ext cx="720000" cy="720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68E1EAE0-AA5A-C79F-94CE-A4A70C6D74B7}"/>
                </a:ext>
              </a:extLst>
            </p:cNvPr>
            <p:cNvSpPr txBox="1"/>
            <p:nvPr/>
          </p:nvSpPr>
          <p:spPr>
            <a:xfrm>
              <a:off x="10669836" y="2531438"/>
              <a:ext cx="830626" cy="461665"/>
            </a:xfrm>
            <a:prstGeom prst="rect">
              <a:avLst/>
            </a:prstGeom>
            <a:noFill/>
          </p:spPr>
          <p:txBody>
            <a:bodyPr wrap="square" rtlCol="0">
              <a:spAutoFit/>
            </a:bodyPr>
            <a:lstStyle/>
            <a:p>
              <a:pPr algn="ctr"/>
              <a:r>
                <a:rPr lang="fr-FR" sz="2400" i="1">
                  <a:solidFill>
                    <a:schemeClr val="bg1"/>
                  </a:solidFill>
                </a:rPr>
                <a:t>22%</a:t>
              </a:r>
            </a:p>
          </p:txBody>
        </p:sp>
      </p:grpSp>
      <p:grpSp>
        <p:nvGrpSpPr>
          <p:cNvPr id="87" name="Groupe 86">
            <a:extLst>
              <a:ext uri="{FF2B5EF4-FFF2-40B4-BE49-F238E27FC236}">
                <a16:creationId xmlns:a16="http://schemas.microsoft.com/office/drawing/2014/main" id="{AA85C5C9-0A2D-2399-19E1-AC948C3C12B6}"/>
              </a:ext>
            </a:extLst>
          </p:cNvPr>
          <p:cNvGrpSpPr/>
          <p:nvPr>
            <p:custDataLst>
              <p:tags r:id="rId16"/>
            </p:custDataLst>
          </p:nvPr>
        </p:nvGrpSpPr>
        <p:grpSpPr>
          <a:xfrm>
            <a:off x="579843" y="3117983"/>
            <a:ext cx="3226033" cy="2666049"/>
            <a:chOff x="9358083" y="3117983"/>
            <a:chExt cx="3226033" cy="2666049"/>
          </a:xfrm>
        </p:grpSpPr>
        <p:sp>
          <p:nvSpPr>
            <p:cNvPr id="84" name="Rectangle : coins arrondis 83">
              <a:extLst>
                <a:ext uri="{FF2B5EF4-FFF2-40B4-BE49-F238E27FC236}">
                  <a16:creationId xmlns:a16="http://schemas.microsoft.com/office/drawing/2014/main" id="{01061670-B4FF-50CC-3597-0A8F45E0968B}"/>
                </a:ext>
              </a:extLst>
            </p:cNvPr>
            <p:cNvSpPr/>
            <p:nvPr/>
          </p:nvSpPr>
          <p:spPr>
            <a:xfrm>
              <a:off x="9358083" y="3117983"/>
              <a:ext cx="3226033" cy="288000"/>
            </a:xfrm>
            <a:prstGeom prst="roundRect">
              <a:avLst/>
            </a:prstGeom>
            <a:gradFill flip="none" rotWithShape="1">
              <a:gsLst>
                <a:gs pos="0">
                  <a:schemeClr val="bg1"/>
                </a:gs>
                <a:gs pos="27000">
                  <a:schemeClr val="accent4">
                    <a:lumMod val="40000"/>
                    <a:lumOff val="60000"/>
                  </a:schemeClr>
                </a:gs>
                <a:gs pos="24000">
                  <a:schemeClr val="bg1"/>
                </a:gs>
                <a:gs pos="100000">
                  <a:schemeClr val="accent4">
                    <a:lumMod val="40000"/>
                    <a:lumOff val="60000"/>
                  </a:schemeClr>
                </a:gs>
              </a:gsLst>
              <a:path path="circle">
                <a:fillToRect l="100000" t="100000"/>
              </a:path>
              <a:tileRect r="-100000" b="-100000"/>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Ingénieur logiciel / développeur</a:t>
              </a:r>
            </a:p>
          </p:txBody>
        </p:sp>
        <p:sp>
          <p:nvSpPr>
            <p:cNvPr id="81" name="Rectangle : coins arrondis 80">
              <a:extLst>
                <a:ext uri="{FF2B5EF4-FFF2-40B4-BE49-F238E27FC236}">
                  <a16:creationId xmlns:a16="http://schemas.microsoft.com/office/drawing/2014/main" id="{DDFDE814-BC67-EC83-BF7D-96AF877452FC}"/>
                </a:ext>
              </a:extLst>
            </p:cNvPr>
            <p:cNvSpPr/>
            <p:nvPr/>
          </p:nvSpPr>
          <p:spPr>
            <a:xfrm>
              <a:off x="9358083" y="3514325"/>
              <a:ext cx="3226033" cy="288000"/>
            </a:xfrm>
            <a:prstGeom prst="roundRect">
              <a:avLst/>
            </a:prstGeom>
            <a:gradFill flip="none" rotWithShape="1">
              <a:gsLst>
                <a:gs pos="0">
                  <a:schemeClr val="bg1"/>
                </a:gs>
                <a:gs pos="59000">
                  <a:schemeClr val="accent4">
                    <a:lumMod val="40000"/>
                    <a:lumOff val="60000"/>
                  </a:schemeClr>
                </a:gs>
                <a:gs pos="56000">
                  <a:schemeClr val="bg1"/>
                </a:gs>
                <a:gs pos="100000">
                  <a:schemeClr val="accent4">
                    <a:lumMod val="40000"/>
                    <a:lumOff val="60000"/>
                  </a:schemeClr>
                </a:gs>
              </a:gsLst>
              <a:path path="circle">
                <a:fillToRect l="100000" t="100000"/>
              </a:path>
              <a:tileRect r="-100000" b="-100000"/>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Ingénieur</a:t>
              </a:r>
              <a:r>
                <a:rPr lang="fr-FR" sz="1800"/>
                <a:t> </a:t>
              </a:r>
              <a:r>
                <a:rPr lang="fr-FR" sz="1400">
                  <a:solidFill>
                    <a:schemeClr val="tx1"/>
                  </a:solidFill>
                </a:rPr>
                <a:t>cybersécurité</a:t>
              </a:r>
            </a:p>
          </p:txBody>
        </p:sp>
        <p:sp>
          <p:nvSpPr>
            <p:cNvPr id="78" name="Rectangle : coins arrondis 77">
              <a:extLst>
                <a:ext uri="{FF2B5EF4-FFF2-40B4-BE49-F238E27FC236}">
                  <a16:creationId xmlns:a16="http://schemas.microsoft.com/office/drawing/2014/main" id="{9F7F89DE-F5F8-D5AF-15A5-5617BBDDD165}"/>
                </a:ext>
              </a:extLst>
            </p:cNvPr>
            <p:cNvSpPr/>
            <p:nvPr/>
          </p:nvSpPr>
          <p:spPr>
            <a:xfrm>
              <a:off x="9358083" y="3910667"/>
              <a:ext cx="3226033" cy="288000"/>
            </a:xfrm>
            <a:prstGeom prst="roundRect">
              <a:avLst/>
            </a:prstGeom>
            <a:gradFill flip="none" rotWithShape="1">
              <a:gsLst>
                <a:gs pos="0">
                  <a:schemeClr val="bg1"/>
                </a:gs>
                <a:gs pos="61000">
                  <a:schemeClr val="accent4">
                    <a:lumMod val="40000"/>
                    <a:lumOff val="60000"/>
                  </a:schemeClr>
                </a:gs>
                <a:gs pos="59000">
                  <a:schemeClr val="bg1"/>
                </a:gs>
                <a:gs pos="100000">
                  <a:schemeClr val="accent4">
                    <a:lumMod val="40000"/>
                    <a:lumOff val="60000"/>
                  </a:schemeClr>
                </a:gs>
              </a:gsLst>
              <a:path path="circle">
                <a:fillToRect l="100000" t="100000"/>
              </a:path>
              <a:tileRect r="-100000" b="-100000"/>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Architecte systèmes embarqués</a:t>
              </a:r>
            </a:p>
          </p:txBody>
        </p:sp>
        <p:sp>
          <p:nvSpPr>
            <p:cNvPr id="75" name="Rectangle : coins arrondis 74">
              <a:extLst>
                <a:ext uri="{FF2B5EF4-FFF2-40B4-BE49-F238E27FC236}">
                  <a16:creationId xmlns:a16="http://schemas.microsoft.com/office/drawing/2014/main" id="{4F6DEB76-0793-E3CD-18EC-70F9D6880CF5}"/>
                </a:ext>
              </a:extLst>
            </p:cNvPr>
            <p:cNvSpPr/>
            <p:nvPr/>
          </p:nvSpPr>
          <p:spPr>
            <a:xfrm>
              <a:off x="9358083" y="4307009"/>
              <a:ext cx="3226033" cy="288000"/>
            </a:xfrm>
            <a:prstGeom prst="roundRect">
              <a:avLst/>
            </a:prstGeom>
            <a:gradFill flip="none" rotWithShape="1">
              <a:gsLst>
                <a:gs pos="0">
                  <a:schemeClr val="bg1"/>
                </a:gs>
                <a:gs pos="63000">
                  <a:schemeClr val="accent4">
                    <a:lumMod val="40000"/>
                    <a:lumOff val="60000"/>
                  </a:schemeClr>
                </a:gs>
                <a:gs pos="58000">
                  <a:schemeClr val="bg1"/>
                </a:gs>
                <a:gs pos="100000">
                  <a:schemeClr val="accent4">
                    <a:lumMod val="40000"/>
                    <a:lumOff val="60000"/>
                  </a:schemeClr>
                </a:gs>
              </a:gsLst>
              <a:path path="circle">
                <a:fillToRect l="100000" t="100000"/>
              </a:path>
              <a:tileRect r="-100000" b="-100000"/>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Chef de projet systèmes embarqués</a:t>
              </a:r>
            </a:p>
          </p:txBody>
        </p:sp>
        <p:sp>
          <p:nvSpPr>
            <p:cNvPr id="72" name="Rectangle : coins arrondis 71">
              <a:extLst>
                <a:ext uri="{FF2B5EF4-FFF2-40B4-BE49-F238E27FC236}">
                  <a16:creationId xmlns:a16="http://schemas.microsoft.com/office/drawing/2014/main" id="{E4D32453-1EBC-701B-0BEB-245D6C495708}"/>
                </a:ext>
              </a:extLst>
            </p:cNvPr>
            <p:cNvSpPr/>
            <p:nvPr/>
          </p:nvSpPr>
          <p:spPr>
            <a:xfrm>
              <a:off x="9358083" y="4703351"/>
              <a:ext cx="3226033" cy="288000"/>
            </a:xfrm>
            <a:prstGeom prst="roundRect">
              <a:avLst/>
            </a:prstGeom>
            <a:gradFill flip="none" rotWithShape="1">
              <a:gsLst>
                <a:gs pos="0">
                  <a:schemeClr val="bg1"/>
                </a:gs>
                <a:gs pos="65000">
                  <a:schemeClr val="accent4">
                    <a:lumMod val="40000"/>
                    <a:lumOff val="60000"/>
                  </a:schemeClr>
                </a:gs>
                <a:gs pos="61000">
                  <a:schemeClr val="bg1"/>
                </a:gs>
                <a:gs pos="100000">
                  <a:schemeClr val="accent4">
                    <a:lumMod val="40000"/>
                    <a:lumOff val="60000"/>
                  </a:schemeClr>
                </a:gs>
              </a:gsLst>
              <a:path path="circle">
                <a:fillToRect l="100000" t="100000"/>
              </a:path>
              <a:tileRect r="-100000" b="-100000"/>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Data engineer / scientist</a:t>
              </a:r>
            </a:p>
          </p:txBody>
        </p:sp>
        <p:sp>
          <p:nvSpPr>
            <p:cNvPr id="69" name="Rectangle : coins arrondis 68">
              <a:extLst>
                <a:ext uri="{FF2B5EF4-FFF2-40B4-BE49-F238E27FC236}">
                  <a16:creationId xmlns:a16="http://schemas.microsoft.com/office/drawing/2014/main" id="{BB9A626E-B255-6AE7-0E1F-F42AAAC2CE48}"/>
                </a:ext>
              </a:extLst>
            </p:cNvPr>
            <p:cNvSpPr/>
            <p:nvPr/>
          </p:nvSpPr>
          <p:spPr>
            <a:xfrm>
              <a:off x="9358083" y="5496032"/>
              <a:ext cx="3226033" cy="288000"/>
            </a:xfrm>
            <a:prstGeom prst="roundRect">
              <a:avLst/>
            </a:prstGeom>
            <a:gradFill flip="none" rotWithShape="1">
              <a:gsLst>
                <a:gs pos="0">
                  <a:schemeClr val="bg1"/>
                </a:gs>
                <a:gs pos="71000">
                  <a:srgbClr val="FFFFFF"/>
                </a:gs>
                <a:gs pos="75000">
                  <a:schemeClr val="accent4">
                    <a:lumMod val="40000"/>
                    <a:lumOff val="60000"/>
                  </a:schemeClr>
                </a:gs>
                <a:gs pos="100000">
                  <a:schemeClr val="accent4">
                    <a:lumMod val="40000"/>
                    <a:lumOff val="60000"/>
                  </a:schemeClr>
                </a:gs>
              </a:gsLst>
              <a:path path="circle">
                <a:fillToRect l="100000" t="100000"/>
              </a:path>
              <a:tileRect r="-100000" b="-100000"/>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Ingénieur validation</a:t>
              </a:r>
            </a:p>
          </p:txBody>
        </p:sp>
        <p:sp>
          <p:nvSpPr>
            <p:cNvPr id="61" name="Rectangle : coins arrondis 60">
              <a:extLst>
                <a:ext uri="{FF2B5EF4-FFF2-40B4-BE49-F238E27FC236}">
                  <a16:creationId xmlns:a16="http://schemas.microsoft.com/office/drawing/2014/main" id="{F31F51EF-E086-C956-3182-20190A4F57D5}"/>
                </a:ext>
              </a:extLst>
            </p:cNvPr>
            <p:cNvSpPr/>
            <p:nvPr/>
          </p:nvSpPr>
          <p:spPr>
            <a:xfrm>
              <a:off x="9358083" y="5099693"/>
              <a:ext cx="3226032" cy="288000"/>
            </a:xfrm>
            <a:prstGeom prst="roundRect">
              <a:avLst/>
            </a:prstGeom>
            <a:gradFill flip="none" rotWithShape="1">
              <a:gsLst>
                <a:gs pos="0">
                  <a:schemeClr val="bg1"/>
                </a:gs>
                <a:gs pos="65000">
                  <a:schemeClr val="accent4">
                    <a:lumMod val="40000"/>
                    <a:lumOff val="60000"/>
                  </a:schemeClr>
                </a:gs>
                <a:gs pos="61000">
                  <a:schemeClr val="bg1"/>
                </a:gs>
                <a:gs pos="100000">
                  <a:schemeClr val="accent4">
                    <a:lumMod val="40000"/>
                    <a:lumOff val="60000"/>
                  </a:schemeClr>
                </a:gs>
              </a:gsLst>
              <a:path path="circle">
                <a:fillToRect l="100000" t="100000"/>
              </a:path>
              <a:tileRect r="-100000" b="-100000"/>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Ingénieur IA embarquée</a:t>
              </a:r>
            </a:p>
          </p:txBody>
        </p:sp>
      </p:grpSp>
      <p:sp>
        <p:nvSpPr>
          <p:cNvPr id="88" name="ZoneTexte 87">
            <a:extLst>
              <a:ext uri="{FF2B5EF4-FFF2-40B4-BE49-F238E27FC236}">
                <a16:creationId xmlns:a16="http://schemas.microsoft.com/office/drawing/2014/main" id="{3419821D-C1F7-FCA8-38B9-21524DE75956}"/>
              </a:ext>
            </a:extLst>
          </p:cNvPr>
          <p:cNvSpPr txBox="1"/>
          <p:nvPr>
            <p:custDataLst>
              <p:tags r:id="rId17"/>
            </p:custDataLst>
          </p:nvPr>
        </p:nvSpPr>
        <p:spPr>
          <a:xfrm>
            <a:off x="3975546" y="5488741"/>
            <a:ext cx="717354" cy="307777"/>
          </a:xfrm>
          <a:prstGeom prst="rect">
            <a:avLst/>
          </a:prstGeom>
          <a:noFill/>
        </p:spPr>
        <p:txBody>
          <a:bodyPr wrap="square" rtlCol="0">
            <a:spAutoFit/>
          </a:bodyPr>
          <a:lstStyle/>
          <a:p>
            <a:r>
              <a:rPr lang="fr-FR" sz="1400" b="1">
                <a:solidFill>
                  <a:schemeClr val="bg1"/>
                </a:solidFill>
              </a:rPr>
              <a:t>25%</a:t>
            </a:r>
          </a:p>
        </p:txBody>
      </p:sp>
      <p:grpSp>
        <p:nvGrpSpPr>
          <p:cNvPr id="89" name="Groupe 88">
            <a:extLst>
              <a:ext uri="{FF2B5EF4-FFF2-40B4-BE49-F238E27FC236}">
                <a16:creationId xmlns:a16="http://schemas.microsoft.com/office/drawing/2014/main" id="{9C6A55BA-95C3-E1BA-25AE-FAAB107CD8CC}"/>
              </a:ext>
            </a:extLst>
          </p:cNvPr>
          <p:cNvGrpSpPr/>
          <p:nvPr>
            <p:custDataLst>
              <p:tags r:id="rId18"/>
            </p:custDataLst>
          </p:nvPr>
        </p:nvGrpSpPr>
        <p:grpSpPr>
          <a:xfrm>
            <a:off x="4970161" y="2780045"/>
            <a:ext cx="6837317" cy="1277178"/>
            <a:chOff x="4970161" y="915986"/>
            <a:chExt cx="6837317" cy="1277178"/>
          </a:xfrm>
        </p:grpSpPr>
        <p:sp>
          <p:nvSpPr>
            <p:cNvPr id="90" name="ZoneTexte 89">
              <a:extLst>
                <a:ext uri="{FF2B5EF4-FFF2-40B4-BE49-F238E27FC236}">
                  <a16:creationId xmlns:a16="http://schemas.microsoft.com/office/drawing/2014/main" id="{5C214C78-1851-C039-0A50-CCD3469E6F70}"/>
                </a:ext>
              </a:extLst>
            </p:cNvPr>
            <p:cNvSpPr txBox="1"/>
            <p:nvPr/>
          </p:nvSpPr>
          <p:spPr>
            <a:xfrm>
              <a:off x="4970161" y="915986"/>
              <a:ext cx="6837317" cy="307777"/>
            </a:xfrm>
            <a:prstGeom prst="rect">
              <a:avLst/>
            </a:prstGeom>
            <a:noFill/>
          </p:spPr>
          <p:txBody>
            <a:bodyPr wrap="square" rtlCol="0">
              <a:spAutoFit/>
            </a:bodyPr>
            <a:lstStyle/>
            <a:p>
              <a:r>
                <a:rPr lang="fr-FR" sz="1400" b="1" spc="-30">
                  <a:solidFill>
                    <a:schemeClr val="accent1"/>
                  </a:solidFill>
                </a:rPr>
                <a:t>UNE FORTE HAUSSE DES BESOINS SUR LE MÉTIER D’INGÉNIEUR LOGICIEL</a:t>
              </a:r>
            </a:p>
          </p:txBody>
        </p:sp>
        <p:sp>
          <p:nvSpPr>
            <p:cNvPr id="91" name="ZoneTexte 90">
              <a:extLst>
                <a:ext uri="{FF2B5EF4-FFF2-40B4-BE49-F238E27FC236}">
                  <a16:creationId xmlns:a16="http://schemas.microsoft.com/office/drawing/2014/main" id="{A0600FC3-7480-F9A9-A17D-3FD5DF7A6B3A}"/>
                </a:ext>
              </a:extLst>
            </p:cNvPr>
            <p:cNvSpPr txBox="1"/>
            <p:nvPr/>
          </p:nvSpPr>
          <p:spPr>
            <a:xfrm>
              <a:off x="4970161" y="1177501"/>
              <a:ext cx="6742414" cy="1015663"/>
            </a:xfrm>
            <a:prstGeom prst="rect">
              <a:avLst/>
            </a:prstGeom>
            <a:noFill/>
          </p:spPr>
          <p:txBody>
            <a:bodyPr wrap="square">
              <a:spAutoFit/>
            </a:bodyPr>
            <a:lstStyle/>
            <a:p>
              <a:pPr algn="just">
                <a:spcBef>
                  <a:spcPts val="300"/>
                </a:spcBef>
              </a:pPr>
              <a:r>
                <a:rPr lang="fr-FR" sz="1200" spc="-40"/>
                <a:t>Conformément à l’évolution générale de la filière des systèmes embarqués, qui voit la part du </a:t>
              </a:r>
              <a:r>
                <a:rPr lang="fr-FR" sz="1200" i="1" spc="-40"/>
                <a:t>software</a:t>
              </a:r>
              <a:r>
                <a:rPr lang="fr-FR" sz="1200" spc="-40"/>
                <a:t> se développer très fortement au sein des systèmes à mesure que ces derniers deviennent plus connectés et sophistiqués (systèmes cyberphysiques, systèmes de systèmes…), le métier d’ingénieur logiciel / développeur est celui dont les besoins augmentent le plus. 73% des entreprises interrogées qui placent ces métiers parmi ceux dont les besoins augmentent le plus. </a:t>
              </a:r>
            </a:p>
          </p:txBody>
        </p:sp>
      </p:grpSp>
      <p:grpSp>
        <p:nvGrpSpPr>
          <p:cNvPr id="92" name="Groupe 91">
            <a:extLst>
              <a:ext uri="{FF2B5EF4-FFF2-40B4-BE49-F238E27FC236}">
                <a16:creationId xmlns:a16="http://schemas.microsoft.com/office/drawing/2014/main" id="{860A4AFC-E7A0-756C-0E6A-66354FF8FE0C}"/>
              </a:ext>
            </a:extLst>
          </p:cNvPr>
          <p:cNvGrpSpPr/>
          <p:nvPr>
            <p:custDataLst>
              <p:tags r:id="rId19"/>
            </p:custDataLst>
          </p:nvPr>
        </p:nvGrpSpPr>
        <p:grpSpPr>
          <a:xfrm>
            <a:off x="4970161" y="4303440"/>
            <a:ext cx="6742414" cy="1698675"/>
            <a:chOff x="4970161" y="915986"/>
            <a:chExt cx="6742414" cy="1698675"/>
          </a:xfrm>
        </p:grpSpPr>
        <p:sp>
          <p:nvSpPr>
            <p:cNvPr id="93" name="ZoneTexte 92">
              <a:extLst>
                <a:ext uri="{FF2B5EF4-FFF2-40B4-BE49-F238E27FC236}">
                  <a16:creationId xmlns:a16="http://schemas.microsoft.com/office/drawing/2014/main" id="{7EDEC4BB-601B-166C-9C37-537E4B09A318}"/>
                </a:ext>
              </a:extLst>
            </p:cNvPr>
            <p:cNvSpPr txBox="1"/>
            <p:nvPr/>
          </p:nvSpPr>
          <p:spPr>
            <a:xfrm>
              <a:off x="4970161" y="915986"/>
              <a:ext cx="6742414" cy="523220"/>
            </a:xfrm>
            <a:prstGeom prst="rect">
              <a:avLst/>
            </a:prstGeom>
            <a:noFill/>
          </p:spPr>
          <p:txBody>
            <a:bodyPr wrap="square" rtlCol="0">
              <a:spAutoFit/>
            </a:bodyPr>
            <a:lstStyle/>
            <a:p>
              <a:pPr algn="just"/>
              <a:r>
                <a:rPr lang="fr-FR" sz="1400" b="1" spc="-30">
                  <a:solidFill>
                    <a:schemeClr val="accent1"/>
                  </a:solidFill>
                </a:rPr>
                <a:t>DES BESOINS MÉTIERS POUR RÉPONDRE À L’ÉVOLUTION DES SYSTÈMES EMBARQUÉS</a:t>
              </a:r>
            </a:p>
          </p:txBody>
        </p:sp>
        <p:sp>
          <p:nvSpPr>
            <p:cNvPr id="94" name="ZoneTexte 93">
              <a:extLst>
                <a:ext uri="{FF2B5EF4-FFF2-40B4-BE49-F238E27FC236}">
                  <a16:creationId xmlns:a16="http://schemas.microsoft.com/office/drawing/2014/main" id="{9BCDCF4E-958A-7FC4-01EE-6B92A3C3826A}"/>
                </a:ext>
              </a:extLst>
            </p:cNvPr>
            <p:cNvSpPr txBox="1"/>
            <p:nvPr/>
          </p:nvSpPr>
          <p:spPr>
            <a:xfrm>
              <a:off x="4970161" y="1414332"/>
              <a:ext cx="6742414" cy="1200329"/>
            </a:xfrm>
            <a:prstGeom prst="rect">
              <a:avLst/>
            </a:prstGeom>
            <a:noFill/>
          </p:spPr>
          <p:txBody>
            <a:bodyPr wrap="square">
              <a:spAutoFit/>
            </a:bodyPr>
            <a:lstStyle/>
            <a:p>
              <a:pPr algn="just"/>
              <a:r>
                <a:rPr lang="fr-FR" sz="1200" spc="-40"/>
                <a:t>Le développement des systèmes interconnectés et du cloud computing intensifie les besoins sur des experts en cybersécurité. Avec la sophistication des architectures et du développement de systèmes de systèmes, les métiers d’architecte systèmes embarqués et de chef de projet systèmes embarqués connaissent une forte croissance. Ils nécessitent une forte expérience et des compétences excédant celles d’un ingénieur en début de carrière. Le développement de l’intelligence embarquée génère à la fois des besoins sur des profils spécialisés en IA embarquée et en métiers de la donnée. </a:t>
              </a:r>
            </a:p>
          </p:txBody>
        </p:sp>
      </p:grpSp>
    </p:spTree>
    <p:extLst>
      <p:ext uri="{BB962C8B-B14F-4D97-AF65-F5344CB8AC3E}">
        <p14:creationId xmlns:p14="http://schemas.microsoft.com/office/powerpoint/2010/main" val="220383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8" descr="black and white computer keyboard">
            <a:extLst>
              <a:ext uri="{FF2B5EF4-FFF2-40B4-BE49-F238E27FC236}">
                <a16:creationId xmlns:a16="http://schemas.microsoft.com/office/drawing/2014/main" id="{DA1A352C-AD0F-7FD5-CC5D-510C8F436A50}"/>
              </a:ext>
            </a:extLst>
          </p:cNvPr>
          <p:cNvPicPr>
            <a:picLocks noChangeAspect="1" noChangeArrowheads="1"/>
          </p:cNvPicPr>
          <p:nvPr>
            <p:custDataLst>
              <p:tags r:id="rId1"/>
            </p:custDataLst>
          </p:nvPr>
        </p:nvPicPr>
        <p:blipFill rotWithShape="1">
          <a:blip r:embed="rId37">
            <a:extLst>
              <a:ext uri="{28A0092B-C50C-407E-A947-70E740481C1C}">
                <a14:useLocalDpi xmlns:a14="http://schemas.microsoft.com/office/drawing/2010/main" val="0"/>
              </a:ext>
            </a:extLst>
          </a:blip>
          <a:srcRect l="23266" r="9061"/>
          <a:stretch/>
        </p:blipFill>
        <p:spPr bwMode="auto">
          <a:xfrm>
            <a:off x="0" y="855885"/>
            <a:ext cx="4610102" cy="511639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17C5061-4BFE-EA46-60F3-62B990620C76}"/>
              </a:ext>
            </a:extLst>
          </p:cNvPr>
          <p:cNvSpPr>
            <a:spLocks noGrp="1"/>
          </p:cNvSpPr>
          <p:nvPr>
            <p:ph type="title"/>
            <p:custDataLst>
              <p:tags r:id="rId2"/>
            </p:custDataLst>
          </p:nvPr>
        </p:nvSpPr>
        <p:spPr/>
        <p:txBody>
          <a:bodyPr/>
          <a:lstStyle/>
          <a:p>
            <a:r>
              <a:rPr lang="fr-FR"/>
              <a:t>Les tensions au recrutement dans le secteur </a:t>
            </a:r>
          </a:p>
        </p:txBody>
      </p:sp>
      <p:sp>
        <p:nvSpPr>
          <p:cNvPr id="4" name="Espace réservé du pied de page 3">
            <a:extLst>
              <a:ext uri="{FF2B5EF4-FFF2-40B4-BE49-F238E27FC236}">
                <a16:creationId xmlns:a16="http://schemas.microsoft.com/office/drawing/2014/main" id="{2F220330-0089-B360-4144-0E7CC2E859CB}"/>
              </a:ext>
            </a:extLst>
          </p:cNvPr>
          <p:cNvSpPr>
            <a:spLocks noGrp="1"/>
          </p:cNvSpPr>
          <p:nvPr>
            <p:ph type="ftr" sz="quarter" idx="11"/>
            <p:custDataLst>
              <p:tags r:id="rId3"/>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C3BE0C1A-DF81-1851-B54B-730BCEF820AD}"/>
              </a:ext>
            </a:extLst>
          </p:cNvPr>
          <p:cNvSpPr>
            <a:spLocks noGrp="1"/>
          </p:cNvSpPr>
          <p:nvPr>
            <p:ph type="sldNum" sz="quarter" idx="12"/>
            <p:custDataLst>
              <p:tags r:id="rId4"/>
            </p:custDataLst>
          </p:nvPr>
        </p:nvSpPr>
        <p:spPr/>
        <p:txBody>
          <a:bodyPr/>
          <a:lstStyle/>
          <a:p>
            <a:fld id="{A43914CE-9F6A-4F7F-8362-260763EB4F65}" type="slidenum">
              <a:rPr lang="fr-FR" smtClean="0"/>
              <a:t>14</a:t>
            </a:fld>
            <a:endParaRPr lang="fr-FR"/>
          </a:p>
        </p:txBody>
      </p:sp>
      <p:sp>
        <p:nvSpPr>
          <p:cNvPr id="6" name="Rectangle 5">
            <a:extLst>
              <a:ext uri="{FF2B5EF4-FFF2-40B4-BE49-F238E27FC236}">
                <a16:creationId xmlns:a16="http://schemas.microsoft.com/office/drawing/2014/main" id="{0F8F3705-7A1F-CA49-A3FF-9F53AA4209EA}"/>
              </a:ext>
            </a:extLst>
          </p:cNvPr>
          <p:cNvSpPr/>
          <p:nvPr>
            <p:custDataLst>
              <p:tags r:id="rId5"/>
            </p:custDataLst>
          </p:nvPr>
        </p:nvSpPr>
        <p:spPr>
          <a:xfrm>
            <a:off x="1" y="846238"/>
            <a:ext cx="4610100" cy="5126037"/>
          </a:xfrm>
          <a:prstGeom prst="rect">
            <a:avLst/>
          </a:prstGeom>
          <a:solidFill>
            <a:schemeClr val="tx2">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9" name="Groupe 58">
            <a:extLst>
              <a:ext uri="{FF2B5EF4-FFF2-40B4-BE49-F238E27FC236}">
                <a16:creationId xmlns:a16="http://schemas.microsoft.com/office/drawing/2014/main" id="{610678EA-9D22-4165-C57A-6C565AC3B6C6}"/>
              </a:ext>
            </a:extLst>
          </p:cNvPr>
          <p:cNvGrpSpPr/>
          <p:nvPr>
            <p:custDataLst>
              <p:tags r:id="rId6"/>
            </p:custDataLst>
          </p:nvPr>
        </p:nvGrpSpPr>
        <p:grpSpPr>
          <a:xfrm>
            <a:off x="548852" y="3117983"/>
            <a:ext cx="4144048" cy="311017"/>
            <a:chOff x="548852" y="2414791"/>
            <a:chExt cx="4144048" cy="311017"/>
          </a:xfrm>
        </p:grpSpPr>
        <p:sp>
          <p:nvSpPr>
            <p:cNvPr id="18" name="ZoneTexte 17">
              <a:extLst>
                <a:ext uri="{FF2B5EF4-FFF2-40B4-BE49-F238E27FC236}">
                  <a16:creationId xmlns:a16="http://schemas.microsoft.com/office/drawing/2014/main" id="{03E40239-E2F1-F6F4-9D93-03D2C1E30902}"/>
                </a:ext>
              </a:extLst>
            </p:cNvPr>
            <p:cNvSpPr txBox="1"/>
            <p:nvPr>
              <p:custDataLst>
                <p:tags r:id="rId33"/>
              </p:custDataLst>
            </p:nvPr>
          </p:nvSpPr>
          <p:spPr>
            <a:xfrm>
              <a:off x="3975546" y="2418031"/>
              <a:ext cx="717354" cy="307777"/>
            </a:xfrm>
            <a:prstGeom prst="rect">
              <a:avLst/>
            </a:prstGeom>
            <a:noFill/>
          </p:spPr>
          <p:txBody>
            <a:bodyPr wrap="square" rtlCol="0">
              <a:spAutoFit/>
            </a:bodyPr>
            <a:lstStyle/>
            <a:p>
              <a:r>
                <a:rPr lang="fr-FR" sz="1400" b="1">
                  <a:solidFill>
                    <a:schemeClr val="bg1"/>
                  </a:solidFill>
                </a:rPr>
                <a:t>57%</a:t>
              </a:r>
            </a:p>
          </p:txBody>
        </p:sp>
        <p:grpSp>
          <p:nvGrpSpPr>
            <p:cNvPr id="56" name="Groupe 55">
              <a:extLst>
                <a:ext uri="{FF2B5EF4-FFF2-40B4-BE49-F238E27FC236}">
                  <a16:creationId xmlns:a16="http://schemas.microsoft.com/office/drawing/2014/main" id="{6C73057D-DBE7-39E5-B76A-168938A0D1C8}"/>
                </a:ext>
              </a:extLst>
            </p:cNvPr>
            <p:cNvGrpSpPr/>
            <p:nvPr/>
          </p:nvGrpSpPr>
          <p:grpSpPr>
            <a:xfrm>
              <a:off x="548852" y="2414791"/>
              <a:ext cx="3397734" cy="307777"/>
              <a:chOff x="989656" y="1963233"/>
              <a:chExt cx="3397734" cy="307777"/>
            </a:xfrm>
          </p:grpSpPr>
          <p:sp>
            <p:nvSpPr>
              <p:cNvPr id="10" name="Rectangle : coins arrondis 9">
                <a:extLst>
                  <a:ext uri="{FF2B5EF4-FFF2-40B4-BE49-F238E27FC236}">
                    <a16:creationId xmlns:a16="http://schemas.microsoft.com/office/drawing/2014/main" id="{393910E2-B88D-1FDC-AECA-C851B00E2D02}"/>
                  </a:ext>
                </a:extLst>
              </p:cNvPr>
              <p:cNvSpPr/>
              <p:nvPr>
                <p:custDataLst>
                  <p:tags r:id="rId34"/>
                </p:custDataLst>
              </p:nvPr>
            </p:nvSpPr>
            <p:spPr>
              <a:xfrm>
                <a:off x="989656" y="1973764"/>
                <a:ext cx="3397734" cy="286715"/>
              </a:xfrm>
              <a:prstGeom prst="roundRect">
                <a:avLst/>
              </a:prstGeom>
              <a:gradFill flip="none" rotWithShape="1">
                <a:gsLst>
                  <a:gs pos="0">
                    <a:schemeClr val="bg1"/>
                  </a:gs>
                  <a:gs pos="43000">
                    <a:schemeClr val="tx2">
                      <a:lumMod val="20000"/>
                      <a:lumOff val="80000"/>
                    </a:schemeClr>
                  </a:gs>
                  <a:gs pos="40000">
                    <a:schemeClr val="bg1"/>
                  </a:gs>
                  <a:gs pos="100000">
                    <a:schemeClr val="tx2">
                      <a:lumMod val="20000"/>
                      <a:lumOff val="80000"/>
                    </a:schemeClr>
                  </a:gs>
                </a:gsLst>
                <a:path path="circle">
                  <a:fillToRect l="100000" t="100000"/>
                </a:path>
                <a:tileRect r="-100000" b="-100000"/>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0" name="ZoneTexte 29">
                <a:extLst>
                  <a:ext uri="{FF2B5EF4-FFF2-40B4-BE49-F238E27FC236}">
                    <a16:creationId xmlns:a16="http://schemas.microsoft.com/office/drawing/2014/main" id="{EFEDEC84-0792-A6E2-2DB3-B0E8842247DC}"/>
                  </a:ext>
                </a:extLst>
              </p:cNvPr>
              <p:cNvSpPr txBox="1"/>
              <p:nvPr>
                <p:custDataLst>
                  <p:tags r:id="rId35"/>
                </p:custDataLst>
              </p:nvPr>
            </p:nvSpPr>
            <p:spPr>
              <a:xfrm>
                <a:off x="998094" y="1963233"/>
                <a:ext cx="3058196" cy="307777"/>
              </a:xfrm>
              <a:prstGeom prst="rect">
                <a:avLst/>
              </a:prstGeom>
              <a:noFill/>
            </p:spPr>
            <p:txBody>
              <a:bodyPr wrap="square" rtlCol="0">
                <a:spAutoFit/>
              </a:bodyPr>
              <a:lstStyle/>
              <a:p>
                <a:r>
                  <a:rPr lang="fr-FR" sz="1400"/>
                  <a:t>Ingénieur logiciel / développeur</a:t>
                </a:r>
              </a:p>
            </p:txBody>
          </p:sp>
        </p:grpSp>
      </p:grpSp>
      <p:grpSp>
        <p:nvGrpSpPr>
          <p:cNvPr id="60" name="Groupe 59">
            <a:extLst>
              <a:ext uri="{FF2B5EF4-FFF2-40B4-BE49-F238E27FC236}">
                <a16:creationId xmlns:a16="http://schemas.microsoft.com/office/drawing/2014/main" id="{A40BDB09-B160-2404-6113-2020DB7EB370}"/>
              </a:ext>
            </a:extLst>
          </p:cNvPr>
          <p:cNvGrpSpPr/>
          <p:nvPr>
            <p:custDataLst>
              <p:tags r:id="rId7"/>
            </p:custDataLst>
          </p:nvPr>
        </p:nvGrpSpPr>
        <p:grpSpPr>
          <a:xfrm>
            <a:off x="548852" y="3564806"/>
            <a:ext cx="4144048" cy="311325"/>
            <a:chOff x="548852" y="2833342"/>
            <a:chExt cx="4144048" cy="311325"/>
          </a:xfrm>
        </p:grpSpPr>
        <p:sp>
          <p:nvSpPr>
            <p:cNvPr id="19" name="ZoneTexte 18">
              <a:extLst>
                <a:ext uri="{FF2B5EF4-FFF2-40B4-BE49-F238E27FC236}">
                  <a16:creationId xmlns:a16="http://schemas.microsoft.com/office/drawing/2014/main" id="{73E33BCF-8420-2ADB-0B17-8F0A22D3CDBB}"/>
                </a:ext>
              </a:extLst>
            </p:cNvPr>
            <p:cNvSpPr txBox="1"/>
            <p:nvPr>
              <p:custDataLst>
                <p:tags r:id="rId30"/>
              </p:custDataLst>
            </p:nvPr>
          </p:nvSpPr>
          <p:spPr>
            <a:xfrm>
              <a:off x="3975546" y="2836890"/>
              <a:ext cx="717354" cy="307777"/>
            </a:xfrm>
            <a:prstGeom prst="rect">
              <a:avLst/>
            </a:prstGeom>
            <a:noFill/>
          </p:spPr>
          <p:txBody>
            <a:bodyPr wrap="square" rtlCol="0">
              <a:spAutoFit/>
            </a:bodyPr>
            <a:lstStyle/>
            <a:p>
              <a:r>
                <a:rPr lang="fr-FR" sz="1400" b="1">
                  <a:solidFill>
                    <a:schemeClr val="bg1"/>
                  </a:solidFill>
                </a:rPr>
                <a:t>33%</a:t>
              </a:r>
            </a:p>
          </p:txBody>
        </p:sp>
        <p:grpSp>
          <p:nvGrpSpPr>
            <p:cNvPr id="55" name="Groupe 54">
              <a:extLst>
                <a:ext uri="{FF2B5EF4-FFF2-40B4-BE49-F238E27FC236}">
                  <a16:creationId xmlns:a16="http://schemas.microsoft.com/office/drawing/2014/main" id="{6959AD10-BD92-7673-F348-90E9B2557A3D}"/>
                </a:ext>
              </a:extLst>
            </p:cNvPr>
            <p:cNvGrpSpPr/>
            <p:nvPr/>
          </p:nvGrpSpPr>
          <p:grpSpPr>
            <a:xfrm>
              <a:off x="548852" y="2833342"/>
              <a:ext cx="3397734" cy="307777"/>
              <a:chOff x="989656" y="2242262"/>
              <a:chExt cx="3397734" cy="307777"/>
            </a:xfrm>
          </p:grpSpPr>
          <p:sp>
            <p:nvSpPr>
              <p:cNvPr id="11" name="Rectangle : coins arrondis 10">
                <a:extLst>
                  <a:ext uri="{FF2B5EF4-FFF2-40B4-BE49-F238E27FC236}">
                    <a16:creationId xmlns:a16="http://schemas.microsoft.com/office/drawing/2014/main" id="{54B439D0-46F5-4369-CAC1-F985DD934EDE}"/>
                  </a:ext>
                </a:extLst>
              </p:cNvPr>
              <p:cNvSpPr/>
              <p:nvPr>
                <p:custDataLst>
                  <p:tags r:id="rId31"/>
                </p:custDataLst>
              </p:nvPr>
            </p:nvSpPr>
            <p:spPr>
              <a:xfrm>
                <a:off x="989656" y="2252793"/>
                <a:ext cx="3397734" cy="286715"/>
              </a:xfrm>
              <a:prstGeom prst="roundRect">
                <a:avLst/>
              </a:prstGeom>
              <a:gradFill flip="none" rotWithShape="1">
                <a:gsLst>
                  <a:gs pos="0">
                    <a:schemeClr val="bg1"/>
                  </a:gs>
                  <a:gs pos="65000">
                    <a:schemeClr val="tx2">
                      <a:lumMod val="20000"/>
                      <a:lumOff val="80000"/>
                    </a:schemeClr>
                  </a:gs>
                  <a:gs pos="63000">
                    <a:schemeClr val="bg1"/>
                  </a:gs>
                  <a:gs pos="100000">
                    <a:schemeClr val="tx2">
                      <a:lumMod val="20000"/>
                      <a:lumOff val="80000"/>
                    </a:schemeClr>
                  </a:gs>
                </a:gsLst>
                <a:path path="circle">
                  <a:fillToRect l="100000" t="100000"/>
                </a:path>
                <a:tileRect r="-100000" b="-100000"/>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1" name="ZoneTexte 30">
                <a:extLst>
                  <a:ext uri="{FF2B5EF4-FFF2-40B4-BE49-F238E27FC236}">
                    <a16:creationId xmlns:a16="http://schemas.microsoft.com/office/drawing/2014/main" id="{D6E17C2B-AC9D-8335-2AD5-C47AD04F053D}"/>
                  </a:ext>
                </a:extLst>
              </p:cNvPr>
              <p:cNvSpPr txBox="1"/>
              <p:nvPr>
                <p:custDataLst>
                  <p:tags r:id="rId32"/>
                </p:custDataLst>
              </p:nvPr>
            </p:nvSpPr>
            <p:spPr>
              <a:xfrm>
                <a:off x="998094" y="2242262"/>
                <a:ext cx="3058196" cy="307777"/>
              </a:xfrm>
              <a:prstGeom prst="rect">
                <a:avLst/>
              </a:prstGeom>
              <a:noFill/>
            </p:spPr>
            <p:txBody>
              <a:bodyPr wrap="square" rtlCol="0">
                <a:spAutoFit/>
              </a:bodyPr>
              <a:lstStyle/>
              <a:p>
                <a:r>
                  <a:rPr lang="fr-FR" sz="1400"/>
                  <a:t>Ingénieur cybersécurité</a:t>
                </a:r>
              </a:p>
            </p:txBody>
          </p:sp>
        </p:grpSp>
      </p:grpSp>
      <p:grpSp>
        <p:nvGrpSpPr>
          <p:cNvPr id="61" name="Groupe 60">
            <a:extLst>
              <a:ext uri="{FF2B5EF4-FFF2-40B4-BE49-F238E27FC236}">
                <a16:creationId xmlns:a16="http://schemas.microsoft.com/office/drawing/2014/main" id="{12D86645-209A-CE73-7958-695C71F21EB4}"/>
              </a:ext>
            </a:extLst>
          </p:cNvPr>
          <p:cNvGrpSpPr/>
          <p:nvPr>
            <p:custDataLst>
              <p:tags r:id="rId8"/>
            </p:custDataLst>
          </p:nvPr>
        </p:nvGrpSpPr>
        <p:grpSpPr>
          <a:xfrm>
            <a:off x="548852" y="4011937"/>
            <a:ext cx="4144048" cy="311633"/>
            <a:chOff x="548852" y="3251893"/>
            <a:chExt cx="4144048" cy="311633"/>
          </a:xfrm>
        </p:grpSpPr>
        <p:sp>
          <p:nvSpPr>
            <p:cNvPr id="20" name="ZoneTexte 19">
              <a:extLst>
                <a:ext uri="{FF2B5EF4-FFF2-40B4-BE49-F238E27FC236}">
                  <a16:creationId xmlns:a16="http://schemas.microsoft.com/office/drawing/2014/main" id="{54FAC5FD-80CC-361B-2C25-DF0292920E0C}"/>
                </a:ext>
              </a:extLst>
            </p:cNvPr>
            <p:cNvSpPr txBox="1"/>
            <p:nvPr>
              <p:custDataLst>
                <p:tags r:id="rId27"/>
              </p:custDataLst>
            </p:nvPr>
          </p:nvSpPr>
          <p:spPr>
            <a:xfrm>
              <a:off x="3975546" y="3255749"/>
              <a:ext cx="717354" cy="307777"/>
            </a:xfrm>
            <a:prstGeom prst="rect">
              <a:avLst/>
            </a:prstGeom>
            <a:noFill/>
          </p:spPr>
          <p:txBody>
            <a:bodyPr wrap="square" rtlCol="0">
              <a:spAutoFit/>
            </a:bodyPr>
            <a:lstStyle/>
            <a:p>
              <a:r>
                <a:rPr lang="fr-FR" sz="1400" b="1">
                  <a:solidFill>
                    <a:schemeClr val="bg1"/>
                  </a:solidFill>
                </a:rPr>
                <a:t>30%</a:t>
              </a:r>
            </a:p>
          </p:txBody>
        </p:sp>
        <p:grpSp>
          <p:nvGrpSpPr>
            <p:cNvPr id="54" name="Groupe 53">
              <a:extLst>
                <a:ext uri="{FF2B5EF4-FFF2-40B4-BE49-F238E27FC236}">
                  <a16:creationId xmlns:a16="http://schemas.microsoft.com/office/drawing/2014/main" id="{E109E708-E44D-11B3-6658-D2896D153818}"/>
                </a:ext>
              </a:extLst>
            </p:cNvPr>
            <p:cNvGrpSpPr/>
            <p:nvPr/>
          </p:nvGrpSpPr>
          <p:grpSpPr>
            <a:xfrm>
              <a:off x="548852" y="3251893"/>
              <a:ext cx="3397734" cy="307777"/>
              <a:chOff x="989656" y="2523320"/>
              <a:chExt cx="3397734" cy="307777"/>
            </a:xfrm>
          </p:grpSpPr>
          <p:sp>
            <p:nvSpPr>
              <p:cNvPr id="12" name="Rectangle : coins arrondis 11">
                <a:extLst>
                  <a:ext uri="{FF2B5EF4-FFF2-40B4-BE49-F238E27FC236}">
                    <a16:creationId xmlns:a16="http://schemas.microsoft.com/office/drawing/2014/main" id="{DA083A0F-10B7-9F9E-0AF1-152E44ABB272}"/>
                  </a:ext>
                </a:extLst>
              </p:cNvPr>
              <p:cNvSpPr/>
              <p:nvPr>
                <p:custDataLst>
                  <p:tags r:id="rId28"/>
                </p:custDataLst>
              </p:nvPr>
            </p:nvSpPr>
            <p:spPr>
              <a:xfrm>
                <a:off x="989656" y="2533851"/>
                <a:ext cx="3397734" cy="286715"/>
              </a:xfrm>
              <a:prstGeom prst="roundRect">
                <a:avLst/>
              </a:prstGeom>
              <a:gradFill flip="none" rotWithShape="1">
                <a:gsLst>
                  <a:gs pos="0">
                    <a:schemeClr val="bg1"/>
                  </a:gs>
                  <a:gs pos="67000">
                    <a:schemeClr val="tx2">
                      <a:lumMod val="20000"/>
                      <a:lumOff val="80000"/>
                    </a:schemeClr>
                  </a:gs>
                  <a:gs pos="65000">
                    <a:schemeClr val="bg1"/>
                  </a:gs>
                  <a:gs pos="100000">
                    <a:schemeClr val="tx2">
                      <a:lumMod val="20000"/>
                      <a:lumOff val="80000"/>
                    </a:schemeClr>
                  </a:gs>
                </a:gsLst>
                <a:path path="circle">
                  <a:fillToRect l="100000" t="100000"/>
                </a:path>
                <a:tileRect r="-100000" b="-100000"/>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2" name="ZoneTexte 31">
                <a:extLst>
                  <a:ext uri="{FF2B5EF4-FFF2-40B4-BE49-F238E27FC236}">
                    <a16:creationId xmlns:a16="http://schemas.microsoft.com/office/drawing/2014/main" id="{D7934414-64DE-57F9-65F3-C45486C27BE4}"/>
                  </a:ext>
                </a:extLst>
              </p:cNvPr>
              <p:cNvSpPr txBox="1"/>
              <p:nvPr>
                <p:custDataLst>
                  <p:tags r:id="rId29"/>
                </p:custDataLst>
              </p:nvPr>
            </p:nvSpPr>
            <p:spPr>
              <a:xfrm>
                <a:off x="998094" y="2523320"/>
                <a:ext cx="3058196" cy="307777"/>
              </a:xfrm>
              <a:prstGeom prst="rect">
                <a:avLst/>
              </a:prstGeom>
              <a:noFill/>
            </p:spPr>
            <p:txBody>
              <a:bodyPr wrap="square" rtlCol="0">
                <a:spAutoFit/>
              </a:bodyPr>
              <a:lstStyle/>
              <a:p>
                <a:r>
                  <a:rPr lang="fr-FR" sz="1400"/>
                  <a:t>Architecte systèmes embarqués</a:t>
                </a:r>
              </a:p>
            </p:txBody>
          </p:sp>
        </p:grpSp>
      </p:grpSp>
      <p:grpSp>
        <p:nvGrpSpPr>
          <p:cNvPr id="62" name="Groupe 61">
            <a:extLst>
              <a:ext uri="{FF2B5EF4-FFF2-40B4-BE49-F238E27FC236}">
                <a16:creationId xmlns:a16="http://schemas.microsoft.com/office/drawing/2014/main" id="{CF3C9DFE-9D2B-E4C7-1270-817AC8E8DD2E}"/>
              </a:ext>
            </a:extLst>
          </p:cNvPr>
          <p:cNvGrpSpPr/>
          <p:nvPr>
            <p:custDataLst>
              <p:tags r:id="rId9"/>
            </p:custDataLst>
          </p:nvPr>
        </p:nvGrpSpPr>
        <p:grpSpPr>
          <a:xfrm>
            <a:off x="548852" y="4459376"/>
            <a:ext cx="4144048" cy="311941"/>
            <a:chOff x="548852" y="3670444"/>
            <a:chExt cx="4144048" cy="311941"/>
          </a:xfrm>
        </p:grpSpPr>
        <p:sp>
          <p:nvSpPr>
            <p:cNvPr id="21" name="ZoneTexte 20">
              <a:extLst>
                <a:ext uri="{FF2B5EF4-FFF2-40B4-BE49-F238E27FC236}">
                  <a16:creationId xmlns:a16="http://schemas.microsoft.com/office/drawing/2014/main" id="{F0E8C491-5D2F-CE19-838B-9D7BBD557595}"/>
                </a:ext>
              </a:extLst>
            </p:cNvPr>
            <p:cNvSpPr txBox="1"/>
            <p:nvPr>
              <p:custDataLst>
                <p:tags r:id="rId24"/>
              </p:custDataLst>
            </p:nvPr>
          </p:nvSpPr>
          <p:spPr>
            <a:xfrm>
              <a:off x="3975546" y="3674608"/>
              <a:ext cx="717354" cy="307777"/>
            </a:xfrm>
            <a:prstGeom prst="rect">
              <a:avLst/>
            </a:prstGeom>
            <a:noFill/>
          </p:spPr>
          <p:txBody>
            <a:bodyPr wrap="square" rtlCol="0">
              <a:spAutoFit/>
            </a:bodyPr>
            <a:lstStyle/>
            <a:p>
              <a:r>
                <a:rPr lang="fr-FR" sz="1400" b="1">
                  <a:solidFill>
                    <a:schemeClr val="bg1"/>
                  </a:solidFill>
                </a:rPr>
                <a:t>24%</a:t>
              </a:r>
            </a:p>
          </p:txBody>
        </p:sp>
        <p:grpSp>
          <p:nvGrpSpPr>
            <p:cNvPr id="53" name="Groupe 52">
              <a:extLst>
                <a:ext uri="{FF2B5EF4-FFF2-40B4-BE49-F238E27FC236}">
                  <a16:creationId xmlns:a16="http://schemas.microsoft.com/office/drawing/2014/main" id="{3B257A6C-F244-83A8-98F5-2752D9CE1959}"/>
                </a:ext>
              </a:extLst>
            </p:cNvPr>
            <p:cNvGrpSpPr/>
            <p:nvPr/>
          </p:nvGrpSpPr>
          <p:grpSpPr>
            <a:xfrm>
              <a:off x="548852" y="3670444"/>
              <a:ext cx="3397734" cy="307777"/>
              <a:chOff x="989656" y="2804946"/>
              <a:chExt cx="3397734" cy="307777"/>
            </a:xfrm>
          </p:grpSpPr>
          <p:sp>
            <p:nvSpPr>
              <p:cNvPr id="15" name="Rectangle : coins arrondis 14">
                <a:extLst>
                  <a:ext uri="{FF2B5EF4-FFF2-40B4-BE49-F238E27FC236}">
                    <a16:creationId xmlns:a16="http://schemas.microsoft.com/office/drawing/2014/main" id="{34527B78-7123-4C86-7065-E0B43426C376}"/>
                  </a:ext>
                </a:extLst>
              </p:cNvPr>
              <p:cNvSpPr/>
              <p:nvPr>
                <p:custDataLst>
                  <p:tags r:id="rId25"/>
                </p:custDataLst>
              </p:nvPr>
            </p:nvSpPr>
            <p:spPr>
              <a:xfrm>
                <a:off x="989656" y="2815477"/>
                <a:ext cx="3397734" cy="286715"/>
              </a:xfrm>
              <a:prstGeom prst="roundRect">
                <a:avLst/>
              </a:prstGeom>
              <a:gradFill flip="none" rotWithShape="1">
                <a:gsLst>
                  <a:gs pos="0">
                    <a:schemeClr val="bg1"/>
                  </a:gs>
                  <a:gs pos="77000">
                    <a:schemeClr val="tx2">
                      <a:lumMod val="20000"/>
                      <a:lumOff val="80000"/>
                    </a:schemeClr>
                  </a:gs>
                  <a:gs pos="71000">
                    <a:schemeClr val="bg1"/>
                  </a:gs>
                  <a:gs pos="100000">
                    <a:schemeClr val="tx2">
                      <a:lumMod val="20000"/>
                      <a:lumOff val="80000"/>
                    </a:schemeClr>
                  </a:gs>
                </a:gsLst>
                <a:path path="circle">
                  <a:fillToRect l="100000" t="100000"/>
                </a:path>
                <a:tileRect r="-100000" b="-100000"/>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3" name="ZoneTexte 32">
                <a:extLst>
                  <a:ext uri="{FF2B5EF4-FFF2-40B4-BE49-F238E27FC236}">
                    <a16:creationId xmlns:a16="http://schemas.microsoft.com/office/drawing/2014/main" id="{ADC24400-ED6C-B8F0-C30C-C07DF868F6D5}"/>
                  </a:ext>
                </a:extLst>
              </p:cNvPr>
              <p:cNvSpPr txBox="1"/>
              <p:nvPr>
                <p:custDataLst>
                  <p:tags r:id="rId26"/>
                </p:custDataLst>
              </p:nvPr>
            </p:nvSpPr>
            <p:spPr>
              <a:xfrm>
                <a:off x="998094" y="2804946"/>
                <a:ext cx="3058196" cy="307777"/>
              </a:xfrm>
              <a:prstGeom prst="rect">
                <a:avLst/>
              </a:prstGeom>
              <a:noFill/>
            </p:spPr>
            <p:txBody>
              <a:bodyPr wrap="square" rtlCol="0">
                <a:spAutoFit/>
              </a:bodyPr>
              <a:lstStyle/>
              <a:p>
                <a:r>
                  <a:rPr lang="fr-FR" sz="1400"/>
                  <a:t>Data engineer / scientist</a:t>
                </a:r>
              </a:p>
            </p:txBody>
          </p:sp>
        </p:grpSp>
      </p:grpSp>
      <p:grpSp>
        <p:nvGrpSpPr>
          <p:cNvPr id="57" name="Groupe 56">
            <a:extLst>
              <a:ext uri="{FF2B5EF4-FFF2-40B4-BE49-F238E27FC236}">
                <a16:creationId xmlns:a16="http://schemas.microsoft.com/office/drawing/2014/main" id="{0156DFE9-7011-8664-67E2-9C19F37DE772}"/>
              </a:ext>
            </a:extLst>
          </p:cNvPr>
          <p:cNvGrpSpPr/>
          <p:nvPr>
            <p:custDataLst>
              <p:tags r:id="rId10"/>
            </p:custDataLst>
          </p:nvPr>
        </p:nvGrpSpPr>
        <p:grpSpPr>
          <a:xfrm>
            <a:off x="548852" y="5355179"/>
            <a:ext cx="4144048" cy="312560"/>
            <a:chOff x="548852" y="4507545"/>
            <a:chExt cx="4144048" cy="312560"/>
          </a:xfrm>
        </p:grpSpPr>
        <p:sp>
          <p:nvSpPr>
            <p:cNvPr id="23" name="ZoneTexte 22">
              <a:extLst>
                <a:ext uri="{FF2B5EF4-FFF2-40B4-BE49-F238E27FC236}">
                  <a16:creationId xmlns:a16="http://schemas.microsoft.com/office/drawing/2014/main" id="{939475AC-1A1E-B70D-FEBC-424ED14BE454}"/>
                </a:ext>
              </a:extLst>
            </p:cNvPr>
            <p:cNvSpPr txBox="1"/>
            <p:nvPr>
              <p:custDataLst>
                <p:tags r:id="rId21"/>
              </p:custDataLst>
            </p:nvPr>
          </p:nvSpPr>
          <p:spPr>
            <a:xfrm>
              <a:off x="3975546" y="4512328"/>
              <a:ext cx="717354" cy="307777"/>
            </a:xfrm>
            <a:prstGeom prst="rect">
              <a:avLst/>
            </a:prstGeom>
            <a:noFill/>
          </p:spPr>
          <p:txBody>
            <a:bodyPr wrap="square" rtlCol="0">
              <a:spAutoFit/>
            </a:bodyPr>
            <a:lstStyle/>
            <a:p>
              <a:r>
                <a:rPr lang="fr-FR" sz="1400" b="1">
                  <a:solidFill>
                    <a:schemeClr val="bg1"/>
                  </a:solidFill>
                </a:rPr>
                <a:t>20%</a:t>
              </a:r>
            </a:p>
          </p:txBody>
        </p:sp>
        <p:grpSp>
          <p:nvGrpSpPr>
            <p:cNvPr id="51" name="Groupe 50">
              <a:extLst>
                <a:ext uri="{FF2B5EF4-FFF2-40B4-BE49-F238E27FC236}">
                  <a16:creationId xmlns:a16="http://schemas.microsoft.com/office/drawing/2014/main" id="{1B30F2F3-C753-25AB-D089-335E85B8D79C}"/>
                </a:ext>
              </a:extLst>
            </p:cNvPr>
            <p:cNvGrpSpPr/>
            <p:nvPr/>
          </p:nvGrpSpPr>
          <p:grpSpPr>
            <a:xfrm>
              <a:off x="548852" y="4507545"/>
              <a:ext cx="3397734" cy="307777"/>
              <a:chOff x="989656" y="3356502"/>
              <a:chExt cx="3397734" cy="307777"/>
            </a:xfrm>
          </p:grpSpPr>
          <p:sp>
            <p:nvSpPr>
              <p:cNvPr id="38" name="Rectangle : coins arrondis 37">
                <a:extLst>
                  <a:ext uri="{FF2B5EF4-FFF2-40B4-BE49-F238E27FC236}">
                    <a16:creationId xmlns:a16="http://schemas.microsoft.com/office/drawing/2014/main" id="{A15055E7-5BD3-BDAC-D7C0-47D944491CA8}"/>
                  </a:ext>
                </a:extLst>
              </p:cNvPr>
              <p:cNvSpPr/>
              <p:nvPr>
                <p:custDataLst>
                  <p:tags r:id="rId22"/>
                </p:custDataLst>
              </p:nvPr>
            </p:nvSpPr>
            <p:spPr>
              <a:xfrm>
                <a:off x="989656" y="3367033"/>
                <a:ext cx="3397734" cy="286715"/>
              </a:xfrm>
              <a:prstGeom prst="roundRect">
                <a:avLst/>
              </a:prstGeom>
              <a:gradFill flip="none" rotWithShape="1">
                <a:gsLst>
                  <a:gs pos="0">
                    <a:schemeClr val="bg1"/>
                  </a:gs>
                  <a:gs pos="81000">
                    <a:schemeClr val="tx2">
                      <a:lumMod val="20000"/>
                      <a:lumOff val="80000"/>
                    </a:schemeClr>
                  </a:gs>
                  <a:gs pos="76000">
                    <a:schemeClr val="bg1"/>
                  </a:gs>
                  <a:gs pos="100000">
                    <a:schemeClr val="tx2">
                      <a:lumMod val="20000"/>
                      <a:lumOff val="8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9" name="ZoneTexte 38">
                <a:extLst>
                  <a:ext uri="{FF2B5EF4-FFF2-40B4-BE49-F238E27FC236}">
                    <a16:creationId xmlns:a16="http://schemas.microsoft.com/office/drawing/2014/main" id="{311C9E07-449D-023D-585A-55CC53945362}"/>
                  </a:ext>
                </a:extLst>
              </p:cNvPr>
              <p:cNvSpPr txBox="1"/>
              <p:nvPr>
                <p:custDataLst>
                  <p:tags r:id="rId23"/>
                </p:custDataLst>
              </p:nvPr>
            </p:nvSpPr>
            <p:spPr>
              <a:xfrm>
                <a:off x="998094" y="3356502"/>
                <a:ext cx="3058196" cy="307777"/>
              </a:xfrm>
              <a:prstGeom prst="rect">
                <a:avLst/>
              </a:prstGeom>
              <a:noFill/>
            </p:spPr>
            <p:txBody>
              <a:bodyPr wrap="square" rtlCol="0">
                <a:spAutoFit/>
              </a:bodyPr>
              <a:lstStyle/>
              <a:p>
                <a:r>
                  <a:rPr lang="fr-FR" sz="1400"/>
                  <a:t>Chef de projet systèmes embarqués</a:t>
                </a:r>
              </a:p>
            </p:txBody>
          </p:sp>
        </p:grpSp>
      </p:grpSp>
      <p:grpSp>
        <p:nvGrpSpPr>
          <p:cNvPr id="58" name="Groupe 57">
            <a:extLst>
              <a:ext uri="{FF2B5EF4-FFF2-40B4-BE49-F238E27FC236}">
                <a16:creationId xmlns:a16="http://schemas.microsoft.com/office/drawing/2014/main" id="{CCE8C85A-DA65-A063-A805-F31571C728B5}"/>
              </a:ext>
            </a:extLst>
          </p:cNvPr>
          <p:cNvGrpSpPr/>
          <p:nvPr>
            <p:custDataLst>
              <p:tags r:id="rId11"/>
            </p:custDataLst>
          </p:nvPr>
        </p:nvGrpSpPr>
        <p:grpSpPr>
          <a:xfrm>
            <a:off x="548852" y="4907123"/>
            <a:ext cx="4144048" cy="312249"/>
            <a:chOff x="548852" y="4088995"/>
            <a:chExt cx="4144048" cy="312249"/>
          </a:xfrm>
        </p:grpSpPr>
        <p:sp>
          <p:nvSpPr>
            <p:cNvPr id="22" name="ZoneTexte 21">
              <a:extLst>
                <a:ext uri="{FF2B5EF4-FFF2-40B4-BE49-F238E27FC236}">
                  <a16:creationId xmlns:a16="http://schemas.microsoft.com/office/drawing/2014/main" id="{2D8C03B0-24EB-53E7-FD09-726A6A1A63BB}"/>
                </a:ext>
              </a:extLst>
            </p:cNvPr>
            <p:cNvSpPr txBox="1"/>
            <p:nvPr>
              <p:custDataLst>
                <p:tags r:id="rId18"/>
              </p:custDataLst>
            </p:nvPr>
          </p:nvSpPr>
          <p:spPr>
            <a:xfrm>
              <a:off x="3975546" y="4093467"/>
              <a:ext cx="717354" cy="307777"/>
            </a:xfrm>
            <a:prstGeom prst="rect">
              <a:avLst/>
            </a:prstGeom>
            <a:noFill/>
          </p:spPr>
          <p:txBody>
            <a:bodyPr wrap="square" rtlCol="0">
              <a:spAutoFit/>
            </a:bodyPr>
            <a:lstStyle/>
            <a:p>
              <a:r>
                <a:rPr lang="fr-FR" sz="1400" b="1">
                  <a:solidFill>
                    <a:schemeClr val="bg1"/>
                  </a:solidFill>
                </a:rPr>
                <a:t>24%</a:t>
              </a:r>
            </a:p>
          </p:txBody>
        </p:sp>
        <p:grpSp>
          <p:nvGrpSpPr>
            <p:cNvPr id="52" name="Groupe 51">
              <a:extLst>
                <a:ext uri="{FF2B5EF4-FFF2-40B4-BE49-F238E27FC236}">
                  <a16:creationId xmlns:a16="http://schemas.microsoft.com/office/drawing/2014/main" id="{32A29256-4C5C-50DB-349B-45D8872FED09}"/>
                </a:ext>
              </a:extLst>
            </p:cNvPr>
            <p:cNvGrpSpPr/>
            <p:nvPr/>
          </p:nvGrpSpPr>
          <p:grpSpPr>
            <a:xfrm>
              <a:off x="548852" y="4088995"/>
              <a:ext cx="3397734" cy="307777"/>
              <a:chOff x="989656" y="3076096"/>
              <a:chExt cx="3397734" cy="307777"/>
            </a:xfrm>
          </p:grpSpPr>
          <p:sp>
            <p:nvSpPr>
              <p:cNvPr id="44" name="Rectangle : coins arrondis 43">
                <a:extLst>
                  <a:ext uri="{FF2B5EF4-FFF2-40B4-BE49-F238E27FC236}">
                    <a16:creationId xmlns:a16="http://schemas.microsoft.com/office/drawing/2014/main" id="{AAAA080C-44B5-ABDC-B3B1-38F0675FDABD}"/>
                  </a:ext>
                </a:extLst>
              </p:cNvPr>
              <p:cNvSpPr/>
              <p:nvPr>
                <p:custDataLst>
                  <p:tags r:id="rId19"/>
                </p:custDataLst>
              </p:nvPr>
            </p:nvSpPr>
            <p:spPr>
              <a:xfrm>
                <a:off x="989656" y="3086627"/>
                <a:ext cx="3397734" cy="286715"/>
              </a:xfrm>
              <a:prstGeom prst="roundRect">
                <a:avLst/>
              </a:prstGeom>
              <a:gradFill flip="none" rotWithShape="1">
                <a:gsLst>
                  <a:gs pos="0">
                    <a:schemeClr val="bg1"/>
                  </a:gs>
                  <a:gs pos="77000">
                    <a:schemeClr val="tx2">
                      <a:lumMod val="20000"/>
                      <a:lumOff val="80000"/>
                    </a:schemeClr>
                  </a:gs>
                  <a:gs pos="71000">
                    <a:schemeClr val="bg1"/>
                  </a:gs>
                  <a:gs pos="100000">
                    <a:schemeClr val="tx2">
                      <a:lumMod val="20000"/>
                      <a:lumOff val="80000"/>
                    </a:schemeClr>
                  </a:gs>
                </a:gsLst>
                <a:path path="circle">
                  <a:fillToRect l="100000" t="100000"/>
                </a:path>
                <a:tileRect r="-100000" b="-100000"/>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5" name="ZoneTexte 44">
                <a:extLst>
                  <a:ext uri="{FF2B5EF4-FFF2-40B4-BE49-F238E27FC236}">
                    <a16:creationId xmlns:a16="http://schemas.microsoft.com/office/drawing/2014/main" id="{4064752C-E5F4-7AA3-74D2-FE2D3A69D6E4}"/>
                  </a:ext>
                </a:extLst>
              </p:cNvPr>
              <p:cNvSpPr txBox="1"/>
              <p:nvPr>
                <p:custDataLst>
                  <p:tags r:id="rId20"/>
                </p:custDataLst>
              </p:nvPr>
            </p:nvSpPr>
            <p:spPr>
              <a:xfrm>
                <a:off x="998094" y="3076096"/>
                <a:ext cx="3058196" cy="307777"/>
              </a:xfrm>
              <a:prstGeom prst="rect">
                <a:avLst/>
              </a:prstGeom>
              <a:noFill/>
            </p:spPr>
            <p:txBody>
              <a:bodyPr wrap="square" rtlCol="0">
                <a:spAutoFit/>
              </a:bodyPr>
              <a:lstStyle/>
              <a:p>
                <a:r>
                  <a:rPr lang="fr-FR" sz="1400"/>
                  <a:t>Ingénieur IA embarquée</a:t>
                </a:r>
              </a:p>
            </p:txBody>
          </p:sp>
        </p:grpSp>
      </p:grpSp>
      <p:sp>
        <p:nvSpPr>
          <p:cNvPr id="46" name="ZoneTexte 45">
            <a:extLst>
              <a:ext uri="{FF2B5EF4-FFF2-40B4-BE49-F238E27FC236}">
                <a16:creationId xmlns:a16="http://schemas.microsoft.com/office/drawing/2014/main" id="{4E21BBE0-4451-1B84-22E0-1EC8AE0D4135}"/>
              </a:ext>
            </a:extLst>
          </p:cNvPr>
          <p:cNvSpPr txBox="1"/>
          <p:nvPr>
            <p:custDataLst>
              <p:tags r:id="rId12"/>
            </p:custDataLst>
          </p:nvPr>
        </p:nvSpPr>
        <p:spPr>
          <a:xfrm>
            <a:off x="479425" y="2380967"/>
            <a:ext cx="3949701" cy="569387"/>
          </a:xfrm>
          <a:prstGeom prst="rect">
            <a:avLst/>
          </a:prstGeom>
          <a:noFill/>
        </p:spPr>
        <p:txBody>
          <a:bodyPr wrap="square" rtlCol="0">
            <a:spAutoFit/>
          </a:bodyPr>
          <a:lstStyle/>
          <a:p>
            <a:pPr algn="ctr"/>
            <a:r>
              <a:rPr lang="fr-FR" sz="1100" b="1">
                <a:solidFill>
                  <a:schemeClr val="bg1"/>
                </a:solidFill>
              </a:rPr>
              <a:t>Métiers dont les tensions sont les plus partagées </a:t>
            </a:r>
          </a:p>
          <a:p>
            <a:pPr algn="ctr"/>
            <a:r>
              <a:rPr lang="fr-FR" sz="1100" b="1">
                <a:solidFill>
                  <a:schemeClr val="bg1"/>
                </a:solidFill>
              </a:rPr>
              <a:t>(en pourcentage des entreprises interrogées)</a:t>
            </a:r>
          </a:p>
          <a:p>
            <a:pPr algn="ctr"/>
            <a:r>
              <a:rPr lang="fr-FR" sz="900" i="1">
                <a:solidFill>
                  <a:schemeClr val="bg1"/>
                </a:solidFill>
              </a:rPr>
              <a:t>Source : Enquête et traitement KYU, 2022</a:t>
            </a:r>
          </a:p>
        </p:txBody>
      </p:sp>
      <p:sp>
        <p:nvSpPr>
          <p:cNvPr id="47" name="ZoneTexte 46">
            <a:extLst>
              <a:ext uri="{FF2B5EF4-FFF2-40B4-BE49-F238E27FC236}">
                <a16:creationId xmlns:a16="http://schemas.microsoft.com/office/drawing/2014/main" id="{78E91EF8-A0C9-C827-1DFF-51BCEB4C0152}"/>
              </a:ext>
            </a:extLst>
          </p:cNvPr>
          <p:cNvSpPr txBox="1"/>
          <p:nvPr>
            <p:custDataLst>
              <p:tags r:id="rId13"/>
            </p:custDataLst>
          </p:nvPr>
        </p:nvSpPr>
        <p:spPr>
          <a:xfrm>
            <a:off x="1542462" y="1169921"/>
            <a:ext cx="2525429" cy="646331"/>
          </a:xfrm>
          <a:prstGeom prst="rect">
            <a:avLst/>
          </a:prstGeom>
          <a:noFill/>
        </p:spPr>
        <p:txBody>
          <a:bodyPr wrap="square" rtlCol="0">
            <a:spAutoFit/>
          </a:bodyPr>
          <a:lstStyle/>
          <a:p>
            <a:pPr algn="ctr"/>
            <a:r>
              <a:rPr lang="fr-FR" sz="1200" i="1">
                <a:solidFill>
                  <a:schemeClr val="bg1"/>
                </a:solidFill>
              </a:rPr>
              <a:t>Des entreprises des systèmes embarqués rencontrent des difficultés de recrutement </a:t>
            </a:r>
          </a:p>
        </p:txBody>
      </p:sp>
      <p:grpSp>
        <p:nvGrpSpPr>
          <p:cNvPr id="48" name="Groupe 47">
            <a:extLst>
              <a:ext uri="{FF2B5EF4-FFF2-40B4-BE49-F238E27FC236}">
                <a16:creationId xmlns:a16="http://schemas.microsoft.com/office/drawing/2014/main" id="{4AB7F63F-EFDD-E945-18EB-458B9BA7C023}"/>
              </a:ext>
            </a:extLst>
          </p:cNvPr>
          <p:cNvGrpSpPr/>
          <p:nvPr>
            <p:custDataLst>
              <p:tags r:id="rId14"/>
            </p:custDataLst>
          </p:nvPr>
        </p:nvGrpSpPr>
        <p:grpSpPr>
          <a:xfrm>
            <a:off x="767149" y="1133086"/>
            <a:ext cx="830626" cy="720000"/>
            <a:chOff x="10669836" y="2402270"/>
            <a:chExt cx="830626" cy="720000"/>
          </a:xfrm>
        </p:grpSpPr>
        <p:sp>
          <p:nvSpPr>
            <p:cNvPr id="49" name="Ellipse 48">
              <a:extLst>
                <a:ext uri="{FF2B5EF4-FFF2-40B4-BE49-F238E27FC236}">
                  <a16:creationId xmlns:a16="http://schemas.microsoft.com/office/drawing/2014/main" id="{555E1EE3-A9F3-6402-80C6-08086FF1BF52}"/>
                </a:ext>
              </a:extLst>
            </p:cNvPr>
            <p:cNvSpPr/>
            <p:nvPr/>
          </p:nvSpPr>
          <p:spPr>
            <a:xfrm>
              <a:off x="10725149" y="2402270"/>
              <a:ext cx="720000" cy="720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86C84333-F665-C733-AFA3-503906595A17}"/>
                </a:ext>
              </a:extLst>
            </p:cNvPr>
            <p:cNvSpPr txBox="1"/>
            <p:nvPr/>
          </p:nvSpPr>
          <p:spPr>
            <a:xfrm>
              <a:off x="10669836" y="2531438"/>
              <a:ext cx="830626" cy="461665"/>
            </a:xfrm>
            <a:prstGeom prst="rect">
              <a:avLst/>
            </a:prstGeom>
            <a:noFill/>
          </p:spPr>
          <p:txBody>
            <a:bodyPr wrap="square" rtlCol="0">
              <a:spAutoFit/>
            </a:bodyPr>
            <a:lstStyle/>
            <a:p>
              <a:pPr algn="ctr"/>
              <a:r>
                <a:rPr lang="fr-FR" sz="2400" i="1">
                  <a:solidFill>
                    <a:schemeClr val="bg1"/>
                  </a:solidFill>
                </a:rPr>
                <a:t>75%</a:t>
              </a:r>
            </a:p>
          </p:txBody>
        </p:sp>
      </p:grpSp>
      <p:grpSp>
        <p:nvGrpSpPr>
          <p:cNvPr id="72" name="Groupe 71">
            <a:extLst>
              <a:ext uri="{FF2B5EF4-FFF2-40B4-BE49-F238E27FC236}">
                <a16:creationId xmlns:a16="http://schemas.microsoft.com/office/drawing/2014/main" id="{A3E8DD22-EF44-941D-B188-502C682F9F90}"/>
              </a:ext>
            </a:extLst>
          </p:cNvPr>
          <p:cNvGrpSpPr/>
          <p:nvPr>
            <p:custDataLst>
              <p:tags r:id="rId15"/>
            </p:custDataLst>
          </p:nvPr>
        </p:nvGrpSpPr>
        <p:grpSpPr>
          <a:xfrm>
            <a:off x="4970161" y="846238"/>
            <a:ext cx="6742414" cy="1493951"/>
            <a:chOff x="4970161" y="915986"/>
            <a:chExt cx="6742414" cy="1493951"/>
          </a:xfrm>
        </p:grpSpPr>
        <p:sp>
          <p:nvSpPr>
            <p:cNvPr id="7" name="ZoneTexte 6">
              <a:extLst>
                <a:ext uri="{FF2B5EF4-FFF2-40B4-BE49-F238E27FC236}">
                  <a16:creationId xmlns:a16="http://schemas.microsoft.com/office/drawing/2014/main" id="{A5DC1F68-BDEE-27D1-38EB-04A53B1B5C3C}"/>
                </a:ext>
              </a:extLst>
            </p:cNvPr>
            <p:cNvSpPr txBox="1"/>
            <p:nvPr/>
          </p:nvSpPr>
          <p:spPr>
            <a:xfrm>
              <a:off x="4970161" y="915986"/>
              <a:ext cx="6412213" cy="307777"/>
            </a:xfrm>
            <a:prstGeom prst="rect">
              <a:avLst/>
            </a:prstGeom>
            <a:noFill/>
          </p:spPr>
          <p:txBody>
            <a:bodyPr wrap="square" rtlCol="0">
              <a:spAutoFit/>
            </a:bodyPr>
            <a:lstStyle/>
            <a:p>
              <a:r>
                <a:rPr lang="fr-FR" sz="1400" b="1" spc="-30">
                  <a:solidFill>
                    <a:schemeClr val="accent1"/>
                  </a:solidFill>
                </a:rPr>
                <a:t>DES TENSIONS AU RECRUTEMENT GÉNÉRALISÉES </a:t>
              </a:r>
            </a:p>
          </p:txBody>
        </p:sp>
        <p:sp>
          <p:nvSpPr>
            <p:cNvPr id="63" name="ZoneTexte 62">
              <a:extLst>
                <a:ext uri="{FF2B5EF4-FFF2-40B4-BE49-F238E27FC236}">
                  <a16:creationId xmlns:a16="http://schemas.microsoft.com/office/drawing/2014/main" id="{428FB899-AAD5-B961-FEEF-A9A396B40569}"/>
                </a:ext>
              </a:extLst>
            </p:cNvPr>
            <p:cNvSpPr txBox="1"/>
            <p:nvPr/>
          </p:nvSpPr>
          <p:spPr>
            <a:xfrm>
              <a:off x="4970161" y="1183960"/>
              <a:ext cx="6742414" cy="1225977"/>
            </a:xfrm>
            <a:prstGeom prst="rect">
              <a:avLst/>
            </a:prstGeom>
            <a:noFill/>
          </p:spPr>
          <p:txBody>
            <a:bodyPr wrap="square">
              <a:spAutoFit/>
            </a:bodyPr>
            <a:lstStyle/>
            <a:p>
              <a:pPr algn="just">
                <a:spcBef>
                  <a:spcPts val="200"/>
                </a:spcBef>
              </a:pPr>
              <a:r>
                <a:rPr lang="fr-FR" sz="1200" spc="-50"/>
                <a:t>75% des entreprises de la filière interrogées rencontrent des difficultés de recrutement sur leurs métiers. La quasi-totalité des métiers de la filière est concernée. </a:t>
              </a:r>
            </a:p>
            <a:p>
              <a:pPr algn="just">
                <a:spcBef>
                  <a:spcPts val="200"/>
                </a:spcBef>
              </a:pPr>
              <a:r>
                <a:rPr lang="fr-FR" sz="1200" spc="-50"/>
                <a:t>En cohérence avec la hausse des besoins, le métier de développeur est celui pour lequel les tensions sont les plus fortes. Le métier d’ingénieur cybersécurité est également particulièrement concerné. Parmi les autres métiers en tension, se trouvent l’architecte SE, les métiers de la donnée, l’ingénieur IA embarquée et le chef de projet SE. </a:t>
              </a:r>
            </a:p>
          </p:txBody>
        </p:sp>
      </p:grpSp>
      <p:grpSp>
        <p:nvGrpSpPr>
          <p:cNvPr id="71" name="Groupe 70">
            <a:extLst>
              <a:ext uri="{FF2B5EF4-FFF2-40B4-BE49-F238E27FC236}">
                <a16:creationId xmlns:a16="http://schemas.microsoft.com/office/drawing/2014/main" id="{DA10566B-E839-3158-9624-89862F3089D8}"/>
              </a:ext>
            </a:extLst>
          </p:cNvPr>
          <p:cNvGrpSpPr/>
          <p:nvPr>
            <p:custDataLst>
              <p:tags r:id="rId16"/>
            </p:custDataLst>
          </p:nvPr>
        </p:nvGrpSpPr>
        <p:grpSpPr>
          <a:xfrm>
            <a:off x="4970161" y="2559041"/>
            <a:ext cx="6742414" cy="1499332"/>
            <a:chOff x="4970161" y="2866998"/>
            <a:chExt cx="6742414" cy="1499332"/>
          </a:xfrm>
        </p:grpSpPr>
        <p:sp>
          <p:nvSpPr>
            <p:cNvPr id="8" name="ZoneTexte 7">
              <a:extLst>
                <a:ext uri="{FF2B5EF4-FFF2-40B4-BE49-F238E27FC236}">
                  <a16:creationId xmlns:a16="http://schemas.microsoft.com/office/drawing/2014/main" id="{8C45501C-0B1E-115A-1651-CC6188115D8D}"/>
                </a:ext>
              </a:extLst>
            </p:cNvPr>
            <p:cNvSpPr txBox="1"/>
            <p:nvPr/>
          </p:nvSpPr>
          <p:spPr>
            <a:xfrm>
              <a:off x="4970161" y="2866998"/>
              <a:ext cx="6412213" cy="307777"/>
            </a:xfrm>
            <a:prstGeom prst="rect">
              <a:avLst/>
            </a:prstGeom>
            <a:noFill/>
          </p:spPr>
          <p:txBody>
            <a:bodyPr wrap="square" rtlCol="0">
              <a:spAutoFit/>
            </a:bodyPr>
            <a:lstStyle/>
            <a:p>
              <a:r>
                <a:rPr lang="fr-FR" sz="1400" b="1" spc="-30">
                  <a:solidFill>
                    <a:schemeClr val="accent1"/>
                  </a:solidFill>
                </a:rPr>
                <a:t>UNE RÉELLE PÉNURIE DE CANDIDATS ET DE COMPÉTENCES </a:t>
              </a:r>
            </a:p>
          </p:txBody>
        </p:sp>
        <p:sp>
          <p:nvSpPr>
            <p:cNvPr id="65" name="ZoneTexte 64">
              <a:extLst>
                <a:ext uri="{FF2B5EF4-FFF2-40B4-BE49-F238E27FC236}">
                  <a16:creationId xmlns:a16="http://schemas.microsoft.com/office/drawing/2014/main" id="{30F235F0-F14A-983B-9B59-D45ACC54DECC}"/>
                </a:ext>
              </a:extLst>
            </p:cNvPr>
            <p:cNvSpPr txBox="1"/>
            <p:nvPr/>
          </p:nvSpPr>
          <p:spPr>
            <a:xfrm>
              <a:off x="4970161" y="3140353"/>
              <a:ext cx="6742414" cy="1225977"/>
            </a:xfrm>
            <a:prstGeom prst="rect">
              <a:avLst/>
            </a:prstGeom>
            <a:noFill/>
          </p:spPr>
          <p:txBody>
            <a:bodyPr wrap="square">
              <a:spAutoFit/>
            </a:bodyPr>
            <a:lstStyle/>
            <a:p>
              <a:pPr algn="just">
                <a:spcBef>
                  <a:spcPts val="200"/>
                </a:spcBef>
              </a:pPr>
              <a:r>
                <a:rPr lang="fr-FR" sz="1200" spc="-60"/>
                <a:t>Pour plus de la moitié des entreprises interrogées, les tensions sont dues à la rareté de certaines compétences et notamment de développement java, langage C, Symfony… Les profils polyvalents, indispensables aux PME, sont également très rares.</a:t>
              </a:r>
            </a:p>
            <a:p>
              <a:pPr algn="just">
                <a:spcBef>
                  <a:spcPts val="200"/>
                </a:spcBef>
              </a:pPr>
              <a:r>
                <a:rPr lang="fr-FR" sz="1200" spc="-60"/>
                <a:t>Par ailleurs, la concurrence au recrutement renforce ces tensions. Les ingénieurs SE sont souvent courtisés par plusieurs entreprises. Les PME déplorent la concurrence des grandes entreprises, et ces dernières celle des groupes internationaux. </a:t>
              </a:r>
            </a:p>
          </p:txBody>
        </p:sp>
      </p:grpSp>
      <p:grpSp>
        <p:nvGrpSpPr>
          <p:cNvPr id="73" name="Groupe 72">
            <a:extLst>
              <a:ext uri="{FF2B5EF4-FFF2-40B4-BE49-F238E27FC236}">
                <a16:creationId xmlns:a16="http://schemas.microsoft.com/office/drawing/2014/main" id="{B51ADD74-6FEB-95B5-0F15-ADABCFCD9738}"/>
              </a:ext>
            </a:extLst>
          </p:cNvPr>
          <p:cNvGrpSpPr/>
          <p:nvPr>
            <p:custDataLst>
              <p:tags r:id="rId17"/>
            </p:custDataLst>
          </p:nvPr>
        </p:nvGrpSpPr>
        <p:grpSpPr>
          <a:xfrm>
            <a:off x="4970161" y="4277226"/>
            <a:ext cx="6742414" cy="1695049"/>
            <a:chOff x="4970161" y="4563039"/>
            <a:chExt cx="6742414" cy="1695049"/>
          </a:xfrm>
        </p:grpSpPr>
        <p:sp>
          <p:nvSpPr>
            <p:cNvPr id="9" name="ZoneTexte 8">
              <a:extLst>
                <a:ext uri="{FF2B5EF4-FFF2-40B4-BE49-F238E27FC236}">
                  <a16:creationId xmlns:a16="http://schemas.microsoft.com/office/drawing/2014/main" id="{8B3507BF-B694-D233-D318-0D57EAC1C5E0}"/>
                </a:ext>
              </a:extLst>
            </p:cNvPr>
            <p:cNvSpPr txBox="1"/>
            <p:nvPr/>
          </p:nvSpPr>
          <p:spPr>
            <a:xfrm>
              <a:off x="4970161" y="4563039"/>
              <a:ext cx="6742414" cy="523220"/>
            </a:xfrm>
            <a:prstGeom prst="rect">
              <a:avLst/>
            </a:prstGeom>
            <a:noFill/>
          </p:spPr>
          <p:txBody>
            <a:bodyPr wrap="square" rtlCol="0">
              <a:spAutoFit/>
            </a:bodyPr>
            <a:lstStyle/>
            <a:p>
              <a:r>
                <a:rPr lang="fr-FR" sz="1400" b="1" spc="-30">
                  <a:solidFill>
                    <a:schemeClr val="accent1"/>
                  </a:solidFill>
                </a:rPr>
                <a:t>L’AMÉLIORATION DE L’ATTRACTIVITÉ DES POSTES COMME PREMIÈRE STRATÉGIE DES ENTREPRISES POUR FAIRE FACE AUX TENSIONS</a:t>
              </a:r>
            </a:p>
          </p:txBody>
        </p:sp>
        <p:sp>
          <p:nvSpPr>
            <p:cNvPr id="70" name="ZoneTexte 69">
              <a:extLst>
                <a:ext uri="{FF2B5EF4-FFF2-40B4-BE49-F238E27FC236}">
                  <a16:creationId xmlns:a16="http://schemas.microsoft.com/office/drawing/2014/main" id="{70156F1D-7F96-4D4B-1422-5C85054C6D9C}"/>
                </a:ext>
              </a:extLst>
            </p:cNvPr>
            <p:cNvSpPr txBox="1"/>
            <p:nvPr/>
          </p:nvSpPr>
          <p:spPr>
            <a:xfrm>
              <a:off x="4970161" y="5032111"/>
              <a:ext cx="6742414" cy="1225977"/>
            </a:xfrm>
            <a:prstGeom prst="rect">
              <a:avLst/>
            </a:prstGeom>
            <a:noFill/>
          </p:spPr>
          <p:txBody>
            <a:bodyPr wrap="square">
              <a:spAutoFit/>
            </a:bodyPr>
            <a:lstStyle/>
            <a:p>
              <a:pPr algn="just">
                <a:spcBef>
                  <a:spcPts val="200"/>
                </a:spcBef>
              </a:pPr>
              <a:r>
                <a:rPr lang="fr-FR" sz="1200" spc="-60"/>
                <a:t>Près de 6 entreprises sur 10 ont entrepris de mettre en place des avantages hors rémunération afin d’attirer plus de candidats (télétravail, flexibilité, actions QVT…). Elles sont également plus d’un tiers à avoir augmenté les salaires proposés. </a:t>
              </a:r>
            </a:p>
            <a:p>
              <a:pPr algn="just">
                <a:spcBef>
                  <a:spcPts val="200"/>
                </a:spcBef>
              </a:pPr>
              <a:r>
                <a:rPr lang="fr-FR" sz="1200" spc="-60"/>
                <a:t>Le rapprochement de la formation initiale est également un axe stratégique déployé à travers le développement des partenariats avec les établissements de formation et le recours renforcé aux stages et à l’alternance.</a:t>
              </a:r>
            </a:p>
          </p:txBody>
        </p:sp>
      </p:grpSp>
    </p:spTree>
    <p:extLst>
      <p:ext uri="{BB962C8B-B14F-4D97-AF65-F5344CB8AC3E}">
        <p14:creationId xmlns:p14="http://schemas.microsoft.com/office/powerpoint/2010/main" val="257597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B99CC-D126-4CF3-8AFB-2AC351A4EC6F}"/>
              </a:ext>
            </a:extLst>
          </p:cNvPr>
          <p:cNvSpPr>
            <a:spLocks noGrp="1"/>
          </p:cNvSpPr>
          <p:nvPr>
            <p:ph type="ctrTitle"/>
            <p:custDataLst>
              <p:tags r:id="rId1"/>
            </p:custDataLst>
          </p:nvPr>
        </p:nvSpPr>
        <p:spPr>
          <a:xfrm>
            <a:off x="341461" y="2003208"/>
            <a:ext cx="7732864" cy="1438743"/>
          </a:xfrm>
        </p:spPr>
        <p:txBody>
          <a:bodyPr/>
          <a:lstStyle/>
          <a:p>
            <a:pPr>
              <a:spcBef>
                <a:spcPts val="2200"/>
              </a:spcBef>
            </a:pPr>
            <a:r>
              <a:rPr lang="fr-FR" sz="2800"/>
              <a:t>L’offre de formation relative aux systèmes embarqués</a:t>
            </a:r>
          </a:p>
        </p:txBody>
      </p:sp>
      <p:sp>
        <p:nvSpPr>
          <p:cNvPr id="4" name="Espace réservé du pied de page 3">
            <a:extLst>
              <a:ext uri="{FF2B5EF4-FFF2-40B4-BE49-F238E27FC236}">
                <a16:creationId xmlns:a16="http://schemas.microsoft.com/office/drawing/2014/main" id="{53B5DC91-BA6E-41F1-9015-099206D77876}"/>
              </a:ext>
            </a:extLst>
          </p:cNvPr>
          <p:cNvSpPr>
            <a:spLocks noGrp="1"/>
          </p:cNvSpPr>
          <p:nvPr>
            <p:ph type="ftr" sz="quarter" idx="11"/>
            <p:custDataLst>
              <p:tags r:id="rId2"/>
            </p:custDataLst>
          </p:nvPr>
        </p:nvSpPr>
        <p:spPr/>
        <p:txBody>
          <a:bodyPr/>
          <a:lstStyle/>
          <a:p>
            <a:r>
              <a:rPr lang="fr-FR">
                <a:solidFill>
                  <a:schemeClr val="bg1"/>
                </a:solidFill>
              </a:rPr>
              <a:t>KYU pour l’OPIIEC - 2022</a:t>
            </a:r>
            <a:br>
              <a:rPr lang="fr-FR">
                <a:solidFill>
                  <a:schemeClr val="bg1"/>
                </a:solidFill>
              </a:rPr>
            </a:br>
            <a:r>
              <a:rPr lang="fr-FR">
                <a:solidFill>
                  <a:schemeClr val="bg1"/>
                </a:solidFill>
              </a:rPr>
              <a:t>Formations et compétences sur les systèmes embarqués</a:t>
            </a:r>
          </a:p>
        </p:txBody>
      </p:sp>
      <p:sp>
        <p:nvSpPr>
          <p:cNvPr id="5" name="Espace réservé du numéro de diapositive 4">
            <a:extLst>
              <a:ext uri="{FF2B5EF4-FFF2-40B4-BE49-F238E27FC236}">
                <a16:creationId xmlns:a16="http://schemas.microsoft.com/office/drawing/2014/main" id="{C66E9C4F-D98E-4C98-9134-333AC837D7D2}"/>
              </a:ext>
            </a:extLst>
          </p:cNvPr>
          <p:cNvSpPr>
            <a:spLocks noGrp="1"/>
          </p:cNvSpPr>
          <p:nvPr>
            <p:ph type="sldNum" sz="quarter" idx="12"/>
            <p:custDataLst>
              <p:tags r:id="rId3"/>
            </p:custDataLst>
          </p:nvPr>
        </p:nvSpPr>
        <p:spPr/>
        <p:txBody>
          <a:bodyPr/>
          <a:lstStyle/>
          <a:p>
            <a:fld id="{A43914CE-9F6A-4F7F-8362-260763EB4F65}" type="slidenum">
              <a:rPr lang="fr-FR" smtClean="0"/>
              <a:pPr/>
              <a:t>15</a:t>
            </a:fld>
            <a:endParaRPr lang="fr-FR"/>
          </a:p>
        </p:txBody>
      </p:sp>
    </p:spTree>
    <p:extLst>
      <p:ext uri="{BB962C8B-B14F-4D97-AF65-F5344CB8AC3E}">
        <p14:creationId xmlns:p14="http://schemas.microsoft.com/office/powerpoint/2010/main" val="101934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058F2-1E5B-BF3A-8900-8CBC9CB7F0A1}"/>
              </a:ext>
            </a:extLst>
          </p:cNvPr>
          <p:cNvSpPr>
            <a:spLocks noGrp="1"/>
          </p:cNvSpPr>
          <p:nvPr>
            <p:ph type="title"/>
            <p:custDataLst>
              <p:tags r:id="rId1"/>
            </p:custDataLst>
          </p:nvPr>
        </p:nvSpPr>
        <p:spPr/>
        <p:txBody>
          <a:bodyPr/>
          <a:lstStyle/>
          <a:p>
            <a:r>
              <a:rPr lang="fr-FR"/>
              <a:t>Une cartographie interactive de l’offre de formation </a:t>
            </a:r>
          </a:p>
        </p:txBody>
      </p:sp>
      <p:sp>
        <p:nvSpPr>
          <p:cNvPr id="4" name="Espace réservé du pied de page 3">
            <a:extLst>
              <a:ext uri="{FF2B5EF4-FFF2-40B4-BE49-F238E27FC236}">
                <a16:creationId xmlns:a16="http://schemas.microsoft.com/office/drawing/2014/main" id="{534F0D1E-CD3C-0465-AD1B-01C12A78E421}"/>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C950872D-07C6-2A50-DB21-88DB5BE69B31}"/>
              </a:ext>
            </a:extLst>
          </p:cNvPr>
          <p:cNvSpPr>
            <a:spLocks noGrp="1"/>
          </p:cNvSpPr>
          <p:nvPr>
            <p:ph type="sldNum" sz="quarter" idx="12"/>
            <p:custDataLst>
              <p:tags r:id="rId3"/>
            </p:custDataLst>
          </p:nvPr>
        </p:nvSpPr>
        <p:spPr/>
        <p:txBody>
          <a:bodyPr/>
          <a:lstStyle/>
          <a:p>
            <a:fld id="{A43914CE-9F6A-4F7F-8362-260763EB4F65}" type="slidenum">
              <a:rPr lang="fr-FR" smtClean="0"/>
              <a:t>16</a:t>
            </a:fld>
            <a:endParaRPr lang="fr-FR"/>
          </a:p>
        </p:txBody>
      </p:sp>
      <p:pic>
        <p:nvPicPr>
          <p:cNvPr id="7" name="Image 6">
            <a:extLst>
              <a:ext uri="{FF2B5EF4-FFF2-40B4-BE49-F238E27FC236}">
                <a16:creationId xmlns:a16="http://schemas.microsoft.com/office/drawing/2014/main" id="{32D8CD93-D15A-3F8F-003F-C63DC4328799}"/>
              </a:ext>
            </a:extLst>
          </p:cNvPr>
          <p:cNvPicPr>
            <a:picLocks noChangeAspect="1"/>
          </p:cNvPicPr>
          <p:nvPr>
            <p:custDataLst>
              <p:tags r:id="rId4"/>
            </p:custDataLst>
          </p:nvPr>
        </p:nvPicPr>
        <p:blipFill>
          <a:blip r:embed="rId8"/>
          <a:stretch>
            <a:fillRect/>
          </a:stretch>
        </p:blipFill>
        <p:spPr>
          <a:xfrm>
            <a:off x="5277009" y="1196613"/>
            <a:ext cx="5225132" cy="2922465"/>
          </a:xfrm>
          <a:prstGeom prst="rect">
            <a:avLst/>
          </a:prstGeom>
          <a:ln w="60325">
            <a:solidFill>
              <a:schemeClr val="bg1"/>
            </a:solidFill>
          </a:ln>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09BD3860-69C5-BD61-5767-8B9EFFD3FD36}"/>
              </a:ext>
            </a:extLst>
          </p:cNvPr>
          <p:cNvPicPr>
            <a:picLocks noChangeAspect="1"/>
          </p:cNvPicPr>
          <p:nvPr>
            <p:custDataLst>
              <p:tags r:id="rId5"/>
            </p:custDataLst>
          </p:nvPr>
        </p:nvPicPr>
        <p:blipFill>
          <a:blip r:embed="rId9"/>
          <a:stretch>
            <a:fillRect/>
          </a:stretch>
        </p:blipFill>
        <p:spPr>
          <a:xfrm>
            <a:off x="6344569" y="2890210"/>
            <a:ext cx="5225132" cy="2919576"/>
          </a:xfrm>
          <a:prstGeom prst="rect">
            <a:avLst/>
          </a:prstGeom>
          <a:ln w="60325">
            <a:solidFill>
              <a:schemeClr val="bg1"/>
            </a:solidFill>
          </a:ln>
          <a:effectLst>
            <a:outerShdw blurRad="50800" dist="38100" dir="2700000" algn="tl" rotWithShape="0">
              <a:prstClr val="black">
                <a:alpha val="40000"/>
              </a:prstClr>
            </a:outerShdw>
          </a:effectLst>
        </p:spPr>
      </p:pic>
      <p:sp>
        <p:nvSpPr>
          <p:cNvPr id="10" name="ZoneTexte 9">
            <a:extLst>
              <a:ext uri="{FF2B5EF4-FFF2-40B4-BE49-F238E27FC236}">
                <a16:creationId xmlns:a16="http://schemas.microsoft.com/office/drawing/2014/main" id="{6E8BC099-E742-B56F-DD69-051466F83F42}"/>
              </a:ext>
            </a:extLst>
          </p:cNvPr>
          <p:cNvSpPr txBox="1"/>
          <p:nvPr>
            <p:custDataLst>
              <p:tags r:id="rId6"/>
            </p:custDataLst>
          </p:nvPr>
        </p:nvSpPr>
        <p:spPr>
          <a:xfrm>
            <a:off x="1186249" y="2247900"/>
            <a:ext cx="3284151" cy="2800767"/>
          </a:xfrm>
          <a:prstGeom prst="rect">
            <a:avLst/>
          </a:prstGeom>
          <a:noFill/>
        </p:spPr>
        <p:txBody>
          <a:bodyPr wrap="square" rtlCol="0">
            <a:spAutoFit/>
          </a:bodyPr>
          <a:lstStyle/>
          <a:p>
            <a:pPr algn="ctr"/>
            <a:r>
              <a:rPr lang="fr-FR" sz="1600"/>
              <a:t>Dans le cadre de ces travaux un recensement de l’offre de formation initiale et continue relative aux systèmes embarqués a été réalisé. </a:t>
            </a:r>
          </a:p>
          <a:p>
            <a:pPr algn="ctr"/>
            <a:endParaRPr lang="fr-FR" sz="1600"/>
          </a:p>
          <a:p>
            <a:pPr algn="ctr"/>
            <a:r>
              <a:rPr lang="fr-FR" sz="1600"/>
              <a:t>Cela a donné lieu à la réalisation d’une cartographie interactive permettant de rechercher et visualiser les formations des systèmes embarqués. </a:t>
            </a:r>
          </a:p>
        </p:txBody>
      </p:sp>
    </p:spTree>
    <p:extLst>
      <p:ext uri="{BB962C8B-B14F-4D97-AF65-F5344CB8AC3E}">
        <p14:creationId xmlns:p14="http://schemas.microsoft.com/office/powerpoint/2010/main" val="280001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people inside room">
            <a:extLst>
              <a:ext uri="{FF2B5EF4-FFF2-40B4-BE49-F238E27FC236}">
                <a16:creationId xmlns:a16="http://schemas.microsoft.com/office/drawing/2014/main" id="{AE3C117F-B72B-A2A0-DAD0-7E9B1626F596}"/>
              </a:ext>
            </a:extLst>
          </p:cNvPr>
          <p:cNvPicPr>
            <a:picLocks noChangeAspect="1" noChangeArrowheads="1"/>
          </p:cNvPicPr>
          <p:nvPr>
            <p:custDataLst>
              <p:tags r:id="rId1"/>
            </p:custDataLst>
          </p:nvPr>
        </p:nvPicPr>
        <p:blipFill rotWithShape="1">
          <a:blip r:embed="rId26">
            <a:extLst>
              <a:ext uri="{28A0092B-C50C-407E-A947-70E740481C1C}">
                <a14:useLocalDpi xmlns:a14="http://schemas.microsoft.com/office/drawing/2010/main" val="0"/>
              </a:ext>
            </a:extLst>
          </a:blip>
          <a:srcRect l="12791" t="53889" r="19188"/>
          <a:stretch/>
        </p:blipFill>
        <p:spPr bwMode="auto">
          <a:xfrm>
            <a:off x="0" y="3659789"/>
            <a:ext cx="4610101" cy="234385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50" name="Picture 2" descr="people inside room">
            <a:extLst>
              <a:ext uri="{FF2B5EF4-FFF2-40B4-BE49-F238E27FC236}">
                <a16:creationId xmlns:a16="http://schemas.microsoft.com/office/drawing/2014/main" id="{CAABD34F-B383-9E48-10EB-4BD957DEEC3D}"/>
              </a:ext>
            </a:extLst>
          </p:cNvPr>
          <p:cNvPicPr>
            <a:picLocks noChangeAspect="1" noChangeArrowheads="1"/>
          </p:cNvPicPr>
          <p:nvPr>
            <p:custDataLst>
              <p:tags r:id="rId2"/>
            </p:custDataLst>
          </p:nvPr>
        </p:nvPicPr>
        <p:blipFill rotWithShape="1">
          <a:blip r:embed="rId26">
            <a:extLst>
              <a:ext uri="{28A0092B-C50C-407E-A947-70E740481C1C}">
                <a14:useLocalDpi xmlns:a14="http://schemas.microsoft.com/office/drawing/2010/main" val="0"/>
              </a:ext>
            </a:extLst>
          </a:blip>
          <a:srcRect l="12791" t="399" r="19188" b="53491"/>
          <a:stretch/>
        </p:blipFill>
        <p:spPr bwMode="auto">
          <a:xfrm>
            <a:off x="0" y="940825"/>
            <a:ext cx="4610101" cy="2343858"/>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48D59AE-6F03-4E02-9AA2-08F904C1C0F6}"/>
              </a:ext>
            </a:extLst>
          </p:cNvPr>
          <p:cNvSpPr>
            <a:spLocks noGrp="1"/>
          </p:cNvSpPr>
          <p:nvPr>
            <p:ph type="title"/>
            <p:custDataLst>
              <p:tags r:id="rId3"/>
            </p:custDataLst>
          </p:nvPr>
        </p:nvSpPr>
        <p:spPr/>
        <p:txBody>
          <a:bodyPr/>
          <a:lstStyle/>
          <a:p>
            <a:r>
              <a:rPr lang="fr-FR"/>
              <a:t>la formation initiale dans les systèmes embarqués </a:t>
            </a:r>
          </a:p>
        </p:txBody>
      </p:sp>
      <p:sp>
        <p:nvSpPr>
          <p:cNvPr id="4" name="Espace réservé du pied de page 3">
            <a:extLst>
              <a:ext uri="{FF2B5EF4-FFF2-40B4-BE49-F238E27FC236}">
                <a16:creationId xmlns:a16="http://schemas.microsoft.com/office/drawing/2014/main" id="{D9FE8B2D-EBF6-4842-8536-C28A6904B995}"/>
              </a:ext>
            </a:extLst>
          </p:cNvPr>
          <p:cNvSpPr>
            <a:spLocks noGrp="1"/>
          </p:cNvSpPr>
          <p:nvPr>
            <p:ph type="ftr" sz="quarter" idx="11"/>
            <p:custDataLst>
              <p:tags r:id="rId4"/>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1C4B9170-E54E-4C7E-A6A6-E3291C782F4C}"/>
              </a:ext>
            </a:extLst>
          </p:cNvPr>
          <p:cNvSpPr>
            <a:spLocks noGrp="1"/>
          </p:cNvSpPr>
          <p:nvPr>
            <p:ph type="sldNum" sz="quarter" idx="12"/>
            <p:custDataLst>
              <p:tags r:id="rId5"/>
            </p:custDataLst>
          </p:nvPr>
        </p:nvSpPr>
        <p:spPr/>
        <p:txBody>
          <a:bodyPr/>
          <a:lstStyle/>
          <a:p>
            <a:fld id="{A43914CE-9F6A-4F7F-8362-260763EB4F65}" type="slidenum">
              <a:rPr lang="fr-FR" smtClean="0"/>
              <a:t>17</a:t>
            </a:fld>
            <a:endParaRPr lang="fr-FR"/>
          </a:p>
        </p:txBody>
      </p:sp>
      <p:sp>
        <p:nvSpPr>
          <p:cNvPr id="29" name="Rectangle 28">
            <a:extLst>
              <a:ext uri="{FF2B5EF4-FFF2-40B4-BE49-F238E27FC236}">
                <a16:creationId xmlns:a16="http://schemas.microsoft.com/office/drawing/2014/main" id="{5DB2D865-2925-4506-8AE7-7B6A095CD9DE}"/>
              </a:ext>
            </a:extLst>
          </p:cNvPr>
          <p:cNvSpPr/>
          <p:nvPr>
            <p:custDataLst>
              <p:tags r:id="rId6"/>
            </p:custDataLst>
          </p:nvPr>
        </p:nvSpPr>
        <p:spPr>
          <a:xfrm>
            <a:off x="0" y="3659791"/>
            <a:ext cx="4610101" cy="2343858"/>
          </a:xfrm>
          <a:prstGeom prst="rect">
            <a:avLst/>
          </a:prstGeom>
          <a:solidFill>
            <a:schemeClr val="accent4">
              <a:alpha val="81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AB08F7-C574-4850-93D4-9078ED6426A1}"/>
              </a:ext>
            </a:extLst>
          </p:cNvPr>
          <p:cNvSpPr/>
          <p:nvPr>
            <p:custDataLst>
              <p:tags r:id="rId7"/>
            </p:custDataLst>
          </p:nvPr>
        </p:nvSpPr>
        <p:spPr>
          <a:xfrm>
            <a:off x="0" y="940825"/>
            <a:ext cx="4610101" cy="2343858"/>
          </a:xfrm>
          <a:prstGeom prst="rect">
            <a:avLst/>
          </a:prstGeom>
          <a:solidFill>
            <a:schemeClr val="accent4">
              <a:alpha val="81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6A37684-0DD6-4CE6-94C1-3EDC67C70F21}"/>
              </a:ext>
            </a:extLst>
          </p:cNvPr>
          <p:cNvSpPr txBox="1"/>
          <p:nvPr>
            <p:custDataLst>
              <p:tags r:id="rId8"/>
            </p:custDataLst>
          </p:nvPr>
        </p:nvSpPr>
        <p:spPr>
          <a:xfrm>
            <a:off x="246262" y="3778116"/>
            <a:ext cx="4117577" cy="461665"/>
          </a:xfrm>
          <a:prstGeom prst="rect">
            <a:avLst/>
          </a:prstGeom>
          <a:noFill/>
        </p:spPr>
        <p:txBody>
          <a:bodyPr wrap="square" rtlCol="0">
            <a:spAutoFit/>
          </a:bodyPr>
          <a:lstStyle/>
          <a:p>
            <a:pPr algn="ctr"/>
            <a:r>
              <a:rPr lang="fr-FR" sz="1200" b="1" spc="-40">
                <a:solidFill>
                  <a:schemeClr val="bg1"/>
                </a:solidFill>
              </a:rPr>
              <a:t>LES FORMATIONS SPÉCIFIQUES AUX </a:t>
            </a:r>
          </a:p>
          <a:p>
            <a:pPr algn="ctr"/>
            <a:r>
              <a:rPr lang="fr-FR" sz="1200" b="1" spc="-40">
                <a:solidFill>
                  <a:schemeClr val="bg1"/>
                </a:solidFill>
              </a:rPr>
              <a:t>SYSTÈMES EMBARQUÉS </a:t>
            </a:r>
          </a:p>
        </p:txBody>
      </p:sp>
      <p:sp>
        <p:nvSpPr>
          <p:cNvPr id="14" name="ZoneTexte 13">
            <a:extLst>
              <a:ext uri="{FF2B5EF4-FFF2-40B4-BE49-F238E27FC236}">
                <a16:creationId xmlns:a16="http://schemas.microsoft.com/office/drawing/2014/main" id="{CD8EDB0F-FCA5-4968-8449-86549C476944}"/>
              </a:ext>
            </a:extLst>
          </p:cNvPr>
          <p:cNvSpPr txBox="1"/>
          <p:nvPr>
            <p:custDataLst>
              <p:tags r:id="rId9"/>
            </p:custDataLst>
          </p:nvPr>
        </p:nvSpPr>
        <p:spPr>
          <a:xfrm>
            <a:off x="232265" y="989732"/>
            <a:ext cx="4145570" cy="461665"/>
          </a:xfrm>
          <a:prstGeom prst="rect">
            <a:avLst/>
          </a:prstGeom>
          <a:noFill/>
        </p:spPr>
        <p:txBody>
          <a:bodyPr wrap="square" rtlCol="0">
            <a:spAutoFit/>
          </a:bodyPr>
          <a:lstStyle/>
          <a:p>
            <a:pPr algn="ctr"/>
            <a:r>
              <a:rPr lang="fr-FR" sz="1200" b="1" spc="-40">
                <a:solidFill>
                  <a:schemeClr val="bg1"/>
                </a:solidFill>
              </a:rPr>
              <a:t>LES FORMATIONS NON SPÉCIFIQUES AUX SYSTÈMES EMBARQUÉS, MAIS POUVANT MENER À CES MÉTIERS</a:t>
            </a:r>
          </a:p>
        </p:txBody>
      </p:sp>
      <p:grpSp>
        <p:nvGrpSpPr>
          <p:cNvPr id="39" name="Groupe 38">
            <a:extLst>
              <a:ext uri="{FF2B5EF4-FFF2-40B4-BE49-F238E27FC236}">
                <a16:creationId xmlns:a16="http://schemas.microsoft.com/office/drawing/2014/main" id="{F325F6F8-F387-8B4A-DC66-909AE4585410}"/>
              </a:ext>
            </a:extLst>
          </p:cNvPr>
          <p:cNvGrpSpPr/>
          <p:nvPr>
            <p:custDataLst>
              <p:tags r:id="rId10"/>
            </p:custDataLst>
          </p:nvPr>
        </p:nvGrpSpPr>
        <p:grpSpPr>
          <a:xfrm>
            <a:off x="452956" y="1616823"/>
            <a:ext cx="3704188" cy="1462544"/>
            <a:chOff x="578251" y="1688706"/>
            <a:chExt cx="3704188" cy="1462544"/>
          </a:xfrm>
        </p:grpSpPr>
        <p:sp>
          <p:nvSpPr>
            <p:cNvPr id="7" name="ZoneTexte 6">
              <a:extLst>
                <a:ext uri="{FF2B5EF4-FFF2-40B4-BE49-F238E27FC236}">
                  <a16:creationId xmlns:a16="http://schemas.microsoft.com/office/drawing/2014/main" id="{889D50E6-FEA3-4FC2-8D98-8E455C4F0E20}"/>
                </a:ext>
              </a:extLst>
            </p:cNvPr>
            <p:cNvSpPr txBox="1"/>
            <p:nvPr>
              <p:custDataLst>
                <p:tags r:id="rId20"/>
              </p:custDataLst>
            </p:nvPr>
          </p:nvSpPr>
          <p:spPr>
            <a:xfrm>
              <a:off x="1107323" y="1819963"/>
              <a:ext cx="3079665" cy="523220"/>
            </a:xfrm>
            <a:prstGeom prst="rect">
              <a:avLst/>
            </a:prstGeom>
            <a:noFill/>
          </p:spPr>
          <p:txBody>
            <a:bodyPr wrap="square" rtlCol="0">
              <a:spAutoFit/>
            </a:bodyPr>
            <a:lstStyle/>
            <a:p>
              <a:r>
                <a:rPr lang="fr-FR" sz="1600">
                  <a:solidFill>
                    <a:schemeClr val="bg1"/>
                  </a:solidFill>
                  <a:latin typeface="Arial Black" panose="020B0A04020102020204" pitchFamily="34" charset="0"/>
                </a:rPr>
                <a:t>64</a:t>
              </a:r>
              <a:r>
                <a:rPr lang="fr-FR" sz="1600">
                  <a:solidFill>
                    <a:schemeClr val="bg1"/>
                  </a:solidFill>
                </a:rPr>
                <a:t> </a:t>
              </a:r>
              <a:r>
                <a:rPr lang="fr-FR" sz="1200">
                  <a:solidFill>
                    <a:schemeClr val="bg1"/>
                  </a:solidFill>
                </a:rPr>
                <a:t>certifications et spécialités en lien avec le secteur des systèmes embarqués </a:t>
              </a:r>
              <a:endParaRPr lang="fr-FR" sz="1600">
                <a:solidFill>
                  <a:schemeClr val="bg1"/>
                </a:solidFill>
              </a:endParaRPr>
            </a:p>
          </p:txBody>
        </p:sp>
        <p:sp>
          <p:nvSpPr>
            <p:cNvPr id="11" name="Rectangle 10">
              <a:extLst>
                <a:ext uri="{FF2B5EF4-FFF2-40B4-BE49-F238E27FC236}">
                  <a16:creationId xmlns:a16="http://schemas.microsoft.com/office/drawing/2014/main" id="{B5285E73-DC45-41C6-9DDB-79C192FC9C84}"/>
                </a:ext>
              </a:extLst>
            </p:cNvPr>
            <p:cNvSpPr/>
            <p:nvPr>
              <p:custDataLst>
                <p:tags r:id="rId21"/>
              </p:custDataLst>
            </p:nvPr>
          </p:nvSpPr>
          <p:spPr>
            <a:xfrm>
              <a:off x="578251" y="1688706"/>
              <a:ext cx="3704188" cy="14625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 name="ZoneTexte 7">
              <a:extLst>
                <a:ext uri="{FF2B5EF4-FFF2-40B4-BE49-F238E27FC236}">
                  <a16:creationId xmlns:a16="http://schemas.microsoft.com/office/drawing/2014/main" id="{CFEED0BA-2BA6-4A6A-8634-BBED3D82F1FE}"/>
                </a:ext>
              </a:extLst>
            </p:cNvPr>
            <p:cNvSpPr txBox="1"/>
            <p:nvPr>
              <p:custDataLst>
                <p:tags r:id="rId22"/>
              </p:custDataLst>
            </p:nvPr>
          </p:nvSpPr>
          <p:spPr>
            <a:xfrm>
              <a:off x="1107324" y="2495289"/>
              <a:ext cx="3079664" cy="523220"/>
            </a:xfrm>
            <a:prstGeom prst="rect">
              <a:avLst/>
            </a:prstGeom>
            <a:noFill/>
          </p:spPr>
          <p:txBody>
            <a:bodyPr wrap="square" rtlCol="0">
              <a:spAutoFit/>
            </a:bodyPr>
            <a:lstStyle/>
            <a:p>
              <a:r>
                <a:rPr lang="fr-FR" sz="1600">
                  <a:solidFill>
                    <a:schemeClr val="bg1"/>
                  </a:solidFill>
                  <a:latin typeface="Arial Black" panose="020B0A04020102020204" pitchFamily="34" charset="0"/>
                </a:rPr>
                <a:t>479</a:t>
              </a:r>
              <a:r>
                <a:rPr lang="fr-FR" sz="1600">
                  <a:solidFill>
                    <a:schemeClr val="bg1"/>
                  </a:solidFill>
                </a:rPr>
                <a:t> </a:t>
              </a:r>
              <a:r>
                <a:rPr lang="fr-FR" sz="1200">
                  <a:solidFill>
                    <a:schemeClr val="bg1"/>
                  </a:solidFill>
                </a:rPr>
                <a:t>formations permettant d’accéder à ces certifications </a:t>
              </a:r>
              <a:endParaRPr lang="fr-FR" sz="1600">
                <a:solidFill>
                  <a:schemeClr val="bg1"/>
                </a:solidFill>
              </a:endParaRPr>
            </a:p>
          </p:txBody>
        </p:sp>
        <p:grpSp>
          <p:nvGrpSpPr>
            <p:cNvPr id="21" name="Groupe 20">
              <a:extLst>
                <a:ext uri="{FF2B5EF4-FFF2-40B4-BE49-F238E27FC236}">
                  <a16:creationId xmlns:a16="http://schemas.microsoft.com/office/drawing/2014/main" id="{C00EA884-6CE2-4375-8842-A9764477199C}"/>
                </a:ext>
              </a:extLst>
            </p:cNvPr>
            <p:cNvGrpSpPr/>
            <p:nvPr>
              <p:custDataLst>
                <p:tags r:id="rId23"/>
              </p:custDataLst>
            </p:nvPr>
          </p:nvGrpSpPr>
          <p:grpSpPr>
            <a:xfrm>
              <a:off x="681770" y="2562797"/>
              <a:ext cx="388205" cy="388205"/>
              <a:chOff x="7642948" y="2435767"/>
              <a:chExt cx="396000" cy="396000"/>
            </a:xfrm>
          </p:grpSpPr>
          <p:sp>
            <p:nvSpPr>
              <p:cNvPr id="19" name="Rectangle 18">
                <a:extLst>
                  <a:ext uri="{FF2B5EF4-FFF2-40B4-BE49-F238E27FC236}">
                    <a16:creationId xmlns:a16="http://schemas.microsoft.com/office/drawing/2014/main" id="{97C306CF-0804-4931-98E2-51F8199A3060}"/>
                  </a:ext>
                </a:extLst>
              </p:cNvPr>
              <p:cNvSpPr/>
              <p:nvPr/>
            </p:nvSpPr>
            <p:spPr>
              <a:xfrm>
                <a:off x="7642948" y="2435767"/>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6" name="Graphique 15" descr="École contour">
                <a:extLst>
                  <a:ext uri="{FF2B5EF4-FFF2-40B4-BE49-F238E27FC236}">
                    <a16:creationId xmlns:a16="http://schemas.microsoft.com/office/drawing/2014/main" id="{A6119413-4900-4F6E-AB7D-F219AA20EC3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642948" y="2435767"/>
                <a:ext cx="396000" cy="396000"/>
              </a:xfrm>
              <a:prstGeom prst="rect">
                <a:avLst/>
              </a:prstGeom>
            </p:spPr>
          </p:pic>
        </p:grpSp>
        <p:grpSp>
          <p:nvGrpSpPr>
            <p:cNvPr id="22" name="Groupe 21">
              <a:extLst>
                <a:ext uri="{FF2B5EF4-FFF2-40B4-BE49-F238E27FC236}">
                  <a16:creationId xmlns:a16="http://schemas.microsoft.com/office/drawing/2014/main" id="{F92C5279-8EAF-4C93-8DFC-F3AB965F51EB}"/>
                </a:ext>
              </a:extLst>
            </p:cNvPr>
            <p:cNvGrpSpPr/>
            <p:nvPr>
              <p:custDataLst>
                <p:tags r:id="rId24"/>
              </p:custDataLst>
            </p:nvPr>
          </p:nvGrpSpPr>
          <p:grpSpPr>
            <a:xfrm>
              <a:off x="681770" y="1887470"/>
              <a:ext cx="388205" cy="388206"/>
              <a:chOff x="7642948" y="1673965"/>
              <a:chExt cx="396000" cy="396001"/>
            </a:xfrm>
          </p:grpSpPr>
          <p:sp>
            <p:nvSpPr>
              <p:cNvPr id="20" name="Rectangle 19">
                <a:extLst>
                  <a:ext uri="{FF2B5EF4-FFF2-40B4-BE49-F238E27FC236}">
                    <a16:creationId xmlns:a16="http://schemas.microsoft.com/office/drawing/2014/main" id="{B45AC62D-AB79-45F0-ADDB-412306864751}"/>
                  </a:ext>
                </a:extLst>
              </p:cNvPr>
              <p:cNvSpPr/>
              <p:nvPr/>
            </p:nvSpPr>
            <p:spPr>
              <a:xfrm>
                <a:off x="7642948" y="1673965"/>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8" name="Graphique 17" descr="Diplôme roulé contour">
                <a:extLst>
                  <a:ext uri="{FF2B5EF4-FFF2-40B4-BE49-F238E27FC236}">
                    <a16:creationId xmlns:a16="http://schemas.microsoft.com/office/drawing/2014/main" id="{7455257B-6CCE-4CAB-8EBA-6D8B0CDC47C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642948" y="1673966"/>
                <a:ext cx="396000" cy="396000"/>
              </a:xfrm>
              <a:prstGeom prst="rect">
                <a:avLst/>
              </a:prstGeom>
            </p:spPr>
          </p:pic>
        </p:grpSp>
      </p:grpSp>
      <p:grpSp>
        <p:nvGrpSpPr>
          <p:cNvPr id="30" name="Groupe 29">
            <a:extLst>
              <a:ext uri="{FF2B5EF4-FFF2-40B4-BE49-F238E27FC236}">
                <a16:creationId xmlns:a16="http://schemas.microsoft.com/office/drawing/2014/main" id="{5625A2CB-31FC-9C5A-C7B2-458BF8ABB48B}"/>
              </a:ext>
            </a:extLst>
          </p:cNvPr>
          <p:cNvGrpSpPr/>
          <p:nvPr>
            <p:custDataLst>
              <p:tags r:id="rId11"/>
            </p:custDataLst>
          </p:nvPr>
        </p:nvGrpSpPr>
        <p:grpSpPr>
          <a:xfrm>
            <a:off x="452956" y="4364707"/>
            <a:ext cx="3704189" cy="1316538"/>
            <a:chOff x="578250" y="4461104"/>
            <a:chExt cx="3704189" cy="1316538"/>
          </a:xfrm>
        </p:grpSpPr>
        <p:sp>
          <p:nvSpPr>
            <p:cNvPr id="12" name="Rectangle 11">
              <a:extLst>
                <a:ext uri="{FF2B5EF4-FFF2-40B4-BE49-F238E27FC236}">
                  <a16:creationId xmlns:a16="http://schemas.microsoft.com/office/drawing/2014/main" id="{0A159721-60A8-478F-8E36-5B18AFAB1B58}"/>
                </a:ext>
              </a:extLst>
            </p:cNvPr>
            <p:cNvSpPr/>
            <p:nvPr>
              <p:custDataLst>
                <p:tags r:id="rId15"/>
              </p:custDataLst>
            </p:nvPr>
          </p:nvSpPr>
          <p:spPr>
            <a:xfrm>
              <a:off x="578250" y="4461104"/>
              <a:ext cx="3704189" cy="13165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 name="ZoneTexte 8">
              <a:extLst>
                <a:ext uri="{FF2B5EF4-FFF2-40B4-BE49-F238E27FC236}">
                  <a16:creationId xmlns:a16="http://schemas.microsoft.com/office/drawing/2014/main" id="{ADCAFFEE-8726-4228-876E-6731136BC3C7}"/>
                </a:ext>
              </a:extLst>
            </p:cNvPr>
            <p:cNvSpPr txBox="1"/>
            <p:nvPr>
              <p:custDataLst>
                <p:tags r:id="rId16"/>
              </p:custDataLst>
            </p:nvPr>
          </p:nvSpPr>
          <p:spPr>
            <a:xfrm>
              <a:off x="1107324" y="4531159"/>
              <a:ext cx="3079664" cy="523220"/>
            </a:xfrm>
            <a:prstGeom prst="rect">
              <a:avLst/>
            </a:prstGeom>
            <a:noFill/>
          </p:spPr>
          <p:txBody>
            <a:bodyPr wrap="square" rtlCol="0">
              <a:spAutoFit/>
            </a:bodyPr>
            <a:lstStyle/>
            <a:p>
              <a:r>
                <a:rPr lang="fr-FR" sz="1600" b="1">
                  <a:solidFill>
                    <a:schemeClr val="bg1"/>
                  </a:solidFill>
                  <a:latin typeface="Arial Black" panose="020B0A04020102020204" pitchFamily="34" charset="0"/>
                </a:rPr>
                <a:t>83</a:t>
              </a:r>
              <a:r>
                <a:rPr lang="fr-FR" sz="1600">
                  <a:solidFill>
                    <a:schemeClr val="bg1"/>
                  </a:solidFill>
                </a:rPr>
                <a:t> </a:t>
              </a:r>
              <a:r>
                <a:rPr lang="fr-FR" sz="1200">
                  <a:solidFill>
                    <a:schemeClr val="bg1"/>
                  </a:solidFill>
                </a:rPr>
                <a:t>certifications et spécialités spécifiques au secteur des systèmes embarqués </a:t>
              </a:r>
              <a:endParaRPr lang="fr-FR" sz="1600">
                <a:solidFill>
                  <a:schemeClr val="bg1"/>
                </a:solidFill>
              </a:endParaRPr>
            </a:p>
          </p:txBody>
        </p:sp>
        <p:sp>
          <p:nvSpPr>
            <p:cNvPr id="10" name="ZoneTexte 9">
              <a:extLst>
                <a:ext uri="{FF2B5EF4-FFF2-40B4-BE49-F238E27FC236}">
                  <a16:creationId xmlns:a16="http://schemas.microsoft.com/office/drawing/2014/main" id="{26D5ACA3-458B-4D9D-98FE-508F5A4CC309}"/>
                </a:ext>
              </a:extLst>
            </p:cNvPr>
            <p:cNvSpPr txBox="1"/>
            <p:nvPr>
              <p:custDataLst>
                <p:tags r:id="rId17"/>
              </p:custDataLst>
            </p:nvPr>
          </p:nvSpPr>
          <p:spPr>
            <a:xfrm>
              <a:off x="1107323" y="5179606"/>
              <a:ext cx="3079663" cy="523220"/>
            </a:xfrm>
            <a:prstGeom prst="rect">
              <a:avLst/>
            </a:prstGeom>
            <a:noFill/>
          </p:spPr>
          <p:txBody>
            <a:bodyPr wrap="square" rtlCol="0">
              <a:spAutoFit/>
            </a:bodyPr>
            <a:lstStyle/>
            <a:p>
              <a:r>
                <a:rPr lang="fr-FR" sz="1600" b="1">
                  <a:solidFill>
                    <a:schemeClr val="bg1"/>
                  </a:solidFill>
                  <a:latin typeface="Arial Black" panose="020B0A04020102020204" pitchFamily="34" charset="0"/>
                </a:rPr>
                <a:t>135</a:t>
              </a:r>
              <a:r>
                <a:rPr lang="fr-FR" sz="1600">
                  <a:solidFill>
                    <a:schemeClr val="bg1"/>
                  </a:solidFill>
                </a:rPr>
                <a:t> </a:t>
              </a:r>
              <a:r>
                <a:rPr lang="fr-FR" sz="1200">
                  <a:solidFill>
                    <a:schemeClr val="bg1"/>
                  </a:solidFill>
                </a:rPr>
                <a:t>formations permettant d’accéder à ces certifications </a:t>
              </a:r>
              <a:endParaRPr lang="fr-FR" sz="1600">
                <a:solidFill>
                  <a:schemeClr val="bg1"/>
                </a:solidFill>
              </a:endParaRPr>
            </a:p>
          </p:txBody>
        </p:sp>
        <p:grpSp>
          <p:nvGrpSpPr>
            <p:cNvPr id="23" name="Groupe 22">
              <a:extLst>
                <a:ext uri="{FF2B5EF4-FFF2-40B4-BE49-F238E27FC236}">
                  <a16:creationId xmlns:a16="http://schemas.microsoft.com/office/drawing/2014/main" id="{859A1E39-79A5-45A4-B779-34C7D1E6A305}"/>
                </a:ext>
              </a:extLst>
            </p:cNvPr>
            <p:cNvGrpSpPr/>
            <p:nvPr>
              <p:custDataLst>
                <p:tags r:id="rId18"/>
              </p:custDataLst>
            </p:nvPr>
          </p:nvGrpSpPr>
          <p:grpSpPr>
            <a:xfrm>
              <a:off x="681770" y="5247111"/>
              <a:ext cx="388205" cy="388208"/>
              <a:chOff x="7642948" y="2410241"/>
              <a:chExt cx="396000" cy="396003"/>
            </a:xfrm>
          </p:grpSpPr>
          <p:sp>
            <p:nvSpPr>
              <p:cNvPr id="24" name="Rectangle 23">
                <a:extLst>
                  <a:ext uri="{FF2B5EF4-FFF2-40B4-BE49-F238E27FC236}">
                    <a16:creationId xmlns:a16="http://schemas.microsoft.com/office/drawing/2014/main" id="{F161560C-A5D4-4C9E-9721-0B79BFB97244}"/>
                  </a:ext>
                </a:extLst>
              </p:cNvPr>
              <p:cNvSpPr/>
              <p:nvPr/>
            </p:nvSpPr>
            <p:spPr>
              <a:xfrm>
                <a:off x="7642948" y="2410241"/>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5" name="Graphique 24" descr="École contour">
                <a:extLst>
                  <a:ext uri="{FF2B5EF4-FFF2-40B4-BE49-F238E27FC236}">
                    <a16:creationId xmlns:a16="http://schemas.microsoft.com/office/drawing/2014/main" id="{D70194B5-B775-40B5-B10D-796341DD05E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642948" y="2410244"/>
                <a:ext cx="396000" cy="396000"/>
              </a:xfrm>
              <a:prstGeom prst="rect">
                <a:avLst/>
              </a:prstGeom>
            </p:spPr>
          </p:pic>
        </p:grpSp>
        <p:grpSp>
          <p:nvGrpSpPr>
            <p:cNvPr id="26" name="Groupe 25">
              <a:extLst>
                <a:ext uri="{FF2B5EF4-FFF2-40B4-BE49-F238E27FC236}">
                  <a16:creationId xmlns:a16="http://schemas.microsoft.com/office/drawing/2014/main" id="{4019749A-E457-445E-AC95-2224750F9827}"/>
                </a:ext>
              </a:extLst>
            </p:cNvPr>
            <p:cNvGrpSpPr/>
            <p:nvPr>
              <p:custDataLst>
                <p:tags r:id="rId19"/>
              </p:custDataLst>
            </p:nvPr>
          </p:nvGrpSpPr>
          <p:grpSpPr>
            <a:xfrm>
              <a:off x="681770" y="4598667"/>
              <a:ext cx="388205" cy="388206"/>
              <a:chOff x="7642948" y="1817632"/>
              <a:chExt cx="396000" cy="396001"/>
            </a:xfrm>
          </p:grpSpPr>
          <p:sp>
            <p:nvSpPr>
              <p:cNvPr id="27" name="Rectangle 26">
                <a:extLst>
                  <a:ext uri="{FF2B5EF4-FFF2-40B4-BE49-F238E27FC236}">
                    <a16:creationId xmlns:a16="http://schemas.microsoft.com/office/drawing/2014/main" id="{4FDC2A7E-F921-4CFD-9A45-83331A52FFCA}"/>
                  </a:ext>
                </a:extLst>
              </p:cNvPr>
              <p:cNvSpPr/>
              <p:nvPr/>
            </p:nvSpPr>
            <p:spPr>
              <a:xfrm>
                <a:off x="7642948" y="1817633"/>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8" name="Graphique 27" descr="Diplôme roulé contour">
                <a:extLst>
                  <a:ext uri="{FF2B5EF4-FFF2-40B4-BE49-F238E27FC236}">
                    <a16:creationId xmlns:a16="http://schemas.microsoft.com/office/drawing/2014/main" id="{CF7FB1AB-2FB3-4888-B6F3-223E2AED2D59}"/>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642948" y="1817632"/>
                <a:ext cx="396000" cy="396000"/>
              </a:xfrm>
              <a:prstGeom prst="rect">
                <a:avLst/>
              </a:prstGeom>
            </p:spPr>
          </p:pic>
        </p:grpSp>
      </p:grpSp>
      <p:sp>
        <p:nvSpPr>
          <p:cNvPr id="68" name="ZoneTexte 67">
            <a:extLst>
              <a:ext uri="{FF2B5EF4-FFF2-40B4-BE49-F238E27FC236}">
                <a16:creationId xmlns:a16="http://schemas.microsoft.com/office/drawing/2014/main" id="{C4EC3869-90CE-ECCA-148B-7CD006A56177}"/>
              </a:ext>
            </a:extLst>
          </p:cNvPr>
          <p:cNvSpPr txBox="1"/>
          <p:nvPr>
            <p:custDataLst>
              <p:tags r:id="rId12"/>
            </p:custDataLst>
          </p:nvPr>
        </p:nvSpPr>
        <p:spPr>
          <a:xfrm>
            <a:off x="4970161" y="906675"/>
            <a:ext cx="6742414" cy="1733808"/>
          </a:xfrm>
          <a:prstGeom prst="rect">
            <a:avLst/>
          </a:prstGeom>
          <a:noFill/>
        </p:spPr>
        <p:txBody>
          <a:bodyPr wrap="square" rtlCol="0">
            <a:spAutoFit/>
          </a:bodyPr>
          <a:lstStyle/>
          <a:p>
            <a:pPr>
              <a:spcAft>
                <a:spcPts val="600"/>
              </a:spcAft>
            </a:pPr>
            <a:r>
              <a:rPr lang="fr-FR" sz="1400" b="1" spc="-30">
                <a:solidFill>
                  <a:schemeClr val="accent4"/>
                </a:solidFill>
              </a:rPr>
              <a:t>DEPUIS 2014, U</a:t>
            </a:r>
            <a:r>
              <a:rPr lang="fr-FR" sz="1400" b="1">
                <a:solidFill>
                  <a:schemeClr val="accent4"/>
                </a:solidFill>
              </a:rPr>
              <a:t>NE CROISSANCE DU NOMBRE DE FORMATIONS ET UNE RATIONALISATION DE L’OFFRE DE CERTIFICATIONS </a:t>
            </a:r>
          </a:p>
          <a:p>
            <a:pPr algn="just">
              <a:spcAft>
                <a:spcPts val="200"/>
              </a:spcAft>
            </a:pPr>
            <a:r>
              <a:rPr lang="fr-FR" sz="1200" spc="-40"/>
              <a:t>Le nombre de formations non-spécifiques aux SE a été multiplié par 5 du fait de l’intégration des BTS Électrotechnique et des BTS Systèmes numériques option informatique et réseau parmi les formations recensées. Le nombre de formations spécifiques a été multiplié par 1,5 du fait de nouvelles formations d’ingénieurs. </a:t>
            </a:r>
          </a:p>
          <a:p>
            <a:pPr algn="just">
              <a:spcAft>
                <a:spcPts val="200"/>
              </a:spcAft>
            </a:pPr>
            <a:r>
              <a:rPr lang="fr-FR" sz="1200" spc="-30"/>
              <a:t>Le nombre de certifications a diminué. Il n’existe aujourd’hui plus de certification de niveau 5 spéciali-sée en systèmes embarqués compte tenu de la transformation du DUT GE2i en BUT. </a:t>
            </a:r>
            <a:endParaRPr lang="fr-FR" sz="1200" spc="-40">
              <a:highlight>
                <a:srgbClr val="FFFF00"/>
              </a:highlight>
            </a:endParaRPr>
          </a:p>
        </p:txBody>
      </p:sp>
      <p:sp>
        <p:nvSpPr>
          <p:cNvPr id="71" name="ZoneTexte 70">
            <a:extLst>
              <a:ext uri="{FF2B5EF4-FFF2-40B4-BE49-F238E27FC236}">
                <a16:creationId xmlns:a16="http://schemas.microsoft.com/office/drawing/2014/main" id="{4105FD4B-FFDA-6F36-0CC0-9C839AE65FFF}"/>
              </a:ext>
            </a:extLst>
          </p:cNvPr>
          <p:cNvSpPr txBox="1"/>
          <p:nvPr>
            <p:custDataLst>
              <p:tags r:id="rId13"/>
            </p:custDataLst>
          </p:nvPr>
        </p:nvSpPr>
        <p:spPr>
          <a:xfrm>
            <a:off x="4970161" y="2768060"/>
            <a:ext cx="6742414" cy="1703030"/>
          </a:xfrm>
          <a:prstGeom prst="rect">
            <a:avLst/>
          </a:prstGeom>
          <a:noFill/>
        </p:spPr>
        <p:txBody>
          <a:bodyPr wrap="square" rtlCol="0">
            <a:spAutoFit/>
          </a:bodyPr>
          <a:lstStyle/>
          <a:p>
            <a:pPr>
              <a:spcAft>
                <a:spcPts val="600"/>
              </a:spcAft>
            </a:pPr>
            <a:r>
              <a:rPr lang="fr-FR" sz="1400" b="1" spc="-30">
                <a:solidFill>
                  <a:schemeClr val="accent4"/>
                </a:solidFill>
              </a:rPr>
              <a:t>UN CONTENU DES FORMATIONS GLOBALEMENT SATISFAISANT</a:t>
            </a:r>
          </a:p>
          <a:p>
            <a:pPr algn="just" fontAlgn="base">
              <a:spcAft>
                <a:spcPts val="200"/>
              </a:spcAft>
            </a:pPr>
            <a:r>
              <a:rPr lang="fr-FR" sz="1200" spc="-30"/>
              <a:t>Les entreprises évaluent positivement les formations. Préférant recruter des généralistes pour les spécialiser ensuite, les grandes entreprises sont plus nombreuses à juger satisfaisantes les formations. Plus souvent orientées autour d’une technologie ou d’un secteur d’activité, les PME sont moins satisfaites et peinent à trouver des diplômés opérationnels aux compétences techniques pointues. </a:t>
            </a:r>
          </a:p>
          <a:p>
            <a:pPr algn="just" fontAlgn="base">
              <a:spcAft>
                <a:spcPts val="200"/>
              </a:spcAft>
            </a:pPr>
            <a:r>
              <a:rPr lang="fr-FR" sz="1200" spc="-30"/>
              <a:t>Parmi les sujets trop peu abordés selon les professionnels se trouvent les dispositifs critiques et la sûreté dans les secteurs applicatifs, la programmation, ainsi que l’électronique. Ils mettent également en avant un manque de </a:t>
            </a:r>
            <a:r>
              <a:rPr lang="fr-FR" sz="1200" i="1" spc="-30"/>
              <a:t>softskills</a:t>
            </a:r>
            <a:r>
              <a:rPr lang="fr-FR" sz="1200" spc="-30"/>
              <a:t> (autonomie, prise de recul, capacité d’abstraction, etc.). </a:t>
            </a:r>
            <a:endParaRPr lang="fr-FR" sz="1200" b="1" spc="-30">
              <a:solidFill>
                <a:schemeClr val="accent3"/>
              </a:solidFill>
            </a:endParaRPr>
          </a:p>
        </p:txBody>
      </p:sp>
      <p:sp>
        <p:nvSpPr>
          <p:cNvPr id="74" name="ZoneTexte 73">
            <a:extLst>
              <a:ext uri="{FF2B5EF4-FFF2-40B4-BE49-F238E27FC236}">
                <a16:creationId xmlns:a16="http://schemas.microsoft.com/office/drawing/2014/main" id="{20E15FAB-C4C6-7B6A-A403-70573EB03315}"/>
              </a:ext>
            </a:extLst>
          </p:cNvPr>
          <p:cNvSpPr txBox="1"/>
          <p:nvPr>
            <p:custDataLst>
              <p:tags r:id="rId14"/>
            </p:custDataLst>
          </p:nvPr>
        </p:nvSpPr>
        <p:spPr>
          <a:xfrm>
            <a:off x="4970161" y="4598667"/>
            <a:ext cx="6742414" cy="1492716"/>
          </a:xfrm>
          <a:prstGeom prst="rect">
            <a:avLst/>
          </a:prstGeom>
          <a:noFill/>
        </p:spPr>
        <p:txBody>
          <a:bodyPr wrap="square" rtlCol="0">
            <a:spAutoFit/>
          </a:bodyPr>
          <a:lstStyle/>
          <a:p>
            <a:pPr>
              <a:spcAft>
                <a:spcPts val="600"/>
              </a:spcAft>
            </a:pPr>
            <a:r>
              <a:rPr lang="fr-FR" sz="1400" b="1" spc="-30">
                <a:solidFill>
                  <a:schemeClr val="accent4"/>
                </a:solidFill>
              </a:rPr>
              <a:t>UNE PROBLÉMATIQUE MAJEURE DE NOMBRE D’ÉTUDIANTS DIPLÔMÉS</a:t>
            </a:r>
          </a:p>
          <a:p>
            <a:pPr algn="just">
              <a:spcAft>
                <a:spcPts val="200"/>
              </a:spcAft>
            </a:pPr>
            <a:r>
              <a:rPr lang="fr-FR" sz="1200" spc="-30"/>
              <a:t>Plus de la moitié des professionnels interrogés mettent en avant le nombre insuffisant de diplômés issus de formations spécifiques aux systèmes embarqués. Ce problème réside non pas dans le manque de formations, mais dans les difficultés à remplir ces filières (manque d’attractivité des formations face à des formations plus « en vogue » comme la cybersécurité ou l’intelligence artificielle ; faible taux de féminisation des formations de l’embarqué ; salaires en sortie d’école moins rémunérateurs que dans d’autres spécialités). </a:t>
            </a:r>
            <a:endParaRPr lang="fr-FR" sz="1200" b="1" spc="-30">
              <a:solidFill>
                <a:schemeClr val="accent4"/>
              </a:solidFill>
            </a:endParaRPr>
          </a:p>
        </p:txBody>
      </p:sp>
    </p:spTree>
    <p:extLst>
      <p:ext uri="{BB962C8B-B14F-4D97-AF65-F5344CB8AC3E}">
        <p14:creationId xmlns:p14="http://schemas.microsoft.com/office/powerpoint/2010/main" val="86167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 descr="group of people sitting beside rectangular wooden table with laptops">
            <a:extLst>
              <a:ext uri="{FF2B5EF4-FFF2-40B4-BE49-F238E27FC236}">
                <a16:creationId xmlns:a16="http://schemas.microsoft.com/office/drawing/2014/main" id="{71558736-6F9D-595D-8204-B707FC3C4BA7}"/>
              </a:ext>
            </a:extLst>
          </p:cNvPr>
          <p:cNvPicPr>
            <a:picLocks noChangeAspect="1" noChangeArrowheads="1"/>
          </p:cNvPicPr>
          <p:nvPr>
            <p:custDataLst>
              <p:tags r:id="rId1"/>
            </p:custDataLst>
          </p:nvPr>
        </p:nvPicPr>
        <p:blipFill rotWithShape="1">
          <a:blip r:embed="rId26">
            <a:extLst>
              <a:ext uri="{28A0092B-C50C-407E-A947-70E740481C1C}">
                <a14:useLocalDpi xmlns:a14="http://schemas.microsoft.com/office/drawing/2010/main" val="0"/>
              </a:ext>
            </a:extLst>
          </a:blip>
          <a:srcRect l="34422" t="53705" r="4751"/>
          <a:stretch/>
        </p:blipFill>
        <p:spPr bwMode="auto">
          <a:xfrm>
            <a:off x="0" y="3659790"/>
            <a:ext cx="4610101" cy="23438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oup of people sitting beside rectangular wooden table with laptops">
            <a:extLst>
              <a:ext uri="{FF2B5EF4-FFF2-40B4-BE49-F238E27FC236}">
                <a16:creationId xmlns:a16="http://schemas.microsoft.com/office/drawing/2014/main" id="{521E6CA4-1D49-890A-91C8-68404D8E1814}"/>
              </a:ext>
            </a:extLst>
          </p:cNvPr>
          <p:cNvPicPr>
            <a:picLocks noChangeAspect="1" noChangeArrowheads="1"/>
          </p:cNvPicPr>
          <p:nvPr>
            <p:custDataLst>
              <p:tags r:id="rId2"/>
            </p:custDataLst>
          </p:nvPr>
        </p:nvPicPr>
        <p:blipFill rotWithShape="1">
          <a:blip r:embed="rId26">
            <a:extLst>
              <a:ext uri="{28A0092B-C50C-407E-A947-70E740481C1C}">
                <a14:useLocalDpi xmlns:a14="http://schemas.microsoft.com/office/drawing/2010/main" val="0"/>
              </a:ext>
            </a:extLst>
          </a:blip>
          <a:srcRect l="34422" r="4751" b="53705"/>
          <a:stretch/>
        </p:blipFill>
        <p:spPr bwMode="auto">
          <a:xfrm>
            <a:off x="0" y="940824"/>
            <a:ext cx="4610101" cy="234385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48D59AE-6F03-4E02-9AA2-08F904C1C0F6}"/>
              </a:ext>
            </a:extLst>
          </p:cNvPr>
          <p:cNvSpPr>
            <a:spLocks noGrp="1"/>
          </p:cNvSpPr>
          <p:nvPr>
            <p:ph type="title"/>
            <p:custDataLst>
              <p:tags r:id="rId3"/>
            </p:custDataLst>
          </p:nvPr>
        </p:nvSpPr>
        <p:spPr/>
        <p:txBody>
          <a:bodyPr/>
          <a:lstStyle/>
          <a:p>
            <a:r>
              <a:rPr lang="fr-FR"/>
              <a:t>la formation continue dans les systèmes embarqués </a:t>
            </a:r>
          </a:p>
        </p:txBody>
      </p:sp>
      <p:sp>
        <p:nvSpPr>
          <p:cNvPr id="4" name="Espace réservé du pied de page 3">
            <a:extLst>
              <a:ext uri="{FF2B5EF4-FFF2-40B4-BE49-F238E27FC236}">
                <a16:creationId xmlns:a16="http://schemas.microsoft.com/office/drawing/2014/main" id="{D9FE8B2D-EBF6-4842-8536-C28A6904B995}"/>
              </a:ext>
            </a:extLst>
          </p:cNvPr>
          <p:cNvSpPr>
            <a:spLocks noGrp="1"/>
          </p:cNvSpPr>
          <p:nvPr>
            <p:ph type="ftr" sz="quarter" idx="11"/>
            <p:custDataLst>
              <p:tags r:id="rId4"/>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1C4B9170-E54E-4C7E-A6A6-E3291C782F4C}"/>
              </a:ext>
            </a:extLst>
          </p:cNvPr>
          <p:cNvSpPr>
            <a:spLocks noGrp="1"/>
          </p:cNvSpPr>
          <p:nvPr>
            <p:ph type="sldNum" sz="quarter" idx="12"/>
            <p:custDataLst>
              <p:tags r:id="rId5"/>
            </p:custDataLst>
          </p:nvPr>
        </p:nvSpPr>
        <p:spPr/>
        <p:txBody>
          <a:bodyPr/>
          <a:lstStyle/>
          <a:p>
            <a:fld id="{A43914CE-9F6A-4F7F-8362-260763EB4F65}" type="slidenum">
              <a:rPr lang="fr-FR" smtClean="0"/>
              <a:t>18</a:t>
            </a:fld>
            <a:endParaRPr lang="fr-FR"/>
          </a:p>
        </p:txBody>
      </p:sp>
      <p:sp>
        <p:nvSpPr>
          <p:cNvPr id="29" name="Rectangle 28">
            <a:extLst>
              <a:ext uri="{FF2B5EF4-FFF2-40B4-BE49-F238E27FC236}">
                <a16:creationId xmlns:a16="http://schemas.microsoft.com/office/drawing/2014/main" id="{5DB2D865-2925-4506-8AE7-7B6A095CD9DE}"/>
              </a:ext>
            </a:extLst>
          </p:cNvPr>
          <p:cNvSpPr/>
          <p:nvPr>
            <p:custDataLst>
              <p:tags r:id="rId6"/>
            </p:custDataLst>
          </p:nvPr>
        </p:nvSpPr>
        <p:spPr>
          <a:xfrm>
            <a:off x="0" y="3659791"/>
            <a:ext cx="4610101" cy="2343858"/>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AB08F7-C574-4850-93D4-9078ED6426A1}"/>
              </a:ext>
            </a:extLst>
          </p:cNvPr>
          <p:cNvSpPr/>
          <p:nvPr>
            <p:custDataLst>
              <p:tags r:id="rId7"/>
            </p:custDataLst>
          </p:nvPr>
        </p:nvSpPr>
        <p:spPr>
          <a:xfrm>
            <a:off x="0" y="940825"/>
            <a:ext cx="4610101" cy="2343858"/>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6A37684-0DD6-4CE6-94C1-3EDC67C70F21}"/>
              </a:ext>
            </a:extLst>
          </p:cNvPr>
          <p:cNvSpPr txBox="1"/>
          <p:nvPr>
            <p:custDataLst>
              <p:tags r:id="rId8"/>
            </p:custDataLst>
          </p:nvPr>
        </p:nvSpPr>
        <p:spPr>
          <a:xfrm>
            <a:off x="246262" y="3778116"/>
            <a:ext cx="4117577" cy="461665"/>
          </a:xfrm>
          <a:prstGeom prst="rect">
            <a:avLst/>
          </a:prstGeom>
          <a:noFill/>
        </p:spPr>
        <p:txBody>
          <a:bodyPr wrap="square" rtlCol="0">
            <a:spAutoFit/>
          </a:bodyPr>
          <a:lstStyle/>
          <a:p>
            <a:pPr algn="ctr"/>
            <a:r>
              <a:rPr lang="fr-FR" sz="1200" b="1" spc="-40">
                <a:solidFill>
                  <a:schemeClr val="bg1"/>
                </a:solidFill>
              </a:rPr>
              <a:t>LES FORMATIONS SPÉCIFIQUES AUX </a:t>
            </a:r>
          </a:p>
          <a:p>
            <a:pPr algn="ctr"/>
            <a:r>
              <a:rPr lang="fr-FR" sz="1200" b="1" spc="-40">
                <a:solidFill>
                  <a:schemeClr val="bg1"/>
                </a:solidFill>
              </a:rPr>
              <a:t>SYSTÈMES EMBARQUÉS </a:t>
            </a:r>
          </a:p>
        </p:txBody>
      </p:sp>
      <p:sp>
        <p:nvSpPr>
          <p:cNvPr id="14" name="ZoneTexte 13">
            <a:extLst>
              <a:ext uri="{FF2B5EF4-FFF2-40B4-BE49-F238E27FC236}">
                <a16:creationId xmlns:a16="http://schemas.microsoft.com/office/drawing/2014/main" id="{CD8EDB0F-FCA5-4968-8449-86549C476944}"/>
              </a:ext>
            </a:extLst>
          </p:cNvPr>
          <p:cNvSpPr txBox="1"/>
          <p:nvPr>
            <p:custDataLst>
              <p:tags r:id="rId9"/>
            </p:custDataLst>
          </p:nvPr>
        </p:nvSpPr>
        <p:spPr>
          <a:xfrm>
            <a:off x="232265" y="989732"/>
            <a:ext cx="4145570" cy="461665"/>
          </a:xfrm>
          <a:prstGeom prst="rect">
            <a:avLst/>
          </a:prstGeom>
          <a:noFill/>
        </p:spPr>
        <p:txBody>
          <a:bodyPr wrap="square" rtlCol="0">
            <a:spAutoFit/>
          </a:bodyPr>
          <a:lstStyle/>
          <a:p>
            <a:pPr algn="ctr"/>
            <a:r>
              <a:rPr lang="fr-FR" sz="1200" b="1" spc="-40">
                <a:solidFill>
                  <a:schemeClr val="bg1"/>
                </a:solidFill>
              </a:rPr>
              <a:t>TOUTES LES FORMATIONS POUVANT MENER </a:t>
            </a:r>
          </a:p>
          <a:p>
            <a:pPr algn="ctr"/>
            <a:r>
              <a:rPr lang="fr-FR" sz="1200" b="1" spc="-40">
                <a:solidFill>
                  <a:schemeClr val="bg1"/>
                </a:solidFill>
              </a:rPr>
              <a:t>AUX SYSTÈMES EMBARQUÉS </a:t>
            </a:r>
          </a:p>
        </p:txBody>
      </p:sp>
      <p:grpSp>
        <p:nvGrpSpPr>
          <p:cNvPr id="39" name="Groupe 38">
            <a:extLst>
              <a:ext uri="{FF2B5EF4-FFF2-40B4-BE49-F238E27FC236}">
                <a16:creationId xmlns:a16="http://schemas.microsoft.com/office/drawing/2014/main" id="{F325F6F8-F387-8B4A-DC66-909AE4585410}"/>
              </a:ext>
            </a:extLst>
          </p:cNvPr>
          <p:cNvGrpSpPr/>
          <p:nvPr>
            <p:custDataLst>
              <p:tags r:id="rId10"/>
            </p:custDataLst>
          </p:nvPr>
        </p:nvGrpSpPr>
        <p:grpSpPr>
          <a:xfrm>
            <a:off x="452956" y="1616823"/>
            <a:ext cx="3704188" cy="1462544"/>
            <a:chOff x="578251" y="1688706"/>
            <a:chExt cx="3704188" cy="1462544"/>
          </a:xfrm>
        </p:grpSpPr>
        <p:sp>
          <p:nvSpPr>
            <p:cNvPr id="7" name="ZoneTexte 6">
              <a:extLst>
                <a:ext uri="{FF2B5EF4-FFF2-40B4-BE49-F238E27FC236}">
                  <a16:creationId xmlns:a16="http://schemas.microsoft.com/office/drawing/2014/main" id="{889D50E6-FEA3-4FC2-8D98-8E455C4F0E20}"/>
                </a:ext>
              </a:extLst>
            </p:cNvPr>
            <p:cNvSpPr txBox="1"/>
            <p:nvPr>
              <p:custDataLst>
                <p:tags r:id="rId20"/>
              </p:custDataLst>
            </p:nvPr>
          </p:nvSpPr>
          <p:spPr>
            <a:xfrm>
              <a:off x="1107323" y="1819963"/>
              <a:ext cx="3079665" cy="523220"/>
            </a:xfrm>
            <a:prstGeom prst="rect">
              <a:avLst/>
            </a:prstGeom>
            <a:noFill/>
          </p:spPr>
          <p:txBody>
            <a:bodyPr wrap="square" rtlCol="0">
              <a:spAutoFit/>
            </a:bodyPr>
            <a:lstStyle/>
            <a:p>
              <a:r>
                <a:rPr lang="fr-FR" sz="1600">
                  <a:solidFill>
                    <a:schemeClr val="bg1"/>
                  </a:solidFill>
                  <a:latin typeface="Arial Black" panose="020B0A04020102020204" pitchFamily="34" charset="0"/>
                </a:rPr>
                <a:t>~60 </a:t>
              </a:r>
              <a:r>
                <a:rPr lang="fr-FR" sz="1200">
                  <a:solidFill>
                    <a:schemeClr val="bg1"/>
                  </a:solidFill>
                </a:rPr>
                <a:t>certifications et spécialités en lien avec le secteur des systèmes embarqués </a:t>
              </a:r>
            </a:p>
          </p:txBody>
        </p:sp>
        <p:sp>
          <p:nvSpPr>
            <p:cNvPr id="11" name="Rectangle 10">
              <a:extLst>
                <a:ext uri="{FF2B5EF4-FFF2-40B4-BE49-F238E27FC236}">
                  <a16:creationId xmlns:a16="http://schemas.microsoft.com/office/drawing/2014/main" id="{B5285E73-DC45-41C6-9DDB-79C192FC9C84}"/>
                </a:ext>
              </a:extLst>
            </p:cNvPr>
            <p:cNvSpPr/>
            <p:nvPr>
              <p:custDataLst>
                <p:tags r:id="rId21"/>
              </p:custDataLst>
            </p:nvPr>
          </p:nvSpPr>
          <p:spPr>
            <a:xfrm>
              <a:off x="578251" y="1688706"/>
              <a:ext cx="3704188" cy="14625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 name="ZoneTexte 7">
              <a:extLst>
                <a:ext uri="{FF2B5EF4-FFF2-40B4-BE49-F238E27FC236}">
                  <a16:creationId xmlns:a16="http://schemas.microsoft.com/office/drawing/2014/main" id="{CFEED0BA-2BA6-4A6A-8634-BBED3D82F1FE}"/>
                </a:ext>
              </a:extLst>
            </p:cNvPr>
            <p:cNvSpPr txBox="1"/>
            <p:nvPr>
              <p:custDataLst>
                <p:tags r:id="rId22"/>
              </p:custDataLst>
            </p:nvPr>
          </p:nvSpPr>
          <p:spPr>
            <a:xfrm>
              <a:off x="1107324" y="2495289"/>
              <a:ext cx="3079664" cy="523220"/>
            </a:xfrm>
            <a:prstGeom prst="rect">
              <a:avLst/>
            </a:prstGeom>
            <a:noFill/>
          </p:spPr>
          <p:txBody>
            <a:bodyPr wrap="square" rtlCol="0">
              <a:spAutoFit/>
            </a:bodyPr>
            <a:lstStyle/>
            <a:p>
              <a:r>
                <a:rPr lang="fr-FR" sz="1600">
                  <a:solidFill>
                    <a:schemeClr val="bg1"/>
                  </a:solidFill>
                  <a:latin typeface="Arial Black" panose="020B0A04020102020204" pitchFamily="34" charset="0"/>
                </a:rPr>
                <a:t>214 </a:t>
              </a:r>
              <a:r>
                <a:rPr lang="fr-FR" sz="1200">
                  <a:solidFill>
                    <a:schemeClr val="bg1"/>
                  </a:solidFill>
                </a:rPr>
                <a:t>formations permettant d’accéder à ces certifications </a:t>
              </a:r>
            </a:p>
          </p:txBody>
        </p:sp>
        <p:grpSp>
          <p:nvGrpSpPr>
            <p:cNvPr id="21" name="Groupe 20">
              <a:extLst>
                <a:ext uri="{FF2B5EF4-FFF2-40B4-BE49-F238E27FC236}">
                  <a16:creationId xmlns:a16="http://schemas.microsoft.com/office/drawing/2014/main" id="{C00EA884-6CE2-4375-8842-A9764477199C}"/>
                </a:ext>
              </a:extLst>
            </p:cNvPr>
            <p:cNvGrpSpPr/>
            <p:nvPr>
              <p:custDataLst>
                <p:tags r:id="rId23"/>
              </p:custDataLst>
            </p:nvPr>
          </p:nvGrpSpPr>
          <p:grpSpPr>
            <a:xfrm>
              <a:off x="681770" y="2562797"/>
              <a:ext cx="388205" cy="388205"/>
              <a:chOff x="7642948" y="2435767"/>
              <a:chExt cx="396000" cy="396000"/>
            </a:xfrm>
          </p:grpSpPr>
          <p:sp>
            <p:nvSpPr>
              <p:cNvPr id="19" name="Rectangle 18">
                <a:extLst>
                  <a:ext uri="{FF2B5EF4-FFF2-40B4-BE49-F238E27FC236}">
                    <a16:creationId xmlns:a16="http://schemas.microsoft.com/office/drawing/2014/main" id="{97C306CF-0804-4931-98E2-51F8199A3060}"/>
                  </a:ext>
                </a:extLst>
              </p:cNvPr>
              <p:cNvSpPr/>
              <p:nvPr/>
            </p:nvSpPr>
            <p:spPr>
              <a:xfrm>
                <a:off x="7642948" y="2435767"/>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6" name="Graphique 15" descr="École contour">
                <a:extLst>
                  <a:ext uri="{FF2B5EF4-FFF2-40B4-BE49-F238E27FC236}">
                    <a16:creationId xmlns:a16="http://schemas.microsoft.com/office/drawing/2014/main" id="{A6119413-4900-4F6E-AB7D-F219AA20EC3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642948" y="2435767"/>
                <a:ext cx="396000" cy="396000"/>
              </a:xfrm>
              <a:prstGeom prst="rect">
                <a:avLst/>
              </a:prstGeom>
            </p:spPr>
          </p:pic>
        </p:grpSp>
        <p:grpSp>
          <p:nvGrpSpPr>
            <p:cNvPr id="22" name="Groupe 21">
              <a:extLst>
                <a:ext uri="{FF2B5EF4-FFF2-40B4-BE49-F238E27FC236}">
                  <a16:creationId xmlns:a16="http://schemas.microsoft.com/office/drawing/2014/main" id="{F92C5279-8EAF-4C93-8DFC-F3AB965F51EB}"/>
                </a:ext>
              </a:extLst>
            </p:cNvPr>
            <p:cNvGrpSpPr/>
            <p:nvPr>
              <p:custDataLst>
                <p:tags r:id="rId24"/>
              </p:custDataLst>
            </p:nvPr>
          </p:nvGrpSpPr>
          <p:grpSpPr>
            <a:xfrm>
              <a:off x="681770" y="1887470"/>
              <a:ext cx="388205" cy="388206"/>
              <a:chOff x="7642948" y="1673965"/>
              <a:chExt cx="396000" cy="396001"/>
            </a:xfrm>
          </p:grpSpPr>
          <p:sp>
            <p:nvSpPr>
              <p:cNvPr id="20" name="Rectangle 19">
                <a:extLst>
                  <a:ext uri="{FF2B5EF4-FFF2-40B4-BE49-F238E27FC236}">
                    <a16:creationId xmlns:a16="http://schemas.microsoft.com/office/drawing/2014/main" id="{B45AC62D-AB79-45F0-ADDB-412306864751}"/>
                  </a:ext>
                </a:extLst>
              </p:cNvPr>
              <p:cNvSpPr/>
              <p:nvPr/>
            </p:nvSpPr>
            <p:spPr>
              <a:xfrm>
                <a:off x="7642948" y="1673965"/>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8" name="Graphique 17" descr="Diplôme roulé contour">
                <a:extLst>
                  <a:ext uri="{FF2B5EF4-FFF2-40B4-BE49-F238E27FC236}">
                    <a16:creationId xmlns:a16="http://schemas.microsoft.com/office/drawing/2014/main" id="{7455257B-6CCE-4CAB-8EBA-6D8B0CDC47C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642948" y="1673966"/>
                <a:ext cx="396000" cy="396000"/>
              </a:xfrm>
              <a:prstGeom prst="rect">
                <a:avLst/>
              </a:prstGeom>
            </p:spPr>
          </p:pic>
        </p:grpSp>
      </p:grpSp>
      <p:grpSp>
        <p:nvGrpSpPr>
          <p:cNvPr id="30" name="Groupe 29">
            <a:extLst>
              <a:ext uri="{FF2B5EF4-FFF2-40B4-BE49-F238E27FC236}">
                <a16:creationId xmlns:a16="http://schemas.microsoft.com/office/drawing/2014/main" id="{5625A2CB-31FC-9C5A-C7B2-458BF8ABB48B}"/>
              </a:ext>
            </a:extLst>
          </p:cNvPr>
          <p:cNvGrpSpPr/>
          <p:nvPr>
            <p:custDataLst>
              <p:tags r:id="rId11"/>
            </p:custDataLst>
          </p:nvPr>
        </p:nvGrpSpPr>
        <p:grpSpPr>
          <a:xfrm>
            <a:off x="452956" y="4364707"/>
            <a:ext cx="3704189" cy="1316538"/>
            <a:chOff x="578250" y="4461104"/>
            <a:chExt cx="3704189" cy="1316538"/>
          </a:xfrm>
        </p:grpSpPr>
        <p:sp>
          <p:nvSpPr>
            <p:cNvPr id="12" name="Rectangle 11">
              <a:extLst>
                <a:ext uri="{FF2B5EF4-FFF2-40B4-BE49-F238E27FC236}">
                  <a16:creationId xmlns:a16="http://schemas.microsoft.com/office/drawing/2014/main" id="{0A159721-60A8-478F-8E36-5B18AFAB1B58}"/>
                </a:ext>
              </a:extLst>
            </p:cNvPr>
            <p:cNvSpPr/>
            <p:nvPr>
              <p:custDataLst>
                <p:tags r:id="rId15"/>
              </p:custDataLst>
            </p:nvPr>
          </p:nvSpPr>
          <p:spPr>
            <a:xfrm>
              <a:off x="578250" y="4461104"/>
              <a:ext cx="3704189" cy="13165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 name="ZoneTexte 8">
              <a:extLst>
                <a:ext uri="{FF2B5EF4-FFF2-40B4-BE49-F238E27FC236}">
                  <a16:creationId xmlns:a16="http://schemas.microsoft.com/office/drawing/2014/main" id="{ADCAFFEE-8726-4228-876E-6731136BC3C7}"/>
                </a:ext>
              </a:extLst>
            </p:cNvPr>
            <p:cNvSpPr txBox="1"/>
            <p:nvPr>
              <p:custDataLst>
                <p:tags r:id="rId16"/>
              </p:custDataLst>
            </p:nvPr>
          </p:nvSpPr>
          <p:spPr>
            <a:xfrm>
              <a:off x="1107324" y="4531159"/>
              <a:ext cx="3079664" cy="707886"/>
            </a:xfrm>
            <a:prstGeom prst="rect">
              <a:avLst/>
            </a:prstGeom>
            <a:noFill/>
          </p:spPr>
          <p:txBody>
            <a:bodyPr wrap="square" rtlCol="0">
              <a:spAutoFit/>
            </a:bodyPr>
            <a:lstStyle/>
            <a:p>
              <a:r>
                <a:rPr lang="fr-FR" sz="1600">
                  <a:solidFill>
                    <a:schemeClr val="bg1"/>
                  </a:solidFill>
                  <a:latin typeface="Arial Black" panose="020B0A04020102020204" pitchFamily="34" charset="0"/>
                </a:rPr>
                <a:t>~160 </a:t>
              </a:r>
              <a:r>
                <a:rPr lang="fr-FR" sz="1200">
                  <a:solidFill>
                    <a:schemeClr val="bg1"/>
                  </a:solidFill>
                </a:rPr>
                <a:t>formations non certifiantes spécifiques au secteur des systèmes embarqués* </a:t>
              </a:r>
            </a:p>
          </p:txBody>
        </p:sp>
        <p:sp>
          <p:nvSpPr>
            <p:cNvPr id="10" name="ZoneTexte 9">
              <a:extLst>
                <a:ext uri="{FF2B5EF4-FFF2-40B4-BE49-F238E27FC236}">
                  <a16:creationId xmlns:a16="http://schemas.microsoft.com/office/drawing/2014/main" id="{26D5ACA3-458B-4D9D-98FE-508F5A4CC309}"/>
                </a:ext>
              </a:extLst>
            </p:cNvPr>
            <p:cNvSpPr txBox="1"/>
            <p:nvPr>
              <p:custDataLst>
                <p:tags r:id="rId17"/>
              </p:custDataLst>
            </p:nvPr>
          </p:nvSpPr>
          <p:spPr>
            <a:xfrm>
              <a:off x="1107323" y="5179606"/>
              <a:ext cx="3079663" cy="523220"/>
            </a:xfrm>
            <a:prstGeom prst="rect">
              <a:avLst/>
            </a:prstGeom>
            <a:noFill/>
          </p:spPr>
          <p:txBody>
            <a:bodyPr wrap="square" rtlCol="0">
              <a:spAutoFit/>
            </a:bodyPr>
            <a:lstStyle/>
            <a:p>
              <a:r>
                <a:rPr lang="fr-FR" sz="1600">
                  <a:solidFill>
                    <a:schemeClr val="bg1"/>
                  </a:solidFill>
                  <a:latin typeface="Arial Black" panose="020B0A04020102020204" pitchFamily="34" charset="0"/>
                </a:rPr>
                <a:t>~20 </a:t>
              </a:r>
              <a:r>
                <a:rPr lang="fr-FR" sz="1200">
                  <a:solidFill>
                    <a:schemeClr val="bg1"/>
                  </a:solidFill>
                </a:rPr>
                <a:t>établissements proposant des formations non certifiantes</a:t>
              </a:r>
            </a:p>
          </p:txBody>
        </p:sp>
        <p:grpSp>
          <p:nvGrpSpPr>
            <p:cNvPr id="23" name="Groupe 22">
              <a:extLst>
                <a:ext uri="{FF2B5EF4-FFF2-40B4-BE49-F238E27FC236}">
                  <a16:creationId xmlns:a16="http://schemas.microsoft.com/office/drawing/2014/main" id="{859A1E39-79A5-45A4-B779-34C7D1E6A305}"/>
                </a:ext>
              </a:extLst>
            </p:cNvPr>
            <p:cNvGrpSpPr/>
            <p:nvPr>
              <p:custDataLst>
                <p:tags r:id="rId18"/>
              </p:custDataLst>
            </p:nvPr>
          </p:nvGrpSpPr>
          <p:grpSpPr>
            <a:xfrm>
              <a:off x="681770" y="5247111"/>
              <a:ext cx="388205" cy="388208"/>
              <a:chOff x="7642948" y="2410241"/>
              <a:chExt cx="396000" cy="396003"/>
            </a:xfrm>
          </p:grpSpPr>
          <p:sp>
            <p:nvSpPr>
              <p:cNvPr id="24" name="Rectangle 23">
                <a:extLst>
                  <a:ext uri="{FF2B5EF4-FFF2-40B4-BE49-F238E27FC236}">
                    <a16:creationId xmlns:a16="http://schemas.microsoft.com/office/drawing/2014/main" id="{F161560C-A5D4-4C9E-9721-0B79BFB97244}"/>
                  </a:ext>
                </a:extLst>
              </p:cNvPr>
              <p:cNvSpPr/>
              <p:nvPr/>
            </p:nvSpPr>
            <p:spPr>
              <a:xfrm>
                <a:off x="7642948" y="2410241"/>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5" name="Graphique 24" descr="École contour">
                <a:extLst>
                  <a:ext uri="{FF2B5EF4-FFF2-40B4-BE49-F238E27FC236}">
                    <a16:creationId xmlns:a16="http://schemas.microsoft.com/office/drawing/2014/main" id="{D70194B5-B775-40B5-B10D-796341DD05E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642948" y="2410244"/>
                <a:ext cx="396000" cy="396000"/>
              </a:xfrm>
              <a:prstGeom prst="rect">
                <a:avLst/>
              </a:prstGeom>
            </p:spPr>
          </p:pic>
        </p:grpSp>
        <p:grpSp>
          <p:nvGrpSpPr>
            <p:cNvPr id="26" name="Groupe 25">
              <a:extLst>
                <a:ext uri="{FF2B5EF4-FFF2-40B4-BE49-F238E27FC236}">
                  <a16:creationId xmlns:a16="http://schemas.microsoft.com/office/drawing/2014/main" id="{4019749A-E457-445E-AC95-2224750F9827}"/>
                </a:ext>
              </a:extLst>
            </p:cNvPr>
            <p:cNvGrpSpPr/>
            <p:nvPr>
              <p:custDataLst>
                <p:tags r:id="rId19"/>
              </p:custDataLst>
            </p:nvPr>
          </p:nvGrpSpPr>
          <p:grpSpPr>
            <a:xfrm>
              <a:off x="681770" y="4598667"/>
              <a:ext cx="388205" cy="388206"/>
              <a:chOff x="7642948" y="1817632"/>
              <a:chExt cx="396000" cy="396001"/>
            </a:xfrm>
          </p:grpSpPr>
          <p:sp>
            <p:nvSpPr>
              <p:cNvPr id="27" name="Rectangle 26">
                <a:extLst>
                  <a:ext uri="{FF2B5EF4-FFF2-40B4-BE49-F238E27FC236}">
                    <a16:creationId xmlns:a16="http://schemas.microsoft.com/office/drawing/2014/main" id="{4FDC2A7E-F921-4CFD-9A45-83331A52FFCA}"/>
                  </a:ext>
                </a:extLst>
              </p:cNvPr>
              <p:cNvSpPr/>
              <p:nvPr/>
            </p:nvSpPr>
            <p:spPr>
              <a:xfrm>
                <a:off x="7642948" y="1817633"/>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8" name="Graphique 27" descr="Diplôme roulé contour">
                <a:extLst>
                  <a:ext uri="{FF2B5EF4-FFF2-40B4-BE49-F238E27FC236}">
                    <a16:creationId xmlns:a16="http://schemas.microsoft.com/office/drawing/2014/main" id="{CF7FB1AB-2FB3-4888-B6F3-223E2AED2D59}"/>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642948" y="1817632"/>
                <a:ext cx="396000" cy="396000"/>
              </a:xfrm>
              <a:prstGeom prst="rect">
                <a:avLst/>
              </a:prstGeom>
            </p:spPr>
          </p:pic>
        </p:grpSp>
      </p:grpSp>
      <p:sp>
        <p:nvSpPr>
          <p:cNvPr id="68" name="ZoneTexte 67">
            <a:extLst>
              <a:ext uri="{FF2B5EF4-FFF2-40B4-BE49-F238E27FC236}">
                <a16:creationId xmlns:a16="http://schemas.microsoft.com/office/drawing/2014/main" id="{C4EC3869-90CE-ECCA-148B-7CD006A56177}"/>
              </a:ext>
            </a:extLst>
          </p:cNvPr>
          <p:cNvSpPr txBox="1"/>
          <p:nvPr>
            <p:custDataLst>
              <p:tags r:id="rId12"/>
            </p:custDataLst>
          </p:nvPr>
        </p:nvSpPr>
        <p:spPr>
          <a:xfrm>
            <a:off x="4970162" y="906675"/>
            <a:ext cx="6742414" cy="1123384"/>
          </a:xfrm>
          <a:prstGeom prst="rect">
            <a:avLst/>
          </a:prstGeom>
          <a:noFill/>
        </p:spPr>
        <p:txBody>
          <a:bodyPr wrap="square" rtlCol="0">
            <a:spAutoFit/>
          </a:bodyPr>
          <a:lstStyle/>
          <a:p>
            <a:pPr>
              <a:spcAft>
                <a:spcPts val="600"/>
              </a:spcAft>
            </a:pPr>
            <a:r>
              <a:rPr lang="fr-FR" sz="1400" b="1" spc="-30">
                <a:solidFill>
                  <a:schemeClr val="accent1"/>
                </a:solidFill>
              </a:rPr>
              <a:t>DEPUIS 2014 U</a:t>
            </a:r>
            <a:r>
              <a:rPr lang="fr-FR" sz="1400" b="1">
                <a:solidFill>
                  <a:schemeClr val="accent1"/>
                </a:solidFill>
              </a:rPr>
              <a:t>NE AUGMENTATION DE L’OFFRE DE FORMATION CONTINUE</a:t>
            </a:r>
          </a:p>
          <a:p>
            <a:pPr algn="just"/>
            <a:r>
              <a:rPr lang="fr-FR" sz="1200"/>
              <a:t>Moins d’une centaine de formations avaient été comptabilisées en 2014 contre plus de 300 aujourd’hui. Cette dynamique est liée à l’accessibilité accrue des diplômes par le biais de la formation continue (diplômes d’ingénieur, DUT, mentions complémentaires…). Alors qu’en 2014 seuls 45 organismes de formation étaient recensés, ils sont plus de 130 aujourd’hui. </a:t>
            </a:r>
          </a:p>
        </p:txBody>
      </p:sp>
      <p:sp>
        <p:nvSpPr>
          <p:cNvPr id="71" name="ZoneTexte 70">
            <a:extLst>
              <a:ext uri="{FF2B5EF4-FFF2-40B4-BE49-F238E27FC236}">
                <a16:creationId xmlns:a16="http://schemas.microsoft.com/office/drawing/2014/main" id="{4105FD4B-FFDA-6F36-0CC0-9C839AE65FFF}"/>
              </a:ext>
            </a:extLst>
          </p:cNvPr>
          <p:cNvSpPr txBox="1"/>
          <p:nvPr>
            <p:custDataLst>
              <p:tags r:id="rId13"/>
            </p:custDataLst>
          </p:nvPr>
        </p:nvSpPr>
        <p:spPr>
          <a:xfrm>
            <a:off x="4970161" y="2348411"/>
            <a:ext cx="6742414" cy="1759456"/>
          </a:xfrm>
          <a:prstGeom prst="rect">
            <a:avLst/>
          </a:prstGeom>
          <a:noFill/>
        </p:spPr>
        <p:txBody>
          <a:bodyPr wrap="square" rtlCol="0">
            <a:spAutoFit/>
          </a:bodyPr>
          <a:lstStyle/>
          <a:p>
            <a:pPr>
              <a:spcBef>
                <a:spcPts val="400"/>
              </a:spcBef>
              <a:spcAft>
                <a:spcPts val="600"/>
              </a:spcAft>
            </a:pPr>
            <a:r>
              <a:rPr lang="fr-FR" sz="1400" b="1" spc="-30">
                <a:solidFill>
                  <a:schemeClr val="accent1"/>
                </a:solidFill>
              </a:rPr>
              <a:t>UNE OFFRE CENTRÉE AUTOUR DES FORMATIONS CERTIFIANTES ÉGALEMENT ACCESSIBLES EN FORMATION INITIALE</a:t>
            </a:r>
          </a:p>
          <a:p>
            <a:pPr algn="just"/>
            <a:r>
              <a:rPr lang="fr-FR" sz="1200" spc="-30"/>
              <a:t>Une part importante de l’offre de formation initiale est aussi accessible en formation continue. Parmi les formations continues de niveau 7 se trouvent ainsi une majorité des diplômes d’ingénieurs et des masters ainsi que la certification « Chef de projet systèmes embarqués » de l’organisme Ynov. Une part majeure des certifications accessibles en formation initiale se trouvent aussi parmi les certifications de niveau 6 (licence professionnelle métiers de l’électronique : communication, systèmes embarqués, BUT GE2I : électronique et systèmes embarqués). </a:t>
            </a:r>
          </a:p>
        </p:txBody>
      </p:sp>
      <p:sp>
        <p:nvSpPr>
          <p:cNvPr id="74" name="ZoneTexte 73">
            <a:extLst>
              <a:ext uri="{FF2B5EF4-FFF2-40B4-BE49-F238E27FC236}">
                <a16:creationId xmlns:a16="http://schemas.microsoft.com/office/drawing/2014/main" id="{20E15FAB-C4C6-7B6A-A403-70573EB03315}"/>
              </a:ext>
            </a:extLst>
          </p:cNvPr>
          <p:cNvSpPr txBox="1"/>
          <p:nvPr>
            <p:custDataLst>
              <p:tags r:id="rId14"/>
            </p:custDataLst>
          </p:nvPr>
        </p:nvSpPr>
        <p:spPr>
          <a:xfrm>
            <a:off x="4970161" y="4426220"/>
            <a:ext cx="6742414" cy="1523494"/>
          </a:xfrm>
          <a:prstGeom prst="rect">
            <a:avLst/>
          </a:prstGeom>
          <a:noFill/>
        </p:spPr>
        <p:txBody>
          <a:bodyPr wrap="square" rtlCol="0">
            <a:spAutoFit/>
          </a:bodyPr>
          <a:lstStyle/>
          <a:p>
            <a:pPr>
              <a:spcAft>
                <a:spcPts val="600"/>
              </a:spcAft>
            </a:pPr>
            <a:r>
              <a:rPr lang="fr-FR" sz="1400" b="1" spc="-30">
                <a:solidFill>
                  <a:schemeClr val="accent1"/>
                </a:solidFill>
              </a:rPr>
              <a:t>DES FORMATIONS NON CERTIFIANTES CONCENTRÉES AUTOUR DE QUELQUES ORGANISMES DE FORMATION </a:t>
            </a:r>
          </a:p>
          <a:p>
            <a:pPr algn="just"/>
            <a:r>
              <a:rPr lang="fr-FR" sz="1200" spc="-30"/>
              <a:t>Près de 160 formations non certifiantes ont été recensées. 5 organismes de formation concentrent à eux seuls près de 90% de l’offre de formation non certifiante recensée. Outre les formations sur catalogue recensées, ces organismes de formation et les établissements de formation initiale proposent aussi des formations sur-mesure pour répondre aux besoins spécifiques en formation de certaines entreprises. </a:t>
            </a:r>
          </a:p>
        </p:txBody>
      </p:sp>
    </p:spTree>
    <p:extLst>
      <p:ext uri="{BB962C8B-B14F-4D97-AF65-F5344CB8AC3E}">
        <p14:creationId xmlns:p14="http://schemas.microsoft.com/office/powerpoint/2010/main" val="327613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ADB5B2-36DD-DA22-7DE9-42364EA85822}"/>
              </a:ext>
            </a:extLst>
          </p:cNvPr>
          <p:cNvSpPr>
            <a:spLocks noGrp="1"/>
          </p:cNvSpPr>
          <p:nvPr>
            <p:ph type="title"/>
            <p:custDataLst>
              <p:tags r:id="rId1"/>
            </p:custDataLst>
          </p:nvPr>
        </p:nvSpPr>
        <p:spPr/>
        <p:txBody>
          <a:bodyPr/>
          <a:lstStyle/>
          <a:p>
            <a:r>
              <a:rPr lang="fr-FR"/>
              <a:t>Quels recours à la formation continue par les entreprises ? </a:t>
            </a:r>
          </a:p>
        </p:txBody>
      </p:sp>
      <p:sp>
        <p:nvSpPr>
          <p:cNvPr id="4" name="Espace réservé du pied de page 3">
            <a:extLst>
              <a:ext uri="{FF2B5EF4-FFF2-40B4-BE49-F238E27FC236}">
                <a16:creationId xmlns:a16="http://schemas.microsoft.com/office/drawing/2014/main" id="{35DEC0CA-22B8-C558-A948-0145BBF75BF7}"/>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95FCC660-B02A-52A5-C110-92482762F0D0}"/>
              </a:ext>
            </a:extLst>
          </p:cNvPr>
          <p:cNvSpPr>
            <a:spLocks noGrp="1"/>
          </p:cNvSpPr>
          <p:nvPr>
            <p:ph type="sldNum" sz="quarter" idx="12"/>
            <p:custDataLst>
              <p:tags r:id="rId3"/>
            </p:custDataLst>
          </p:nvPr>
        </p:nvSpPr>
        <p:spPr/>
        <p:txBody>
          <a:bodyPr/>
          <a:lstStyle/>
          <a:p>
            <a:fld id="{A43914CE-9F6A-4F7F-8362-260763EB4F65}" type="slidenum">
              <a:rPr lang="fr-FR" smtClean="0"/>
              <a:t>19</a:t>
            </a:fld>
            <a:endParaRPr lang="fr-FR"/>
          </a:p>
        </p:txBody>
      </p:sp>
      <p:pic>
        <p:nvPicPr>
          <p:cNvPr id="8" name="Image 7" descr="black smartphone near person">
            <a:extLst>
              <a:ext uri="{FF2B5EF4-FFF2-40B4-BE49-F238E27FC236}">
                <a16:creationId xmlns:a16="http://schemas.microsoft.com/office/drawing/2014/main" id="{B16951B3-7021-4F58-8A78-AE7D3DD583B7}"/>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l="15368" t="1500" r="19933" b="1500"/>
          <a:stretch>
            <a:fillRect/>
          </a:stretch>
        </p:blipFill>
        <p:spPr bwMode="auto">
          <a:xfrm>
            <a:off x="1242513" y="2722010"/>
            <a:ext cx="3175805" cy="3175805"/>
          </a:xfrm>
          <a:custGeom>
            <a:avLst/>
            <a:gdLst>
              <a:gd name="connsiteX0" fmla="*/ 2160000 w 4320000"/>
              <a:gd name="connsiteY0" fmla="*/ 0 h 4320000"/>
              <a:gd name="connsiteX1" fmla="*/ 4320000 w 4320000"/>
              <a:gd name="connsiteY1" fmla="*/ 2160000 h 4320000"/>
              <a:gd name="connsiteX2" fmla="*/ 2160000 w 4320000"/>
              <a:gd name="connsiteY2" fmla="*/ 4320000 h 4320000"/>
              <a:gd name="connsiteX3" fmla="*/ 0 w 4320000"/>
              <a:gd name="connsiteY3" fmla="*/ 2160000 h 4320000"/>
              <a:gd name="connsiteX4" fmla="*/ 2160000 w 4320000"/>
              <a:gd name="connsiteY4" fmla="*/ 0 h 43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4320000">
                <a:moveTo>
                  <a:pt x="2160000" y="0"/>
                </a:moveTo>
                <a:cubicBezTo>
                  <a:pt x="3352935" y="0"/>
                  <a:pt x="4320000" y="967065"/>
                  <a:pt x="4320000" y="2160000"/>
                </a:cubicBezTo>
                <a:cubicBezTo>
                  <a:pt x="4320000" y="3352935"/>
                  <a:pt x="3352935" y="4320000"/>
                  <a:pt x="2160000" y="4320000"/>
                </a:cubicBezTo>
                <a:cubicBezTo>
                  <a:pt x="967065" y="4320000"/>
                  <a:pt x="0" y="3352935"/>
                  <a:pt x="0" y="2160000"/>
                </a:cubicBezTo>
                <a:cubicBezTo>
                  <a:pt x="0" y="967065"/>
                  <a:pt x="967065" y="0"/>
                  <a:pt x="2160000" y="0"/>
                </a:cubicBezTo>
                <a:close/>
              </a:path>
            </a:pathLst>
          </a:cu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85C11C7E-FE53-410D-61D9-FDB5D29A4440}"/>
              </a:ext>
            </a:extLst>
          </p:cNvPr>
          <p:cNvSpPr/>
          <p:nvPr>
            <p:custDataLst>
              <p:tags r:id="rId5"/>
            </p:custDataLst>
          </p:nvPr>
        </p:nvSpPr>
        <p:spPr>
          <a:xfrm>
            <a:off x="310012" y="2347606"/>
            <a:ext cx="2447910" cy="2447910"/>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A22D385E-427F-197E-D43D-2D8C770CA76A}"/>
              </a:ext>
            </a:extLst>
          </p:cNvPr>
          <p:cNvSpPr/>
          <p:nvPr>
            <p:custDataLst>
              <p:tags r:id="rId6"/>
            </p:custDataLst>
          </p:nvPr>
        </p:nvSpPr>
        <p:spPr>
          <a:xfrm>
            <a:off x="449485" y="1046940"/>
            <a:ext cx="1158944" cy="1158944"/>
          </a:xfrm>
          <a:prstGeom prst="ellipse">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2800" b="1">
                <a:solidFill>
                  <a:schemeClr val="bg1"/>
                </a:solidFill>
              </a:rPr>
              <a:t>69%</a:t>
            </a:r>
          </a:p>
        </p:txBody>
      </p:sp>
      <p:sp>
        <p:nvSpPr>
          <p:cNvPr id="12" name="ZoneTexte 11">
            <a:extLst>
              <a:ext uri="{FF2B5EF4-FFF2-40B4-BE49-F238E27FC236}">
                <a16:creationId xmlns:a16="http://schemas.microsoft.com/office/drawing/2014/main" id="{3A7AC57F-B45B-6AAE-20CE-23A0A2E7F868}"/>
              </a:ext>
            </a:extLst>
          </p:cNvPr>
          <p:cNvSpPr txBox="1"/>
          <p:nvPr>
            <p:custDataLst>
              <p:tags r:id="rId7"/>
            </p:custDataLst>
          </p:nvPr>
        </p:nvSpPr>
        <p:spPr>
          <a:xfrm>
            <a:off x="4970161" y="906675"/>
            <a:ext cx="6742414" cy="1308050"/>
          </a:xfrm>
          <a:prstGeom prst="rect">
            <a:avLst/>
          </a:prstGeom>
          <a:noFill/>
        </p:spPr>
        <p:txBody>
          <a:bodyPr wrap="square" rtlCol="0">
            <a:spAutoFit/>
          </a:bodyPr>
          <a:lstStyle/>
          <a:p>
            <a:pPr algn="just">
              <a:spcAft>
                <a:spcPts val="600"/>
              </a:spcAft>
            </a:pPr>
            <a:r>
              <a:rPr lang="fr-FR" sz="1400" b="1" spc="-30">
                <a:solidFill>
                  <a:schemeClr val="accent1"/>
                </a:solidFill>
              </a:rPr>
              <a:t>UNE FORMATION CONTINUE PRINCIPALEMENT AUTO-ORGANISÉE</a:t>
            </a:r>
          </a:p>
          <a:p>
            <a:pPr algn="just"/>
            <a:r>
              <a:rPr lang="fr-FR" sz="1200"/>
              <a:t>En matière de formation continue, les entreprises de la filière privilégient d’abord les modalités individuelles et notamment l’autoformation de leurs salariés (tutoriel, conférences…), le tutorat et l’organisation des sessions de formation en interne pour répondre aux besoins spécifiques de certains salariés. Elles s’appuient fortement sur leurs expertises internes pour faire monter en compétence l’ensemble de leurs salariés. </a:t>
            </a:r>
          </a:p>
        </p:txBody>
      </p:sp>
      <p:sp>
        <p:nvSpPr>
          <p:cNvPr id="15" name="ZoneTexte 14">
            <a:extLst>
              <a:ext uri="{FF2B5EF4-FFF2-40B4-BE49-F238E27FC236}">
                <a16:creationId xmlns:a16="http://schemas.microsoft.com/office/drawing/2014/main" id="{F0D94826-CA4D-02C7-078E-5FE3734A0CC0}"/>
              </a:ext>
            </a:extLst>
          </p:cNvPr>
          <p:cNvSpPr txBox="1"/>
          <p:nvPr>
            <p:custDataLst>
              <p:tags r:id="rId8"/>
            </p:custDataLst>
          </p:nvPr>
        </p:nvSpPr>
        <p:spPr>
          <a:xfrm>
            <a:off x="4970161" y="2484426"/>
            <a:ext cx="6742414" cy="1359346"/>
          </a:xfrm>
          <a:prstGeom prst="rect">
            <a:avLst/>
          </a:prstGeom>
          <a:noFill/>
        </p:spPr>
        <p:txBody>
          <a:bodyPr wrap="square" rtlCol="0">
            <a:spAutoFit/>
          </a:bodyPr>
          <a:lstStyle/>
          <a:p>
            <a:pPr algn="just">
              <a:spcBef>
                <a:spcPts val="400"/>
              </a:spcBef>
              <a:spcAft>
                <a:spcPts val="600"/>
              </a:spcAft>
            </a:pPr>
            <a:r>
              <a:rPr lang="fr-FR" sz="1400" b="1" spc="-30">
                <a:solidFill>
                  <a:schemeClr val="accent1"/>
                </a:solidFill>
              </a:rPr>
              <a:t>UN RECOURS PLUS PONCTUEL À DES ORGANISMES DE FORMATION</a:t>
            </a:r>
          </a:p>
          <a:p>
            <a:pPr algn="just"/>
            <a:r>
              <a:rPr lang="fr-FR" sz="1200" spc="-30"/>
              <a:t>Deux tiers des entreprises ont recours à la formation en ligne, via des modules de type MOOC. Les formations externes sont mobilisées de manière ponctuelle par les acteurs de la filière, mais principalement pour des formats courts, et de manière ponctuelle. Les formations longues des organismes externes, souvent très onéreuses et moins évidentes à mettre en place, ne sont qu'utilisées par moins d’une entreprise sur cinq. </a:t>
            </a:r>
          </a:p>
        </p:txBody>
      </p:sp>
      <p:sp>
        <p:nvSpPr>
          <p:cNvPr id="18" name="ZoneTexte 17">
            <a:extLst>
              <a:ext uri="{FF2B5EF4-FFF2-40B4-BE49-F238E27FC236}">
                <a16:creationId xmlns:a16="http://schemas.microsoft.com/office/drawing/2014/main" id="{3FF48CA8-D4D1-B7C8-7732-6950455BEAA7}"/>
              </a:ext>
            </a:extLst>
          </p:cNvPr>
          <p:cNvSpPr txBox="1"/>
          <p:nvPr>
            <p:custDataLst>
              <p:tags r:id="rId9"/>
            </p:custDataLst>
          </p:nvPr>
        </p:nvSpPr>
        <p:spPr>
          <a:xfrm>
            <a:off x="4970161" y="4070477"/>
            <a:ext cx="6742414" cy="1892826"/>
          </a:xfrm>
          <a:prstGeom prst="rect">
            <a:avLst/>
          </a:prstGeom>
          <a:noFill/>
        </p:spPr>
        <p:txBody>
          <a:bodyPr wrap="square" rtlCol="0">
            <a:spAutoFit/>
          </a:bodyPr>
          <a:lstStyle/>
          <a:p>
            <a:pPr>
              <a:spcAft>
                <a:spcPts val="600"/>
              </a:spcAft>
            </a:pPr>
            <a:r>
              <a:rPr lang="fr-FR" sz="1400" b="1" spc="-30">
                <a:solidFill>
                  <a:schemeClr val="accent1"/>
                </a:solidFill>
              </a:rPr>
              <a:t>DES ENTREPRISES LIMITÉES PAR LE COÛT DES FORMATIONS ET LE MANQUE D’INFORMATION </a:t>
            </a:r>
          </a:p>
          <a:p>
            <a:pPr algn="just" fontAlgn="base"/>
            <a:r>
              <a:rPr lang="fr-FR" sz="1200" spc="-30"/>
              <a:t>Près de la moitié des entreprises interrogées mentionnent le prix des formations externes comme un des freins principaux au recours à la formation. Dans le secteur des systèmes embarqués, ces dernières peuvent être d’autant plus onéreuses que la forte spécificité des sujets techniques limite fortement la concurrence entre organismes de formation. </a:t>
            </a:r>
          </a:p>
          <a:p>
            <a:pPr algn="just" fontAlgn="base"/>
            <a:r>
              <a:rPr lang="fr-FR" sz="1200" spc="-30"/>
              <a:t>De nombreuses entreprises de la filière soulignent ne pas disposer d’une information suffisante et de qualité en matière de formation continue, soulignant ainsi la nécessité de continuer à proposer aux entreprises des dispositifs d’accompagnement sur le sujet.</a:t>
            </a:r>
          </a:p>
        </p:txBody>
      </p:sp>
      <p:sp>
        <p:nvSpPr>
          <p:cNvPr id="21" name="ZoneTexte 20">
            <a:extLst>
              <a:ext uri="{FF2B5EF4-FFF2-40B4-BE49-F238E27FC236}">
                <a16:creationId xmlns:a16="http://schemas.microsoft.com/office/drawing/2014/main" id="{512F0856-32F8-7878-C7F8-E08B2DB4F36A}"/>
              </a:ext>
            </a:extLst>
          </p:cNvPr>
          <p:cNvSpPr txBox="1"/>
          <p:nvPr>
            <p:custDataLst>
              <p:tags r:id="rId10"/>
            </p:custDataLst>
          </p:nvPr>
        </p:nvSpPr>
        <p:spPr>
          <a:xfrm>
            <a:off x="1564337" y="1344646"/>
            <a:ext cx="2923111" cy="738664"/>
          </a:xfrm>
          <a:prstGeom prst="rect">
            <a:avLst/>
          </a:prstGeom>
          <a:noFill/>
        </p:spPr>
        <p:txBody>
          <a:bodyPr wrap="square" rtlCol="0">
            <a:spAutoFit/>
          </a:bodyPr>
          <a:lstStyle/>
          <a:p>
            <a:pPr algn="ctr"/>
            <a:r>
              <a:rPr lang="fr-FR" sz="1400" i="1"/>
              <a:t>Des entreprises mettent, fréquemment ou ponctuellement, en place des formations internes </a:t>
            </a:r>
          </a:p>
        </p:txBody>
      </p:sp>
    </p:spTree>
    <p:extLst>
      <p:ext uri="{BB962C8B-B14F-4D97-AF65-F5344CB8AC3E}">
        <p14:creationId xmlns:p14="http://schemas.microsoft.com/office/powerpoint/2010/main" val="318468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C2E2B0-0750-41CE-8743-9A48B4D7F92A}"/>
              </a:ext>
            </a:extLst>
          </p:cNvPr>
          <p:cNvSpPr>
            <a:spLocks noGrp="1"/>
          </p:cNvSpPr>
          <p:nvPr>
            <p:ph type="title"/>
            <p:custDataLst>
              <p:tags r:id="rId1"/>
            </p:custDataLst>
          </p:nvPr>
        </p:nvSpPr>
        <p:spPr/>
        <p:txBody>
          <a:bodyPr/>
          <a:lstStyle/>
          <a:p>
            <a:r>
              <a:rPr lang="fr-FR"/>
              <a:t>Rappel des objectifs et des moyens mobilisés</a:t>
            </a:r>
          </a:p>
        </p:txBody>
      </p:sp>
      <p:sp>
        <p:nvSpPr>
          <p:cNvPr id="4" name="Espace réservé du pied de page 3">
            <a:extLst>
              <a:ext uri="{FF2B5EF4-FFF2-40B4-BE49-F238E27FC236}">
                <a16:creationId xmlns:a16="http://schemas.microsoft.com/office/drawing/2014/main" id="{445D2918-B3E8-490A-8E87-E098A90B5127}"/>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51E81CFD-0360-4058-943A-07C15C95512B}"/>
              </a:ext>
            </a:extLst>
          </p:cNvPr>
          <p:cNvSpPr>
            <a:spLocks noGrp="1"/>
          </p:cNvSpPr>
          <p:nvPr>
            <p:ph type="sldNum" sz="quarter" idx="12"/>
            <p:custDataLst>
              <p:tags r:id="rId3"/>
            </p:custDataLst>
          </p:nvPr>
        </p:nvSpPr>
        <p:spPr/>
        <p:txBody>
          <a:bodyPr/>
          <a:lstStyle/>
          <a:p>
            <a:fld id="{A43914CE-9F6A-4F7F-8362-260763EB4F65}" type="slidenum">
              <a:rPr lang="fr-FR" smtClean="0"/>
              <a:t>2</a:t>
            </a:fld>
            <a:endParaRPr lang="fr-FR"/>
          </a:p>
        </p:txBody>
      </p:sp>
      <p:sp>
        <p:nvSpPr>
          <p:cNvPr id="6" name="Rectangle : coins arrondis 5">
            <a:extLst>
              <a:ext uri="{FF2B5EF4-FFF2-40B4-BE49-F238E27FC236}">
                <a16:creationId xmlns:a16="http://schemas.microsoft.com/office/drawing/2014/main" id="{4DCBA9B1-51F4-493A-B026-47D5750BB44A}"/>
              </a:ext>
            </a:extLst>
          </p:cNvPr>
          <p:cNvSpPr/>
          <p:nvPr>
            <p:custDataLst>
              <p:tags r:id="rId4"/>
            </p:custDataLst>
          </p:nvPr>
        </p:nvSpPr>
        <p:spPr>
          <a:xfrm>
            <a:off x="793040" y="856654"/>
            <a:ext cx="4401145" cy="4632384"/>
          </a:xfrm>
          <a:prstGeom prst="roundRect">
            <a:avLst>
              <a:gd name="adj" fmla="val 3782"/>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E6E32480-B5CF-4312-BB91-C10CCAE78C05}"/>
              </a:ext>
            </a:extLst>
          </p:cNvPr>
          <p:cNvGrpSpPr/>
          <p:nvPr>
            <p:custDataLst>
              <p:tags r:id="rId5"/>
            </p:custDataLst>
          </p:nvPr>
        </p:nvGrpSpPr>
        <p:grpSpPr>
          <a:xfrm>
            <a:off x="925912" y="1538004"/>
            <a:ext cx="4135400" cy="3635902"/>
            <a:chOff x="1311124" y="1901210"/>
            <a:chExt cx="4135400" cy="3635902"/>
          </a:xfrm>
        </p:grpSpPr>
        <p:sp>
          <p:nvSpPr>
            <p:cNvPr id="13" name="ZoneTexte 12">
              <a:extLst>
                <a:ext uri="{FF2B5EF4-FFF2-40B4-BE49-F238E27FC236}">
                  <a16:creationId xmlns:a16="http://schemas.microsoft.com/office/drawing/2014/main" id="{A795A7D3-7917-46CE-95E8-8E6189BF2E94}"/>
                </a:ext>
              </a:extLst>
            </p:cNvPr>
            <p:cNvSpPr txBox="1"/>
            <p:nvPr/>
          </p:nvSpPr>
          <p:spPr>
            <a:xfrm>
              <a:off x="1751981" y="1901210"/>
              <a:ext cx="3694543" cy="523220"/>
            </a:xfrm>
            <a:prstGeom prst="rect">
              <a:avLst/>
            </a:prstGeom>
            <a:noFill/>
          </p:spPr>
          <p:txBody>
            <a:bodyPr wrap="square" rtlCol="0">
              <a:spAutoFit/>
            </a:bodyPr>
            <a:lstStyle/>
            <a:p>
              <a:r>
                <a:rPr lang="fr-FR" sz="1400">
                  <a:solidFill>
                    <a:schemeClr val="bg1"/>
                  </a:solidFill>
                </a:rPr>
                <a:t>Dresser un état des lieux des principales transformations intervenues depuis 2014 </a:t>
              </a:r>
            </a:p>
          </p:txBody>
        </p:sp>
        <p:sp>
          <p:nvSpPr>
            <p:cNvPr id="14" name="ZoneTexte 13">
              <a:extLst>
                <a:ext uri="{FF2B5EF4-FFF2-40B4-BE49-F238E27FC236}">
                  <a16:creationId xmlns:a16="http://schemas.microsoft.com/office/drawing/2014/main" id="{6DA8CF8B-29B0-488C-AF8C-6DB9FF6A0112}"/>
                </a:ext>
              </a:extLst>
            </p:cNvPr>
            <p:cNvSpPr txBox="1"/>
            <p:nvPr/>
          </p:nvSpPr>
          <p:spPr>
            <a:xfrm>
              <a:off x="1311124" y="1931988"/>
              <a:ext cx="440861" cy="430887"/>
            </a:xfrm>
            <a:prstGeom prst="rect">
              <a:avLst/>
            </a:prstGeom>
            <a:noFill/>
          </p:spPr>
          <p:txBody>
            <a:bodyPr wrap="square" rtlCol="0">
              <a:spAutoFit/>
            </a:bodyPr>
            <a:lstStyle/>
            <a:p>
              <a:r>
                <a:rPr lang="fr-FR" sz="2200">
                  <a:solidFill>
                    <a:schemeClr val="bg1"/>
                  </a:solidFill>
                  <a:latin typeface="Arial Black" panose="020B0A04020102020204" pitchFamily="34" charset="0"/>
                </a:rPr>
                <a:t>1</a:t>
              </a:r>
            </a:p>
          </p:txBody>
        </p:sp>
        <p:sp>
          <p:nvSpPr>
            <p:cNvPr id="35" name="ZoneTexte 34">
              <a:extLst>
                <a:ext uri="{FF2B5EF4-FFF2-40B4-BE49-F238E27FC236}">
                  <a16:creationId xmlns:a16="http://schemas.microsoft.com/office/drawing/2014/main" id="{36F6677F-3187-422E-A52A-5AECFADA7C17}"/>
                </a:ext>
              </a:extLst>
            </p:cNvPr>
            <p:cNvSpPr txBox="1"/>
            <p:nvPr/>
          </p:nvSpPr>
          <p:spPr>
            <a:xfrm>
              <a:off x="1751981" y="2679380"/>
              <a:ext cx="3694543" cy="523220"/>
            </a:xfrm>
            <a:prstGeom prst="rect">
              <a:avLst/>
            </a:prstGeom>
            <a:noFill/>
          </p:spPr>
          <p:txBody>
            <a:bodyPr wrap="square" rtlCol="0">
              <a:spAutoFit/>
            </a:bodyPr>
            <a:lstStyle/>
            <a:p>
              <a:pPr algn="just"/>
              <a:r>
                <a:rPr lang="fr-FR" sz="1400">
                  <a:solidFill>
                    <a:schemeClr val="bg1"/>
                  </a:solidFill>
                </a:rPr>
                <a:t>Mettre à jour la liste des formations initiales et continues</a:t>
              </a:r>
            </a:p>
          </p:txBody>
        </p:sp>
        <p:sp>
          <p:nvSpPr>
            <p:cNvPr id="36" name="ZoneTexte 35">
              <a:extLst>
                <a:ext uri="{FF2B5EF4-FFF2-40B4-BE49-F238E27FC236}">
                  <a16:creationId xmlns:a16="http://schemas.microsoft.com/office/drawing/2014/main" id="{C86E3132-AFF6-47CD-9744-EDC3C92D3108}"/>
                </a:ext>
              </a:extLst>
            </p:cNvPr>
            <p:cNvSpPr txBox="1"/>
            <p:nvPr/>
          </p:nvSpPr>
          <p:spPr>
            <a:xfrm>
              <a:off x="1311124" y="2710159"/>
              <a:ext cx="440861" cy="430887"/>
            </a:xfrm>
            <a:prstGeom prst="rect">
              <a:avLst/>
            </a:prstGeom>
            <a:noFill/>
          </p:spPr>
          <p:txBody>
            <a:bodyPr wrap="square" rtlCol="0">
              <a:spAutoFit/>
            </a:bodyPr>
            <a:lstStyle/>
            <a:p>
              <a:r>
                <a:rPr lang="fr-FR" sz="2200">
                  <a:solidFill>
                    <a:schemeClr val="bg1"/>
                  </a:solidFill>
                  <a:latin typeface="Arial Black" panose="020B0A04020102020204" pitchFamily="34" charset="0"/>
                </a:rPr>
                <a:t>2</a:t>
              </a:r>
            </a:p>
          </p:txBody>
        </p:sp>
        <p:sp>
          <p:nvSpPr>
            <p:cNvPr id="38" name="ZoneTexte 37">
              <a:extLst>
                <a:ext uri="{FF2B5EF4-FFF2-40B4-BE49-F238E27FC236}">
                  <a16:creationId xmlns:a16="http://schemas.microsoft.com/office/drawing/2014/main" id="{52E7A4AB-BC69-46BE-98D0-6A693D47FCD7}"/>
                </a:ext>
              </a:extLst>
            </p:cNvPr>
            <p:cNvSpPr txBox="1"/>
            <p:nvPr/>
          </p:nvSpPr>
          <p:spPr>
            <a:xfrm>
              <a:off x="1751981" y="3457550"/>
              <a:ext cx="3694543" cy="523220"/>
            </a:xfrm>
            <a:prstGeom prst="rect">
              <a:avLst/>
            </a:prstGeom>
            <a:noFill/>
          </p:spPr>
          <p:txBody>
            <a:bodyPr wrap="square" rtlCol="0">
              <a:spAutoFit/>
            </a:bodyPr>
            <a:lstStyle/>
            <a:p>
              <a:r>
                <a:rPr lang="fr-FR" sz="1400">
                  <a:solidFill>
                    <a:schemeClr val="bg1"/>
                  </a:solidFill>
                </a:rPr>
                <a:t>Analyser l’offre de formation au vu des besoins du secteur</a:t>
              </a:r>
            </a:p>
          </p:txBody>
        </p:sp>
        <p:sp>
          <p:nvSpPr>
            <p:cNvPr id="39" name="ZoneTexte 38">
              <a:extLst>
                <a:ext uri="{FF2B5EF4-FFF2-40B4-BE49-F238E27FC236}">
                  <a16:creationId xmlns:a16="http://schemas.microsoft.com/office/drawing/2014/main" id="{8D38FF81-3A71-492B-80EC-6C0E473AD512}"/>
                </a:ext>
              </a:extLst>
            </p:cNvPr>
            <p:cNvSpPr txBox="1"/>
            <p:nvPr/>
          </p:nvSpPr>
          <p:spPr>
            <a:xfrm>
              <a:off x="1311124" y="3488330"/>
              <a:ext cx="440861" cy="430887"/>
            </a:xfrm>
            <a:prstGeom prst="rect">
              <a:avLst/>
            </a:prstGeom>
            <a:noFill/>
          </p:spPr>
          <p:txBody>
            <a:bodyPr wrap="square" rtlCol="0">
              <a:spAutoFit/>
            </a:bodyPr>
            <a:lstStyle/>
            <a:p>
              <a:r>
                <a:rPr lang="fr-FR" sz="2200">
                  <a:solidFill>
                    <a:schemeClr val="bg1"/>
                  </a:solidFill>
                  <a:latin typeface="Arial Black" panose="020B0A04020102020204" pitchFamily="34" charset="0"/>
                </a:rPr>
                <a:t>3</a:t>
              </a:r>
            </a:p>
          </p:txBody>
        </p:sp>
        <p:sp>
          <p:nvSpPr>
            <p:cNvPr id="41" name="ZoneTexte 40">
              <a:extLst>
                <a:ext uri="{FF2B5EF4-FFF2-40B4-BE49-F238E27FC236}">
                  <a16:creationId xmlns:a16="http://schemas.microsoft.com/office/drawing/2014/main" id="{0ECBFEFC-4FCC-4113-A385-59E9744DCCF0}"/>
                </a:ext>
              </a:extLst>
            </p:cNvPr>
            <p:cNvSpPr txBox="1"/>
            <p:nvPr/>
          </p:nvSpPr>
          <p:spPr>
            <a:xfrm>
              <a:off x="1751981" y="4235720"/>
              <a:ext cx="3694543" cy="523220"/>
            </a:xfrm>
            <a:prstGeom prst="rect">
              <a:avLst/>
            </a:prstGeom>
            <a:noFill/>
          </p:spPr>
          <p:txBody>
            <a:bodyPr wrap="square" rtlCol="0">
              <a:spAutoFit/>
            </a:bodyPr>
            <a:lstStyle/>
            <a:p>
              <a:r>
                <a:rPr lang="fr-FR" sz="1400">
                  <a:solidFill>
                    <a:schemeClr val="bg1"/>
                  </a:solidFill>
                </a:rPr>
                <a:t>Formuler des recommandations sur l’offre de formation initiale et continue</a:t>
              </a:r>
            </a:p>
          </p:txBody>
        </p:sp>
        <p:sp>
          <p:nvSpPr>
            <p:cNvPr id="42" name="ZoneTexte 41">
              <a:extLst>
                <a:ext uri="{FF2B5EF4-FFF2-40B4-BE49-F238E27FC236}">
                  <a16:creationId xmlns:a16="http://schemas.microsoft.com/office/drawing/2014/main" id="{51183A3A-F84A-469D-AB5D-A2A589ACDDA1}"/>
                </a:ext>
              </a:extLst>
            </p:cNvPr>
            <p:cNvSpPr txBox="1"/>
            <p:nvPr/>
          </p:nvSpPr>
          <p:spPr>
            <a:xfrm>
              <a:off x="1311124" y="4266501"/>
              <a:ext cx="440861" cy="430887"/>
            </a:xfrm>
            <a:prstGeom prst="rect">
              <a:avLst/>
            </a:prstGeom>
            <a:noFill/>
          </p:spPr>
          <p:txBody>
            <a:bodyPr wrap="square" rtlCol="0">
              <a:spAutoFit/>
            </a:bodyPr>
            <a:lstStyle/>
            <a:p>
              <a:r>
                <a:rPr lang="fr-FR" sz="2200">
                  <a:solidFill>
                    <a:schemeClr val="bg1"/>
                  </a:solidFill>
                  <a:latin typeface="Arial Black" panose="020B0A04020102020204" pitchFamily="34" charset="0"/>
                </a:rPr>
                <a:t>4</a:t>
              </a:r>
            </a:p>
          </p:txBody>
        </p:sp>
        <p:sp>
          <p:nvSpPr>
            <p:cNvPr id="44" name="ZoneTexte 43">
              <a:extLst>
                <a:ext uri="{FF2B5EF4-FFF2-40B4-BE49-F238E27FC236}">
                  <a16:creationId xmlns:a16="http://schemas.microsoft.com/office/drawing/2014/main" id="{CAFAD62D-C34A-46EC-879B-CA79AC0169E3}"/>
                </a:ext>
              </a:extLst>
            </p:cNvPr>
            <p:cNvSpPr txBox="1"/>
            <p:nvPr/>
          </p:nvSpPr>
          <p:spPr>
            <a:xfrm>
              <a:off x="1751981" y="5013892"/>
              <a:ext cx="3694543" cy="523220"/>
            </a:xfrm>
            <a:prstGeom prst="rect">
              <a:avLst/>
            </a:prstGeom>
            <a:noFill/>
          </p:spPr>
          <p:txBody>
            <a:bodyPr wrap="square" rtlCol="0">
              <a:spAutoFit/>
            </a:bodyPr>
            <a:lstStyle/>
            <a:p>
              <a:r>
                <a:rPr lang="fr-FR" sz="1400">
                  <a:solidFill>
                    <a:schemeClr val="bg1"/>
                  </a:solidFill>
                </a:rPr>
                <a:t>Élaborer des fiches métiers et les bases de profils de carrière</a:t>
              </a:r>
            </a:p>
          </p:txBody>
        </p:sp>
        <p:sp>
          <p:nvSpPr>
            <p:cNvPr id="45" name="ZoneTexte 44">
              <a:extLst>
                <a:ext uri="{FF2B5EF4-FFF2-40B4-BE49-F238E27FC236}">
                  <a16:creationId xmlns:a16="http://schemas.microsoft.com/office/drawing/2014/main" id="{2F098036-89A3-4777-9AAB-8FDDF007DBAA}"/>
                </a:ext>
              </a:extLst>
            </p:cNvPr>
            <p:cNvSpPr txBox="1"/>
            <p:nvPr/>
          </p:nvSpPr>
          <p:spPr>
            <a:xfrm>
              <a:off x="1311124" y="5044670"/>
              <a:ext cx="440861" cy="430887"/>
            </a:xfrm>
            <a:prstGeom prst="rect">
              <a:avLst/>
            </a:prstGeom>
            <a:noFill/>
          </p:spPr>
          <p:txBody>
            <a:bodyPr wrap="square" rtlCol="0">
              <a:spAutoFit/>
            </a:bodyPr>
            <a:lstStyle/>
            <a:p>
              <a:r>
                <a:rPr lang="fr-FR" sz="2200">
                  <a:solidFill>
                    <a:schemeClr val="bg1"/>
                  </a:solidFill>
                  <a:latin typeface="Arial Black" panose="020B0A04020102020204" pitchFamily="34" charset="0"/>
                </a:rPr>
                <a:t>5</a:t>
              </a:r>
            </a:p>
          </p:txBody>
        </p:sp>
      </p:grpSp>
      <p:sp>
        <p:nvSpPr>
          <p:cNvPr id="7" name="Rectangle : coins arrondis 6">
            <a:extLst>
              <a:ext uri="{FF2B5EF4-FFF2-40B4-BE49-F238E27FC236}">
                <a16:creationId xmlns:a16="http://schemas.microsoft.com/office/drawing/2014/main" id="{29908EF3-3186-429A-A92A-C90ACE2A3984}"/>
              </a:ext>
            </a:extLst>
          </p:cNvPr>
          <p:cNvSpPr/>
          <p:nvPr>
            <p:custDataLst>
              <p:tags r:id="rId6"/>
            </p:custDataLst>
          </p:nvPr>
        </p:nvSpPr>
        <p:spPr>
          <a:xfrm>
            <a:off x="6793498" y="1042440"/>
            <a:ext cx="4469510" cy="1132918"/>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231F6D97-A69A-49E7-B50D-1F07AF619BEF}"/>
              </a:ext>
            </a:extLst>
          </p:cNvPr>
          <p:cNvSpPr txBox="1"/>
          <p:nvPr>
            <p:custDataLst>
              <p:tags r:id="rId7"/>
            </p:custDataLst>
          </p:nvPr>
        </p:nvSpPr>
        <p:spPr>
          <a:xfrm>
            <a:off x="8030403" y="890089"/>
            <a:ext cx="1995700" cy="307777"/>
          </a:xfrm>
          <a:prstGeom prst="rect">
            <a:avLst/>
          </a:prstGeom>
          <a:solidFill>
            <a:schemeClr val="bg1"/>
          </a:solidFill>
        </p:spPr>
        <p:txBody>
          <a:bodyPr wrap="square" rtlCol="0">
            <a:spAutoFit/>
          </a:bodyPr>
          <a:lstStyle/>
          <a:p>
            <a:pPr algn="ctr"/>
            <a:r>
              <a:rPr lang="fr-FR" sz="1400" b="1">
                <a:solidFill>
                  <a:schemeClr val="accent3"/>
                </a:solidFill>
              </a:rPr>
              <a:t>MOYENS MOBILISÉS</a:t>
            </a:r>
          </a:p>
        </p:txBody>
      </p:sp>
      <p:sp>
        <p:nvSpPr>
          <p:cNvPr id="64" name="Rectangle : coins arrondis 63">
            <a:extLst>
              <a:ext uri="{FF2B5EF4-FFF2-40B4-BE49-F238E27FC236}">
                <a16:creationId xmlns:a16="http://schemas.microsoft.com/office/drawing/2014/main" id="{6F73363C-A893-4B35-A2B8-21F90A50269D}"/>
              </a:ext>
            </a:extLst>
          </p:cNvPr>
          <p:cNvSpPr/>
          <p:nvPr>
            <p:custDataLst>
              <p:tags r:id="rId8"/>
            </p:custDataLst>
          </p:nvPr>
        </p:nvSpPr>
        <p:spPr>
          <a:xfrm>
            <a:off x="6793498" y="3720451"/>
            <a:ext cx="4469510" cy="1132918"/>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FEBC57DC-1948-4603-893E-4CE4C1FB3B64}"/>
              </a:ext>
            </a:extLst>
          </p:cNvPr>
          <p:cNvSpPr txBox="1"/>
          <p:nvPr>
            <p:custDataLst>
              <p:tags r:id="rId9"/>
            </p:custDataLst>
          </p:nvPr>
        </p:nvSpPr>
        <p:spPr>
          <a:xfrm>
            <a:off x="8241961" y="3566562"/>
            <a:ext cx="1572585" cy="307777"/>
          </a:xfrm>
          <a:prstGeom prst="rect">
            <a:avLst/>
          </a:prstGeom>
          <a:solidFill>
            <a:schemeClr val="bg1"/>
          </a:solidFill>
        </p:spPr>
        <p:txBody>
          <a:bodyPr wrap="square" rtlCol="0">
            <a:spAutoFit/>
          </a:bodyPr>
          <a:lstStyle/>
          <a:p>
            <a:pPr algn="ctr"/>
            <a:r>
              <a:rPr lang="fr-FR" sz="1400" b="1">
                <a:solidFill>
                  <a:schemeClr val="accent3"/>
                </a:solidFill>
              </a:rPr>
              <a:t>LIVRABLES</a:t>
            </a:r>
          </a:p>
        </p:txBody>
      </p:sp>
      <p:grpSp>
        <p:nvGrpSpPr>
          <p:cNvPr id="20" name="Groupe 19">
            <a:extLst>
              <a:ext uri="{FF2B5EF4-FFF2-40B4-BE49-F238E27FC236}">
                <a16:creationId xmlns:a16="http://schemas.microsoft.com/office/drawing/2014/main" id="{F47BBFCA-BF63-433E-A8E5-F5A01D53C275}"/>
              </a:ext>
            </a:extLst>
          </p:cNvPr>
          <p:cNvGrpSpPr/>
          <p:nvPr>
            <p:custDataLst>
              <p:tags r:id="rId10"/>
            </p:custDataLst>
          </p:nvPr>
        </p:nvGrpSpPr>
        <p:grpSpPr>
          <a:xfrm>
            <a:off x="1976876" y="921340"/>
            <a:ext cx="2033472" cy="421640"/>
            <a:chOff x="2309134" y="1289640"/>
            <a:chExt cx="2033472" cy="421640"/>
          </a:xfrm>
        </p:grpSpPr>
        <p:sp>
          <p:nvSpPr>
            <p:cNvPr id="11" name="ZoneTexte 10">
              <a:extLst>
                <a:ext uri="{FF2B5EF4-FFF2-40B4-BE49-F238E27FC236}">
                  <a16:creationId xmlns:a16="http://schemas.microsoft.com/office/drawing/2014/main" id="{CC551CD8-9F5D-40E9-8F43-4BCC9289B81A}"/>
                </a:ext>
              </a:extLst>
            </p:cNvPr>
            <p:cNvSpPr txBox="1"/>
            <p:nvPr/>
          </p:nvSpPr>
          <p:spPr>
            <a:xfrm>
              <a:off x="2855898" y="1315794"/>
              <a:ext cx="1486708" cy="369332"/>
            </a:xfrm>
            <a:prstGeom prst="rect">
              <a:avLst/>
            </a:prstGeom>
            <a:noFill/>
          </p:spPr>
          <p:txBody>
            <a:bodyPr wrap="square" rtlCol="0">
              <a:spAutoFit/>
            </a:bodyPr>
            <a:lstStyle/>
            <a:p>
              <a:r>
                <a:rPr lang="fr-FR" b="1">
                  <a:solidFill>
                    <a:schemeClr val="bg1"/>
                  </a:solidFill>
                </a:rPr>
                <a:t>OBJECTIFS</a:t>
              </a:r>
            </a:p>
          </p:txBody>
        </p:sp>
        <p:pic>
          <p:nvPicPr>
            <p:cNvPr id="49" name="Image 48" descr="Une image contenant dessin&#10;&#10;Description générée automatiquement">
              <a:extLst>
                <a:ext uri="{FF2B5EF4-FFF2-40B4-BE49-F238E27FC236}">
                  <a16:creationId xmlns:a16="http://schemas.microsoft.com/office/drawing/2014/main" id="{17DE3F76-84E1-4B69-861E-B83D0BCC70BD}"/>
                </a:ext>
              </a:extLst>
            </p:cNvPr>
            <p:cNvPicPr>
              <a:picLocks noChangeAspect="1"/>
            </p:cNvPicPr>
            <p:nvPr/>
          </p:nvPicPr>
          <p:blipFill>
            <a:blip r:embed="rId17">
              <a:extLst>
                <a:ext uri="{28A0092B-C50C-407E-A947-70E740481C1C}">
                  <a14:useLocalDpi xmlns:a14="http://schemas.microsoft.com/office/drawing/2010/main" val="0"/>
                </a:ext>
              </a:extLst>
            </a:blip>
            <a:srcRect l="12623" t="12246" r="12623" b="12246"/>
            <a:stretch>
              <a:fillRect/>
            </a:stretch>
          </p:blipFill>
          <p:spPr>
            <a:xfrm>
              <a:off x="2309134" y="1289640"/>
              <a:ext cx="420370" cy="421640"/>
            </a:xfrm>
            <a:custGeom>
              <a:avLst/>
              <a:gdLst>
                <a:gd name="connsiteX0" fmla="*/ 210185 w 420370"/>
                <a:gd name="connsiteY0" fmla="*/ 0 h 421640"/>
                <a:gd name="connsiteX1" fmla="*/ 420370 w 420370"/>
                <a:gd name="connsiteY1" fmla="*/ 210820 h 421640"/>
                <a:gd name="connsiteX2" fmla="*/ 210185 w 420370"/>
                <a:gd name="connsiteY2" fmla="*/ 421640 h 421640"/>
                <a:gd name="connsiteX3" fmla="*/ 0 w 420370"/>
                <a:gd name="connsiteY3" fmla="*/ 210820 h 421640"/>
                <a:gd name="connsiteX4" fmla="*/ 210185 w 420370"/>
                <a:gd name="connsiteY4" fmla="*/ 0 h 42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370" h="421640">
                  <a:moveTo>
                    <a:pt x="210185" y="0"/>
                  </a:moveTo>
                  <a:cubicBezTo>
                    <a:pt x="326267" y="0"/>
                    <a:pt x="420370" y="94387"/>
                    <a:pt x="420370" y="210820"/>
                  </a:cubicBezTo>
                  <a:cubicBezTo>
                    <a:pt x="420370" y="327253"/>
                    <a:pt x="326267" y="421640"/>
                    <a:pt x="210185" y="421640"/>
                  </a:cubicBezTo>
                  <a:cubicBezTo>
                    <a:pt x="94103" y="421640"/>
                    <a:pt x="0" y="327253"/>
                    <a:pt x="0" y="210820"/>
                  </a:cubicBezTo>
                  <a:cubicBezTo>
                    <a:pt x="0" y="94387"/>
                    <a:pt x="94103" y="0"/>
                    <a:pt x="210185" y="0"/>
                  </a:cubicBezTo>
                  <a:close/>
                </a:path>
              </a:pathLst>
            </a:custGeom>
            <a:solidFill>
              <a:schemeClr val="bg1"/>
            </a:solidFill>
          </p:spPr>
        </p:pic>
      </p:grpSp>
      <p:sp>
        <p:nvSpPr>
          <p:cNvPr id="21" name="Rectangle 20">
            <a:extLst>
              <a:ext uri="{FF2B5EF4-FFF2-40B4-BE49-F238E27FC236}">
                <a16:creationId xmlns:a16="http://schemas.microsoft.com/office/drawing/2014/main" id="{ECC56D2A-C44C-42CC-9C79-80B147366871}"/>
              </a:ext>
            </a:extLst>
          </p:cNvPr>
          <p:cNvSpPr/>
          <p:nvPr>
            <p:custDataLst>
              <p:tags r:id="rId11"/>
            </p:custDataLst>
          </p:nvPr>
        </p:nvSpPr>
        <p:spPr>
          <a:xfrm>
            <a:off x="6528122" y="1308031"/>
            <a:ext cx="5000263" cy="1132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A3B10417-8092-4EB4-B442-EF35CD3DD017}"/>
              </a:ext>
            </a:extLst>
          </p:cNvPr>
          <p:cNvSpPr/>
          <p:nvPr>
            <p:custDataLst>
              <p:tags r:id="rId12"/>
            </p:custDataLst>
          </p:nvPr>
        </p:nvSpPr>
        <p:spPr>
          <a:xfrm>
            <a:off x="6528122" y="3986042"/>
            <a:ext cx="5000263" cy="1132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88BB4E9-5401-4A2E-8E97-FFCCC38D5FCC}"/>
              </a:ext>
            </a:extLst>
          </p:cNvPr>
          <p:cNvSpPr txBox="1"/>
          <p:nvPr>
            <p:custDataLst>
              <p:tags r:id="rId13"/>
            </p:custDataLst>
          </p:nvPr>
        </p:nvSpPr>
        <p:spPr>
          <a:xfrm>
            <a:off x="6793498" y="1288117"/>
            <a:ext cx="4469510" cy="1897955"/>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fr-FR" sz="1200">
                <a:solidFill>
                  <a:schemeClr val="tx2"/>
                </a:solidFill>
              </a:rPr>
              <a:t>Analyse </a:t>
            </a:r>
            <a:r>
              <a:rPr lang="fr-FR" sz="1200" b="1">
                <a:solidFill>
                  <a:schemeClr val="tx2"/>
                </a:solidFill>
              </a:rPr>
              <a:t>documentaire</a:t>
            </a:r>
          </a:p>
          <a:p>
            <a:pPr marL="285750" indent="-285750">
              <a:spcBef>
                <a:spcPts val="800"/>
              </a:spcBef>
              <a:buFont typeface="Arial" panose="020B0604020202020204" pitchFamily="34" charset="0"/>
              <a:buChar char="•"/>
            </a:pPr>
            <a:r>
              <a:rPr lang="fr-FR" sz="1200">
                <a:solidFill>
                  <a:schemeClr val="tx2"/>
                </a:solidFill>
              </a:rPr>
              <a:t>Analyse </a:t>
            </a:r>
            <a:r>
              <a:rPr lang="fr-FR" sz="1200" b="1">
                <a:solidFill>
                  <a:schemeClr val="tx2"/>
                </a:solidFill>
              </a:rPr>
              <a:t>statistique</a:t>
            </a:r>
          </a:p>
          <a:p>
            <a:pPr marL="285750" indent="-285750">
              <a:spcBef>
                <a:spcPts val="800"/>
              </a:spcBef>
              <a:buFont typeface="Arial" panose="020B0604020202020204" pitchFamily="34" charset="0"/>
              <a:buChar char="•"/>
            </a:pPr>
            <a:r>
              <a:rPr lang="fr-FR" sz="1200" b="1">
                <a:solidFill>
                  <a:schemeClr val="tx2"/>
                </a:solidFill>
              </a:rPr>
              <a:t>30 entretiens </a:t>
            </a:r>
            <a:r>
              <a:rPr lang="fr-FR" sz="1200">
                <a:solidFill>
                  <a:schemeClr val="tx2"/>
                </a:solidFill>
              </a:rPr>
              <a:t>avec des acteurs de la filière des systèmes embarqués et des établissements de formation </a:t>
            </a:r>
          </a:p>
          <a:p>
            <a:pPr marL="285750" indent="-285750">
              <a:spcBef>
                <a:spcPts val="800"/>
              </a:spcBef>
              <a:buFont typeface="Arial" panose="020B0604020202020204" pitchFamily="34" charset="0"/>
              <a:buChar char="•"/>
            </a:pPr>
            <a:r>
              <a:rPr lang="fr-FR" sz="1200">
                <a:solidFill>
                  <a:schemeClr val="tx2"/>
                </a:solidFill>
              </a:rPr>
              <a:t>Une </a:t>
            </a:r>
            <a:r>
              <a:rPr lang="fr-FR" sz="1200" b="1">
                <a:solidFill>
                  <a:schemeClr val="tx2"/>
                </a:solidFill>
              </a:rPr>
              <a:t>enquête en ligne </a:t>
            </a:r>
          </a:p>
          <a:p>
            <a:pPr marL="285750" indent="-285750">
              <a:spcBef>
                <a:spcPts val="800"/>
              </a:spcBef>
              <a:buFont typeface="Arial" panose="020B0604020202020204" pitchFamily="34" charset="0"/>
              <a:buChar char="•"/>
            </a:pPr>
            <a:r>
              <a:rPr lang="fr-FR" sz="1200">
                <a:solidFill>
                  <a:schemeClr val="tx2"/>
                </a:solidFill>
              </a:rPr>
              <a:t>Recensement des formations initiales et continues </a:t>
            </a:r>
          </a:p>
          <a:p>
            <a:pPr marL="285750" indent="-285750">
              <a:spcBef>
                <a:spcPts val="800"/>
              </a:spcBef>
              <a:buFont typeface="Arial" panose="020B0604020202020204" pitchFamily="34" charset="0"/>
              <a:buChar char="•"/>
            </a:pPr>
            <a:r>
              <a:rPr lang="fr-FR" sz="1200" b="1">
                <a:solidFill>
                  <a:schemeClr val="tx2"/>
                </a:solidFill>
              </a:rPr>
              <a:t>Groupe de travail </a:t>
            </a:r>
            <a:r>
              <a:rPr lang="fr-FR" sz="1200">
                <a:solidFill>
                  <a:schemeClr val="tx2"/>
                </a:solidFill>
              </a:rPr>
              <a:t>avec des professionnels de la filière </a:t>
            </a:r>
          </a:p>
        </p:txBody>
      </p:sp>
      <p:sp>
        <p:nvSpPr>
          <p:cNvPr id="60" name="ZoneTexte 59">
            <a:extLst>
              <a:ext uri="{FF2B5EF4-FFF2-40B4-BE49-F238E27FC236}">
                <a16:creationId xmlns:a16="http://schemas.microsoft.com/office/drawing/2014/main" id="{FB4D10A9-A7F9-4DCD-A735-E24AB5D21D67}"/>
              </a:ext>
            </a:extLst>
          </p:cNvPr>
          <p:cNvSpPr txBox="1"/>
          <p:nvPr>
            <p:custDataLst>
              <p:tags r:id="rId14"/>
            </p:custDataLst>
          </p:nvPr>
        </p:nvSpPr>
        <p:spPr>
          <a:xfrm>
            <a:off x="6793498" y="4002598"/>
            <a:ext cx="4469510" cy="1426031"/>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fr-FR" sz="1200" b="1">
                <a:solidFill>
                  <a:schemeClr val="tx2"/>
                </a:solidFill>
              </a:rPr>
              <a:t>Rapport final </a:t>
            </a:r>
            <a:r>
              <a:rPr lang="fr-FR" sz="1200">
                <a:solidFill>
                  <a:schemeClr val="tx2"/>
                </a:solidFill>
              </a:rPr>
              <a:t>détaillé</a:t>
            </a:r>
          </a:p>
          <a:p>
            <a:pPr marL="285750" indent="-285750">
              <a:spcBef>
                <a:spcPts val="800"/>
              </a:spcBef>
              <a:buFont typeface="Arial" panose="020B0604020202020204" pitchFamily="34" charset="0"/>
              <a:buChar char="•"/>
            </a:pPr>
            <a:r>
              <a:rPr lang="fr-FR" sz="1200" b="1">
                <a:solidFill>
                  <a:schemeClr val="tx2"/>
                </a:solidFill>
              </a:rPr>
              <a:t>Synthèse</a:t>
            </a:r>
            <a:r>
              <a:rPr lang="fr-FR" sz="1200">
                <a:solidFill>
                  <a:schemeClr val="tx2"/>
                </a:solidFill>
              </a:rPr>
              <a:t> communicante</a:t>
            </a:r>
            <a:endParaRPr lang="fr-FR" sz="1200" b="1">
              <a:solidFill>
                <a:schemeClr val="tx2"/>
              </a:solidFill>
            </a:endParaRPr>
          </a:p>
          <a:p>
            <a:pPr marL="285750" indent="-285750">
              <a:spcBef>
                <a:spcPts val="800"/>
              </a:spcBef>
              <a:buFont typeface="Arial" panose="020B0604020202020204" pitchFamily="34" charset="0"/>
              <a:buChar char="•"/>
            </a:pPr>
            <a:r>
              <a:rPr lang="fr-FR" sz="1200" b="1">
                <a:solidFill>
                  <a:schemeClr val="tx2"/>
                </a:solidFill>
              </a:rPr>
              <a:t>Recensement de l’offre de formation </a:t>
            </a:r>
            <a:r>
              <a:rPr lang="fr-FR" sz="1200">
                <a:solidFill>
                  <a:schemeClr val="tx2"/>
                </a:solidFill>
              </a:rPr>
              <a:t>initiale et continue</a:t>
            </a:r>
          </a:p>
          <a:p>
            <a:pPr marL="285750" indent="-285750">
              <a:spcBef>
                <a:spcPts val="800"/>
              </a:spcBef>
              <a:buFont typeface="Arial" panose="020B0604020202020204" pitchFamily="34" charset="0"/>
              <a:buChar char="•"/>
            </a:pPr>
            <a:r>
              <a:rPr lang="fr-FR" sz="1200" b="1">
                <a:solidFill>
                  <a:schemeClr val="tx2"/>
                </a:solidFill>
              </a:rPr>
              <a:t>Cartographie des formations </a:t>
            </a:r>
            <a:r>
              <a:rPr lang="fr-FR" sz="1200">
                <a:solidFill>
                  <a:schemeClr val="tx2"/>
                </a:solidFill>
              </a:rPr>
              <a:t>en ligne </a:t>
            </a:r>
          </a:p>
          <a:p>
            <a:pPr marL="285750" indent="-285750">
              <a:spcBef>
                <a:spcPts val="800"/>
              </a:spcBef>
              <a:buFont typeface="Arial" panose="020B0604020202020204" pitchFamily="34" charset="0"/>
              <a:buChar char="•"/>
            </a:pPr>
            <a:r>
              <a:rPr lang="fr-FR" sz="1200">
                <a:solidFill>
                  <a:schemeClr val="tx2"/>
                </a:solidFill>
              </a:rPr>
              <a:t>Comptes-rendus des COPIL, ateliers et entretiens</a:t>
            </a:r>
          </a:p>
        </p:txBody>
      </p:sp>
      <p:sp>
        <p:nvSpPr>
          <p:cNvPr id="10" name="ZoneTexte 9">
            <a:extLst>
              <a:ext uri="{FF2B5EF4-FFF2-40B4-BE49-F238E27FC236}">
                <a16:creationId xmlns:a16="http://schemas.microsoft.com/office/drawing/2014/main" id="{F3F88208-6180-92F8-0C11-6A2E16A70693}"/>
              </a:ext>
            </a:extLst>
          </p:cNvPr>
          <p:cNvSpPr txBox="1"/>
          <p:nvPr>
            <p:custDataLst>
              <p:tags r:id="rId15"/>
            </p:custDataLst>
          </p:nvPr>
        </p:nvSpPr>
        <p:spPr>
          <a:xfrm>
            <a:off x="767149" y="5618423"/>
            <a:ext cx="10495860" cy="523220"/>
          </a:xfrm>
          <a:prstGeom prst="rect">
            <a:avLst/>
          </a:prstGeom>
          <a:noFill/>
        </p:spPr>
        <p:txBody>
          <a:bodyPr wrap="square" rtlCol="0">
            <a:spAutoFit/>
          </a:bodyPr>
          <a:lstStyle/>
          <a:p>
            <a:pPr algn="just"/>
            <a:r>
              <a:rPr lang="fr-FR" sz="1400"/>
              <a:t>Cette étude s’est déroulée entre janvier et juin 2022 avec la participation et le soutien de l’OPCO ATLAS, des organisations professionnelles représentatives de la branche professionnelle des bureaux d’études techniques et d’Embedded France. </a:t>
            </a:r>
          </a:p>
        </p:txBody>
      </p:sp>
    </p:spTree>
    <p:extLst>
      <p:ext uri="{BB962C8B-B14F-4D97-AF65-F5344CB8AC3E}">
        <p14:creationId xmlns:p14="http://schemas.microsoft.com/office/powerpoint/2010/main" val="326872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descr="man in black tank top wearing eyeglasses">
            <a:extLst>
              <a:ext uri="{FF2B5EF4-FFF2-40B4-BE49-F238E27FC236}">
                <a16:creationId xmlns:a16="http://schemas.microsoft.com/office/drawing/2014/main" id="{393672CE-A78B-3B58-20E1-4536763ADCE6}"/>
              </a:ext>
            </a:extLst>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l="7188" t="3795" r="31631" b="4479"/>
          <a:stretch>
            <a:fillRect/>
          </a:stretch>
        </p:blipFill>
        <p:spPr bwMode="auto">
          <a:xfrm>
            <a:off x="8468245" y="2870401"/>
            <a:ext cx="3175200" cy="3175200"/>
          </a:xfrm>
          <a:custGeom>
            <a:avLst/>
            <a:gdLst>
              <a:gd name="connsiteX0" fmla="*/ 1587600 w 3175200"/>
              <a:gd name="connsiteY0" fmla="*/ 0 h 3175200"/>
              <a:gd name="connsiteX1" fmla="*/ 3175200 w 3175200"/>
              <a:gd name="connsiteY1" fmla="*/ 1587600 h 3175200"/>
              <a:gd name="connsiteX2" fmla="*/ 1587600 w 3175200"/>
              <a:gd name="connsiteY2" fmla="*/ 3175200 h 3175200"/>
              <a:gd name="connsiteX3" fmla="*/ 0 w 3175200"/>
              <a:gd name="connsiteY3" fmla="*/ 1587600 h 3175200"/>
              <a:gd name="connsiteX4" fmla="*/ 1587600 w 3175200"/>
              <a:gd name="connsiteY4" fmla="*/ 0 h 31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200" h="3175200">
                <a:moveTo>
                  <a:pt x="1587600" y="0"/>
                </a:moveTo>
                <a:cubicBezTo>
                  <a:pt x="2464407" y="0"/>
                  <a:pt x="3175200" y="710793"/>
                  <a:pt x="3175200" y="1587600"/>
                </a:cubicBezTo>
                <a:cubicBezTo>
                  <a:pt x="3175200" y="2464407"/>
                  <a:pt x="2464407" y="3175200"/>
                  <a:pt x="1587600" y="3175200"/>
                </a:cubicBezTo>
                <a:cubicBezTo>
                  <a:pt x="710793" y="3175200"/>
                  <a:pt x="0" y="2464407"/>
                  <a:pt x="0" y="1587600"/>
                </a:cubicBezTo>
                <a:cubicBezTo>
                  <a:pt x="0" y="710793"/>
                  <a:pt x="710793" y="0"/>
                  <a:pt x="1587600" y="0"/>
                </a:cubicBezTo>
                <a:close/>
              </a:path>
            </a:pathLst>
          </a:cu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85C11C7E-FE53-410D-61D9-FDB5D29A4440}"/>
              </a:ext>
            </a:extLst>
          </p:cNvPr>
          <p:cNvSpPr/>
          <p:nvPr>
            <p:custDataLst>
              <p:tags r:id="rId2"/>
            </p:custDataLst>
          </p:nvPr>
        </p:nvSpPr>
        <p:spPr>
          <a:xfrm>
            <a:off x="7535139" y="2495997"/>
            <a:ext cx="2447910" cy="2447910"/>
          </a:xfrm>
          <a:prstGeom prst="ellipse">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A22D385E-427F-197E-D43D-2D8C770CA76A}"/>
              </a:ext>
            </a:extLst>
          </p:cNvPr>
          <p:cNvSpPr/>
          <p:nvPr>
            <p:custDataLst>
              <p:tags r:id="rId3"/>
            </p:custDataLst>
          </p:nvPr>
        </p:nvSpPr>
        <p:spPr>
          <a:xfrm>
            <a:off x="7674612" y="943337"/>
            <a:ext cx="1158944" cy="1158944"/>
          </a:xfrm>
          <a:prstGeom prst="ellipse">
            <a:avLst/>
          </a:prstGeom>
          <a:solidFill>
            <a:schemeClr val="accent4">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2800" b="1">
                <a:solidFill>
                  <a:schemeClr val="bg1"/>
                </a:solidFill>
              </a:rPr>
              <a:t>53%</a:t>
            </a:r>
          </a:p>
        </p:txBody>
      </p:sp>
      <p:sp>
        <p:nvSpPr>
          <p:cNvPr id="2" name="Titre 1">
            <a:extLst>
              <a:ext uri="{FF2B5EF4-FFF2-40B4-BE49-F238E27FC236}">
                <a16:creationId xmlns:a16="http://schemas.microsoft.com/office/drawing/2014/main" id="{7BADB5B2-36DD-DA22-7DE9-42364EA85822}"/>
              </a:ext>
            </a:extLst>
          </p:cNvPr>
          <p:cNvSpPr>
            <a:spLocks noGrp="1"/>
          </p:cNvSpPr>
          <p:nvPr>
            <p:ph type="title"/>
            <p:custDataLst>
              <p:tags r:id="rId4"/>
            </p:custDataLst>
          </p:nvPr>
        </p:nvSpPr>
        <p:spPr/>
        <p:txBody>
          <a:bodyPr/>
          <a:lstStyle/>
          <a:p>
            <a:r>
              <a:rPr lang="fr-FR"/>
              <a:t>Quels recours à l’alternance par les entreprises ? </a:t>
            </a:r>
          </a:p>
        </p:txBody>
      </p:sp>
      <p:sp>
        <p:nvSpPr>
          <p:cNvPr id="4" name="Espace réservé du pied de page 3">
            <a:extLst>
              <a:ext uri="{FF2B5EF4-FFF2-40B4-BE49-F238E27FC236}">
                <a16:creationId xmlns:a16="http://schemas.microsoft.com/office/drawing/2014/main" id="{35DEC0CA-22B8-C558-A948-0145BBF75BF7}"/>
              </a:ext>
            </a:extLst>
          </p:cNvPr>
          <p:cNvSpPr>
            <a:spLocks noGrp="1"/>
          </p:cNvSpPr>
          <p:nvPr>
            <p:ph type="ftr" sz="quarter" idx="11"/>
            <p:custDataLst>
              <p:tags r:id="rId5"/>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95FCC660-B02A-52A5-C110-92482762F0D0}"/>
              </a:ext>
            </a:extLst>
          </p:cNvPr>
          <p:cNvSpPr>
            <a:spLocks noGrp="1"/>
          </p:cNvSpPr>
          <p:nvPr>
            <p:ph type="sldNum" sz="quarter" idx="12"/>
            <p:custDataLst>
              <p:tags r:id="rId6"/>
            </p:custDataLst>
          </p:nvPr>
        </p:nvSpPr>
        <p:spPr/>
        <p:txBody>
          <a:bodyPr/>
          <a:lstStyle/>
          <a:p>
            <a:fld id="{A43914CE-9F6A-4F7F-8362-260763EB4F65}" type="slidenum">
              <a:rPr lang="fr-FR" smtClean="0"/>
              <a:t>20</a:t>
            </a:fld>
            <a:endParaRPr lang="fr-FR"/>
          </a:p>
        </p:txBody>
      </p:sp>
      <p:sp>
        <p:nvSpPr>
          <p:cNvPr id="12" name="ZoneTexte 11">
            <a:extLst>
              <a:ext uri="{FF2B5EF4-FFF2-40B4-BE49-F238E27FC236}">
                <a16:creationId xmlns:a16="http://schemas.microsoft.com/office/drawing/2014/main" id="{3A7AC57F-B45B-6AAE-20CE-23A0A2E7F868}"/>
              </a:ext>
            </a:extLst>
          </p:cNvPr>
          <p:cNvSpPr txBox="1"/>
          <p:nvPr>
            <p:custDataLst>
              <p:tags r:id="rId7"/>
            </p:custDataLst>
          </p:nvPr>
        </p:nvSpPr>
        <p:spPr>
          <a:xfrm>
            <a:off x="466725" y="3571831"/>
            <a:ext cx="6868913" cy="1923604"/>
          </a:xfrm>
          <a:prstGeom prst="rect">
            <a:avLst/>
          </a:prstGeom>
          <a:noFill/>
        </p:spPr>
        <p:txBody>
          <a:bodyPr wrap="square" rtlCol="0">
            <a:spAutoFit/>
          </a:bodyPr>
          <a:lstStyle/>
          <a:p>
            <a:r>
              <a:rPr lang="fr-FR" sz="1400" b="1" spc="-30">
                <a:solidFill>
                  <a:schemeClr val="accent1"/>
                </a:solidFill>
              </a:rPr>
              <a:t>L’ALTERNANCE, UN MOYEN DE FORMER ET DE LUTTER CONTRE LES TENSIONS DE RECRUTEMENT </a:t>
            </a:r>
          </a:p>
          <a:p>
            <a:pPr algn="just">
              <a:spcBef>
                <a:spcPts val="600"/>
              </a:spcBef>
            </a:pPr>
            <a:r>
              <a:rPr lang="fr-FR" sz="1200"/>
              <a:t>Les acteurs de la filière ont recours à l’alternance comme moyen de lutte contre les tensions de recrutement : c’est une modalité qui permet de former précisément un apprenant en interne et sur un poste réel, souvent à moindre coût pour des entreprises qui ne pourraient pas nécessairement ouvrir un poste en contrat à durée indéterminée. L’alternance est fortement utilisée par les acteurs de la filière pour recruter : plus de la moitié des entreprises interrogées déclarent embaucher « parfois » ou « souvent » les alternants à l’issue de leur contrat. </a:t>
            </a:r>
            <a:endParaRPr lang="fr-FR" sz="1200">
              <a:solidFill>
                <a:schemeClr val="accent3"/>
              </a:solidFill>
            </a:endParaRPr>
          </a:p>
          <a:p>
            <a:pPr algn="just"/>
            <a:endParaRPr lang="fr-FR" sz="1400" b="1" spc="-30">
              <a:solidFill>
                <a:schemeClr val="accent1"/>
              </a:solidFill>
            </a:endParaRPr>
          </a:p>
        </p:txBody>
      </p:sp>
      <p:sp>
        <p:nvSpPr>
          <p:cNvPr id="18" name="ZoneTexte 17">
            <a:extLst>
              <a:ext uri="{FF2B5EF4-FFF2-40B4-BE49-F238E27FC236}">
                <a16:creationId xmlns:a16="http://schemas.microsoft.com/office/drawing/2014/main" id="{3FF48CA8-D4D1-B7C8-7732-6950455BEAA7}"/>
              </a:ext>
            </a:extLst>
          </p:cNvPr>
          <p:cNvSpPr txBox="1"/>
          <p:nvPr>
            <p:custDataLst>
              <p:tags r:id="rId8"/>
            </p:custDataLst>
          </p:nvPr>
        </p:nvSpPr>
        <p:spPr>
          <a:xfrm>
            <a:off x="466725" y="1525334"/>
            <a:ext cx="6742414" cy="1708160"/>
          </a:xfrm>
          <a:prstGeom prst="rect">
            <a:avLst/>
          </a:prstGeom>
          <a:noFill/>
        </p:spPr>
        <p:txBody>
          <a:bodyPr wrap="square" rtlCol="0">
            <a:spAutoFit/>
          </a:bodyPr>
          <a:lstStyle/>
          <a:p>
            <a:pPr algn="just">
              <a:spcAft>
                <a:spcPts val="600"/>
              </a:spcAft>
            </a:pPr>
            <a:r>
              <a:rPr lang="fr-FR" sz="1400" b="1" spc="-30">
                <a:solidFill>
                  <a:schemeClr val="accent1"/>
                </a:solidFill>
              </a:rPr>
              <a:t>UN RECOURS À L’ALTERNANCE IMPORTANT, MAIS HÉTÉROGÈNE</a:t>
            </a:r>
          </a:p>
          <a:p>
            <a:pPr algn="just"/>
            <a:r>
              <a:rPr lang="fr-FR" sz="1200"/>
              <a:t>Tous niveaux de formation confondus, environ une entreprise de la filière sur deux déclare avoir recours à l’alternance, un taux important qui cache néanmoins des disparités. Le recours à l’alternance est corrélé au niveau d’études des alternants : 44% des entreprises peuvent avoir recours à l’alternance des postes de niveau Bac+2 contre 64% pour les postes de niveau master. La grande majorité des alternants en systèmes embarqués sont dès lors des élèves ingénieurs ou en master, en cohérence avec la sociologie des salariés de la filière. </a:t>
            </a:r>
          </a:p>
          <a:p>
            <a:pPr algn="just"/>
            <a:endParaRPr lang="fr-FR" sz="1400" b="1" spc="-30">
              <a:solidFill>
                <a:schemeClr val="accent1"/>
              </a:solidFill>
            </a:endParaRPr>
          </a:p>
        </p:txBody>
      </p:sp>
      <p:sp>
        <p:nvSpPr>
          <p:cNvPr id="21" name="ZoneTexte 20">
            <a:extLst>
              <a:ext uri="{FF2B5EF4-FFF2-40B4-BE49-F238E27FC236}">
                <a16:creationId xmlns:a16="http://schemas.microsoft.com/office/drawing/2014/main" id="{512F0856-32F8-7878-C7F8-E08B2DB4F36A}"/>
              </a:ext>
            </a:extLst>
          </p:cNvPr>
          <p:cNvSpPr txBox="1"/>
          <p:nvPr>
            <p:custDataLst>
              <p:tags r:id="rId9"/>
            </p:custDataLst>
          </p:nvPr>
        </p:nvSpPr>
        <p:spPr>
          <a:xfrm>
            <a:off x="8789464" y="1045756"/>
            <a:ext cx="2923111" cy="954107"/>
          </a:xfrm>
          <a:prstGeom prst="rect">
            <a:avLst/>
          </a:prstGeom>
          <a:noFill/>
        </p:spPr>
        <p:txBody>
          <a:bodyPr wrap="square" rtlCol="0">
            <a:spAutoFit/>
          </a:bodyPr>
          <a:lstStyle/>
          <a:p>
            <a:pPr algn="ctr"/>
            <a:r>
              <a:rPr lang="fr-FR" sz="1400" i="1"/>
              <a:t>Des entreprises du secteur embauchent parfois ou souvent les étudiants à l’issue de leur contrat d’alternance</a:t>
            </a:r>
          </a:p>
        </p:txBody>
      </p:sp>
    </p:spTree>
    <p:extLst>
      <p:ext uri="{BB962C8B-B14F-4D97-AF65-F5344CB8AC3E}">
        <p14:creationId xmlns:p14="http://schemas.microsoft.com/office/powerpoint/2010/main" val="52418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AB4F3-54EC-8C1A-D080-CA32F0E4462C}"/>
              </a:ext>
            </a:extLst>
          </p:cNvPr>
          <p:cNvSpPr>
            <a:spLocks noGrp="1"/>
          </p:cNvSpPr>
          <p:nvPr>
            <p:ph type="title"/>
            <p:custDataLst>
              <p:tags r:id="rId1"/>
            </p:custDataLst>
          </p:nvPr>
        </p:nvSpPr>
        <p:spPr/>
        <p:txBody>
          <a:bodyPr/>
          <a:lstStyle/>
          <a:p>
            <a:r>
              <a:rPr lang="fr-FR" dirty="0"/>
              <a:t>4</a:t>
            </a:r>
            <a:r>
              <a:rPr lang="fr-FR"/>
              <a:t> enjeux majeurs pour le secteur des systèmes embarqués </a:t>
            </a:r>
          </a:p>
        </p:txBody>
      </p:sp>
      <p:sp>
        <p:nvSpPr>
          <p:cNvPr id="4" name="Espace réservé du pied de page 3">
            <a:extLst>
              <a:ext uri="{FF2B5EF4-FFF2-40B4-BE49-F238E27FC236}">
                <a16:creationId xmlns:a16="http://schemas.microsoft.com/office/drawing/2014/main" id="{D356B152-6551-5D58-6CB8-A641ADD83993}"/>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F35E8608-C0EC-7962-AFC4-39B3CFE98220}"/>
              </a:ext>
            </a:extLst>
          </p:cNvPr>
          <p:cNvSpPr>
            <a:spLocks noGrp="1"/>
          </p:cNvSpPr>
          <p:nvPr>
            <p:ph type="sldNum" sz="quarter" idx="12"/>
            <p:custDataLst>
              <p:tags r:id="rId3"/>
            </p:custDataLst>
          </p:nvPr>
        </p:nvSpPr>
        <p:spPr/>
        <p:txBody>
          <a:bodyPr/>
          <a:lstStyle/>
          <a:p>
            <a:fld id="{A43914CE-9F6A-4F7F-8362-260763EB4F65}" type="slidenum">
              <a:rPr lang="fr-FR" smtClean="0"/>
              <a:t>21</a:t>
            </a:fld>
            <a:endParaRPr lang="fr-FR"/>
          </a:p>
        </p:txBody>
      </p:sp>
      <p:grpSp>
        <p:nvGrpSpPr>
          <p:cNvPr id="12" name="Groupe 11">
            <a:extLst>
              <a:ext uri="{FF2B5EF4-FFF2-40B4-BE49-F238E27FC236}">
                <a16:creationId xmlns:a16="http://schemas.microsoft.com/office/drawing/2014/main" id="{0A92AB3A-83E1-2748-4728-7F6B5F9D6D6A}"/>
              </a:ext>
            </a:extLst>
          </p:cNvPr>
          <p:cNvGrpSpPr/>
          <p:nvPr/>
        </p:nvGrpSpPr>
        <p:grpSpPr>
          <a:xfrm>
            <a:off x="479425" y="1312515"/>
            <a:ext cx="2589153" cy="758546"/>
            <a:chOff x="479425" y="1429179"/>
            <a:chExt cx="2589153" cy="758546"/>
          </a:xfrm>
        </p:grpSpPr>
        <p:sp>
          <p:nvSpPr>
            <p:cNvPr id="34" name="Rectangle 33">
              <a:extLst>
                <a:ext uri="{FF2B5EF4-FFF2-40B4-BE49-F238E27FC236}">
                  <a16:creationId xmlns:a16="http://schemas.microsoft.com/office/drawing/2014/main" id="{790E6A68-3C28-E32F-A849-1A72B373EBA2}"/>
                </a:ext>
              </a:extLst>
            </p:cNvPr>
            <p:cNvSpPr/>
            <p:nvPr>
              <p:custDataLst>
                <p:tags r:id="rId30"/>
              </p:custDataLst>
            </p:nvPr>
          </p:nvSpPr>
          <p:spPr>
            <a:xfrm>
              <a:off x="1285036" y="1521013"/>
              <a:ext cx="1783542" cy="5748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latin typeface="+mj-lt"/>
                </a:rPr>
                <a:t>Réduire les </a:t>
              </a:r>
              <a:r>
                <a:rPr lang="fr-FR" sz="1400" b="1" i="1" dirty="0">
                  <a:solidFill>
                    <a:schemeClr val="accent2"/>
                  </a:solidFill>
                  <a:latin typeface="+mj-lt"/>
                </a:rPr>
                <a:t>tensions</a:t>
              </a:r>
              <a:r>
                <a:rPr lang="fr-FR" sz="1400" b="1" i="1" dirty="0">
                  <a:solidFill>
                    <a:schemeClr val="tx1"/>
                  </a:solidFill>
                  <a:latin typeface="+mj-lt"/>
                </a:rPr>
                <a:t> au recrutement </a:t>
              </a:r>
              <a:r>
                <a:rPr lang="fr-FR" sz="1400" b="1" i="1" dirty="0">
                  <a:solidFill>
                    <a:schemeClr val="accent2"/>
                  </a:solidFill>
                  <a:latin typeface="+mj-lt"/>
                </a:rPr>
                <a:t>en…</a:t>
              </a:r>
            </a:p>
          </p:txBody>
        </p:sp>
        <p:grpSp>
          <p:nvGrpSpPr>
            <p:cNvPr id="8" name="Groupe 7">
              <a:extLst>
                <a:ext uri="{FF2B5EF4-FFF2-40B4-BE49-F238E27FC236}">
                  <a16:creationId xmlns:a16="http://schemas.microsoft.com/office/drawing/2014/main" id="{E9DCAA22-579F-4CE2-7867-7250FCCA9795}"/>
                </a:ext>
              </a:extLst>
            </p:cNvPr>
            <p:cNvGrpSpPr>
              <a:grpSpLocks noChangeAspect="1"/>
            </p:cNvGrpSpPr>
            <p:nvPr/>
          </p:nvGrpSpPr>
          <p:grpSpPr>
            <a:xfrm>
              <a:off x="479425" y="1429179"/>
              <a:ext cx="684000" cy="758546"/>
              <a:chOff x="479425" y="1405366"/>
              <a:chExt cx="935506" cy="1037462"/>
            </a:xfrm>
          </p:grpSpPr>
          <p:sp>
            <p:nvSpPr>
              <p:cNvPr id="38" name="Ellipse 37">
                <a:extLst>
                  <a:ext uri="{FF2B5EF4-FFF2-40B4-BE49-F238E27FC236}">
                    <a16:creationId xmlns:a16="http://schemas.microsoft.com/office/drawing/2014/main" id="{BF02F8BF-16E6-39E1-C1AC-3D4A9B0224E8}"/>
                  </a:ext>
                </a:extLst>
              </p:cNvPr>
              <p:cNvSpPr/>
              <p:nvPr>
                <p:custDataLst>
                  <p:tags r:id="rId31"/>
                </p:custDataLst>
              </p:nvPr>
            </p:nvSpPr>
            <p:spPr>
              <a:xfrm>
                <a:off x="1036929" y="2077703"/>
                <a:ext cx="365125" cy="365125"/>
              </a:xfrm>
              <a:prstGeom prst="ellipse">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accent2"/>
                  </a:solidFill>
                </a:endParaRPr>
              </a:p>
            </p:txBody>
          </p:sp>
          <p:sp>
            <p:nvSpPr>
              <p:cNvPr id="39" name="Ellipse 38">
                <a:extLst>
                  <a:ext uri="{FF2B5EF4-FFF2-40B4-BE49-F238E27FC236}">
                    <a16:creationId xmlns:a16="http://schemas.microsoft.com/office/drawing/2014/main" id="{2DCCDA7B-27C1-134D-0DE0-3A661993F448}"/>
                  </a:ext>
                </a:extLst>
              </p:cNvPr>
              <p:cNvSpPr/>
              <p:nvPr>
                <p:custDataLst>
                  <p:tags r:id="rId32"/>
                </p:custDataLst>
              </p:nvPr>
            </p:nvSpPr>
            <p:spPr>
              <a:xfrm>
                <a:off x="479425" y="1405366"/>
                <a:ext cx="935506" cy="935506"/>
              </a:xfrm>
              <a:prstGeom prst="ellipse">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accent2"/>
                  </a:solidFill>
                </a:endParaRPr>
              </a:p>
            </p:txBody>
          </p:sp>
          <p:sp>
            <p:nvSpPr>
              <p:cNvPr id="33" name="Rectangle 32">
                <a:extLst>
                  <a:ext uri="{FF2B5EF4-FFF2-40B4-BE49-F238E27FC236}">
                    <a16:creationId xmlns:a16="http://schemas.microsoft.com/office/drawing/2014/main" id="{5530FEBA-2811-4E2E-7CC6-18DE1ACD4BB2}"/>
                  </a:ext>
                </a:extLst>
              </p:cNvPr>
              <p:cNvSpPr/>
              <p:nvPr>
                <p:custDataLst>
                  <p:tags r:id="rId33"/>
                </p:custDataLst>
              </p:nvPr>
            </p:nvSpPr>
            <p:spPr>
              <a:xfrm>
                <a:off x="712920" y="1577483"/>
                <a:ext cx="341517" cy="5748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i="1">
                    <a:solidFill>
                      <a:schemeClr val="accent2"/>
                    </a:solidFill>
                    <a:latin typeface="+mj-lt"/>
                  </a:rPr>
                  <a:t>1</a:t>
                </a:r>
              </a:p>
            </p:txBody>
          </p:sp>
        </p:grpSp>
      </p:grpSp>
      <p:grpSp>
        <p:nvGrpSpPr>
          <p:cNvPr id="13" name="Groupe 12">
            <a:extLst>
              <a:ext uri="{FF2B5EF4-FFF2-40B4-BE49-F238E27FC236}">
                <a16:creationId xmlns:a16="http://schemas.microsoft.com/office/drawing/2014/main" id="{500AD230-7EB3-30BD-153A-0B801E5C35C7}"/>
              </a:ext>
            </a:extLst>
          </p:cNvPr>
          <p:cNvGrpSpPr/>
          <p:nvPr/>
        </p:nvGrpSpPr>
        <p:grpSpPr>
          <a:xfrm>
            <a:off x="479425" y="2869526"/>
            <a:ext cx="2728025" cy="758546"/>
            <a:chOff x="479425" y="3357805"/>
            <a:chExt cx="2728025" cy="758546"/>
          </a:xfrm>
        </p:grpSpPr>
        <p:sp>
          <p:nvSpPr>
            <p:cNvPr id="36" name="Rectangle 35">
              <a:extLst>
                <a:ext uri="{FF2B5EF4-FFF2-40B4-BE49-F238E27FC236}">
                  <a16:creationId xmlns:a16="http://schemas.microsoft.com/office/drawing/2014/main" id="{2918C985-493E-A72F-09A5-6A3BC7A65DF9}"/>
                </a:ext>
              </a:extLst>
            </p:cNvPr>
            <p:cNvSpPr/>
            <p:nvPr>
              <p:custDataLst>
                <p:tags r:id="rId26"/>
              </p:custDataLst>
            </p:nvPr>
          </p:nvSpPr>
          <p:spPr>
            <a:xfrm>
              <a:off x="1285036" y="3457930"/>
              <a:ext cx="1922414" cy="5583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latin typeface="+mj-lt"/>
                </a:rPr>
                <a:t>Accompagner </a:t>
              </a:r>
              <a:r>
                <a:rPr lang="fr-FR" sz="1400" b="1" i="1" dirty="0">
                  <a:solidFill>
                    <a:schemeClr val="accent4"/>
                  </a:solidFill>
                  <a:latin typeface="+mj-lt"/>
                </a:rPr>
                <a:t>l’évolution</a:t>
              </a:r>
              <a:r>
                <a:rPr lang="fr-FR" sz="1400" b="1" i="1" dirty="0">
                  <a:solidFill>
                    <a:schemeClr val="tx1"/>
                  </a:solidFill>
                  <a:latin typeface="+mj-lt"/>
                </a:rPr>
                <a:t> des métiers </a:t>
              </a:r>
              <a:r>
                <a:rPr lang="fr-FR" sz="1400" b="1" i="1" dirty="0">
                  <a:solidFill>
                    <a:schemeClr val="accent4"/>
                  </a:solidFill>
                  <a:effectLst/>
                  <a:latin typeface="+mj-lt"/>
                  <a:ea typeface="Calibri" panose="020F0502020204030204" pitchFamily="34" charset="0"/>
                </a:rPr>
                <a:t>en...</a:t>
              </a:r>
            </a:p>
          </p:txBody>
        </p:sp>
        <p:grpSp>
          <p:nvGrpSpPr>
            <p:cNvPr id="6" name="Groupe 5">
              <a:extLst>
                <a:ext uri="{FF2B5EF4-FFF2-40B4-BE49-F238E27FC236}">
                  <a16:creationId xmlns:a16="http://schemas.microsoft.com/office/drawing/2014/main" id="{F5A1059D-098E-9DBA-F066-1C327E8E4F7D}"/>
                </a:ext>
              </a:extLst>
            </p:cNvPr>
            <p:cNvGrpSpPr>
              <a:grpSpLocks noChangeAspect="1"/>
            </p:cNvGrpSpPr>
            <p:nvPr/>
          </p:nvGrpSpPr>
          <p:grpSpPr>
            <a:xfrm>
              <a:off x="479425" y="3357805"/>
              <a:ext cx="684000" cy="758546"/>
              <a:chOff x="479425" y="3504391"/>
              <a:chExt cx="935506" cy="1037462"/>
            </a:xfrm>
          </p:grpSpPr>
          <p:sp>
            <p:nvSpPr>
              <p:cNvPr id="42" name="Ellipse 41">
                <a:extLst>
                  <a:ext uri="{FF2B5EF4-FFF2-40B4-BE49-F238E27FC236}">
                    <a16:creationId xmlns:a16="http://schemas.microsoft.com/office/drawing/2014/main" id="{C7697464-3750-EE41-6B4C-BD2106A59F70}"/>
                  </a:ext>
                </a:extLst>
              </p:cNvPr>
              <p:cNvSpPr/>
              <p:nvPr>
                <p:custDataLst>
                  <p:tags r:id="rId27"/>
                </p:custDataLst>
              </p:nvPr>
            </p:nvSpPr>
            <p:spPr>
              <a:xfrm>
                <a:off x="1036929" y="4176728"/>
                <a:ext cx="365125" cy="365125"/>
              </a:xfrm>
              <a:prstGeom prst="ellipse">
                <a:avLst/>
              </a:prstGeom>
              <a:solidFill>
                <a:schemeClr val="accent4">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accent4"/>
                  </a:solidFill>
                </a:endParaRPr>
              </a:p>
            </p:txBody>
          </p:sp>
          <p:sp>
            <p:nvSpPr>
              <p:cNvPr id="43" name="Ellipse 42">
                <a:extLst>
                  <a:ext uri="{FF2B5EF4-FFF2-40B4-BE49-F238E27FC236}">
                    <a16:creationId xmlns:a16="http://schemas.microsoft.com/office/drawing/2014/main" id="{B89BD08C-5826-DFFE-179E-B56EB76373C5}"/>
                  </a:ext>
                </a:extLst>
              </p:cNvPr>
              <p:cNvSpPr/>
              <p:nvPr>
                <p:custDataLst>
                  <p:tags r:id="rId28"/>
                </p:custDataLst>
              </p:nvPr>
            </p:nvSpPr>
            <p:spPr>
              <a:xfrm>
                <a:off x="479425" y="3504391"/>
                <a:ext cx="935506" cy="935506"/>
              </a:xfrm>
              <a:prstGeom prst="ellipse">
                <a:avLst/>
              </a:prstGeom>
              <a:solidFill>
                <a:schemeClr val="accent4">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accent4"/>
                  </a:solidFill>
                </a:endParaRPr>
              </a:p>
            </p:txBody>
          </p:sp>
          <p:sp>
            <p:nvSpPr>
              <p:cNvPr id="35" name="Rectangle 34">
                <a:extLst>
                  <a:ext uri="{FF2B5EF4-FFF2-40B4-BE49-F238E27FC236}">
                    <a16:creationId xmlns:a16="http://schemas.microsoft.com/office/drawing/2014/main" id="{9D838925-0207-69CA-F1DA-43DF82C92575}"/>
                  </a:ext>
                </a:extLst>
              </p:cNvPr>
              <p:cNvSpPr/>
              <p:nvPr>
                <p:custDataLst>
                  <p:tags r:id="rId29"/>
                </p:custDataLst>
              </p:nvPr>
            </p:nvSpPr>
            <p:spPr>
              <a:xfrm>
                <a:off x="712920" y="3656838"/>
                <a:ext cx="341517" cy="5721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i="1">
                    <a:solidFill>
                      <a:schemeClr val="accent4"/>
                    </a:solidFill>
                    <a:latin typeface="+mj-lt"/>
                  </a:rPr>
                  <a:t>2</a:t>
                </a:r>
              </a:p>
            </p:txBody>
          </p:sp>
        </p:grpSp>
      </p:grpSp>
      <p:grpSp>
        <p:nvGrpSpPr>
          <p:cNvPr id="18" name="Groupe 17">
            <a:extLst>
              <a:ext uri="{FF2B5EF4-FFF2-40B4-BE49-F238E27FC236}">
                <a16:creationId xmlns:a16="http://schemas.microsoft.com/office/drawing/2014/main" id="{C241AD47-A4C1-5CF9-B5E8-B83406DABFD0}"/>
              </a:ext>
            </a:extLst>
          </p:cNvPr>
          <p:cNvGrpSpPr/>
          <p:nvPr/>
        </p:nvGrpSpPr>
        <p:grpSpPr>
          <a:xfrm>
            <a:off x="479425" y="3992381"/>
            <a:ext cx="2732837" cy="758546"/>
            <a:chOff x="479425" y="4878624"/>
            <a:chExt cx="2732837" cy="758546"/>
          </a:xfrm>
        </p:grpSpPr>
        <p:sp>
          <p:nvSpPr>
            <p:cNvPr id="32" name="Rectangle 31">
              <a:extLst>
                <a:ext uri="{FF2B5EF4-FFF2-40B4-BE49-F238E27FC236}">
                  <a16:creationId xmlns:a16="http://schemas.microsoft.com/office/drawing/2014/main" id="{561BF2B9-5915-FE49-D099-72D0935DA0A6}"/>
                </a:ext>
              </a:extLst>
            </p:cNvPr>
            <p:cNvSpPr/>
            <p:nvPr>
              <p:custDataLst>
                <p:tags r:id="rId22"/>
              </p:custDataLst>
            </p:nvPr>
          </p:nvSpPr>
          <p:spPr>
            <a:xfrm>
              <a:off x="1284610" y="5087310"/>
              <a:ext cx="1927652" cy="3411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effectLst/>
                  <a:latin typeface="+mj-lt"/>
                  <a:ea typeface="Calibri" panose="020F0502020204030204" pitchFamily="34" charset="0"/>
                </a:rPr>
                <a:t>Encourager la </a:t>
              </a:r>
              <a:r>
                <a:rPr lang="fr-FR" sz="1400" b="1" i="1" dirty="0">
                  <a:solidFill>
                    <a:schemeClr val="accent1"/>
                  </a:solidFill>
                  <a:effectLst/>
                  <a:latin typeface="+mj-lt"/>
                  <a:ea typeface="Calibri" panose="020F0502020204030204" pitchFamily="34" charset="0"/>
                </a:rPr>
                <a:t>fémini</a:t>
              </a:r>
              <a:r>
                <a:rPr lang="fr-FR" sz="1400" b="1" i="1" dirty="0">
                  <a:solidFill>
                    <a:schemeClr val="accent1"/>
                  </a:solidFill>
                  <a:latin typeface="+mj-lt"/>
                  <a:ea typeface="Calibri" panose="020F0502020204030204" pitchFamily="34" charset="0"/>
                </a:rPr>
                <a:t>sation</a:t>
              </a:r>
              <a:r>
                <a:rPr lang="fr-FR" sz="1400" b="1" i="1" dirty="0">
                  <a:solidFill>
                    <a:schemeClr val="tx1"/>
                  </a:solidFill>
                  <a:latin typeface="+mj-lt"/>
                  <a:ea typeface="Calibri" panose="020F0502020204030204" pitchFamily="34" charset="0"/>
                </a:rPr>
                <a:t> du secteur </a:t>
              </a:r>
              <a:r>
                <a:rPr lang="fr-FR" sz="1400" b="1" i="1" dirty="0">
                  <a:solidFill>
                    <a:schemeClr val="accent1"/>
                  </a:solidFill>
                  <a:effectLst/>
                  <a:latin typeface="+mj-lt"/>
                  <a:ea typeface="Calibri" panose="020F0502020204030204" pitchFamily="34" charset="0"/>
                </a:rPr>
                <a:t>en...</a:t>
              </a:r>
            </a:p>
          </p:txBody>
        </p:sp>
        <p:grpSp>
          <p:nvGrpSpPr>
            <p:cNvPr id="3" name="Groupe 2">
              <a:extLst>
                <a:ext uri="{FF2B5EF4-FFF2-40B4-BE49-F238E27FC236}">
                  <a16:creationId xmlns:a16="http://schemas.microsoft.com/office/drawing/2014/main" id="{8A5E202C-4E30-5B90-E87F-4AE54B90D2E4}"/>
                </a:ext>
              </a:extLst>
            </p:cNvPr>
            <p:cNvGrpSpPr>
              <a:grpSpLocks noChangeAspect="1"/>
            </p:cNvGrpSpPr>
            <p:nvPr/>
          </p:nvGrpSpPr>
          <p:grpSpPr>
            <a:xfrm>
              <a:off x="479425" y="4878624"/>
              <a:ext cx="684000" cy="758546"/>
              <a:chOff x="479425" y="5044878"/>
              <a:chExt cx="935506" cy="1037462"/>
            </a:xfrm>
          </p:grpSpPr>
          <p:sp>
            <p:nvSpPr>
              <p:cNvPr id="45" name="Ellipse 44">
                <a:extLst>
                  <a:ext uri="{FF2B5EF4-FFF2-40B4-BE49-F238E27FC236}">
                    <a16:creationId xmlns:a16="http://schemas.microsoft.com/office/drawing/2014/main" id="{C85F5CAD-32B6-F121-6749-21B52F7391B9}"/>
                  </a:ext>
                </a:extLst>
              </p:cNvPr>
              <p:cNvSpPr/>
              <p:nvPr>
                <p:custDataLst>
                  <p:tags r:id="rId23"/>
                </p:custDataLst>
              </p:nvPr>
            </p:nvSpPr>
            <p:spPr>
              <a:xfrm>
                <a:off x="1036929" y="5717215"/>
                <a:ext cx="365125" cy="365125"/>
              </a:xfrm>
              <a:prstGeom prst="ellips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6" name="Ellipse 45">
                <a:extLst>
                  <a:ext uri="{FF2B5EF4-FFF2-40B4-BE49-F238E27FC236}">
                    <a16:creationId xmlns:a16="http://schemas.microsoft.com/office/drawing/2014/main" id="{AA46FE98-0848-77EE-C388-8DB4117E8EA6}"/>
                  </a:ext>
                </a:extLst>
              </p:cNvPr>
              <p:cNvSpPr/>
              <p:nvPr>
                <p:custDataLst>
                  <p:tags r:id="rId24"/>
                </p:custDataLst>
              </p:nvPr>
            </p:nvSpPr>
            <p:spPr>
              <a:xfrm>
                <a:off x="479425" y="5044878"/>
                <a:ext cx="935506" cy="935506"/>
              </a:xfrm>
              <a:prstGeom prst="ellips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1" name="Rectangle 30">
                <a:extLst>
                  <a:ext uri="{FF2B5EF4-FFF2-40B4-BE49-F238E27FC236}">
                    <a16:creationId xmlns:a16="http://schemas.microsoft.com/office/drawing/2014/main" id="{A919788D-828E-8CAE-DB58-1800490690A2}"/>
                  </a:ext>
                </a:extLst>
              </p:cNvPr>
              <p:cNvSpPr/>
              <p:nvPr>
                <p:custDataLst>
                  <p:tags r:id="rId25"/>
                </p:custDataLst>
              </p:nvPr>
            </p:nvSpPr>
            <p:spPr>
              <a:xfrm>
                <a:off x="712920" y="5235997"/>
                <a:ext cx="341517" cy="5583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i="1" dirty="0">
                    <a:solidFill>
                      <a:schemeClr val="accent1"/>
                    </a:solidFill>
                    <a:latin typeface="+mj-lt"/>
                  </a:rPr>
                  <a:t>3</a:t>
                </a:r>
              </a:p>
            </p:txBody>
          </p:sp>
        </p:grpSp>
      </p:grpSp>
      <p:sp>
        <p:nvSpPr>
          <p:cNvPr id="9" name="ZoneTexte 8">
            <a:extLst>
              <a:ext uri="{FF2B5EF4-FFF2-40B4-BE49-F238E27FC236}">
                <a16:creationId xmlns:a16="http://schemas.microsoft.com/office/drawing/2014/main" id="{FE56B0D9-C439-CE9E-0A15-8790198857C5}"/>
              </a:ext>
            </a:extLst>
          </p:cNvPr>
          <p:cNvSpPr txBox="1"/>
          <p:nvPr>
            <p:custDataLst>
              <p:tags r:id="rId4"/>
            </p:custDataLst>
          </p:nvPr>
        </p:nvSpPr>
        <p:spPr>
          <a:xfrm>
            <a:off x="479425" y="5914816"/>
            <a:ext cx="8389835" cy="261610"/>
          </a:xfrm>
          <a:prstGeom prst="rect">
            <a:avLst/>
          </a:prstGeom>
          <a:noFill/>
        </p:spPr>
        <p:txBody>
          <a:bodyPr wrap="square" rtlCol="0">
            <a:spAutoFit/>
          </a:bodyPr>
          <a:lstStyle/>
          <a:p>
            <a:r>
              <a:rPr lang="fr-FR" sz="1100" b="1" i="1" dirty="0"/>
              <a:t>Le détail des pistes d’actions est à retrouver dans le rapport complet de l’étude. </a:t>
            </a:r>
          </a:p>
        </p:txBody>
      </p:sp>
      <p:grpSp>
        <p:nvGrpSpPr>
          <p:cNvPr id="55" name="Groupe 54">
            <a:extLst>
              <a:ext uri="{FF2B5EF4-FFF2-40B4-BE49-F238E27FC236}">
                <a16:creationId xmlns:a16="http://schemas.microsoft.com/office/drawing/2014/main" id="{7E65D072-B5E1-B63B-CB81-0A4AA4F06BD5}"/>
              </a:ext>
            </a:extLst>
          </p:cNvPr>
          <p:cNvGrpSpPr/>
          <p:nvPr/>
        </p:nvGrpSpPr>
        <p:grpSpPr>
          <a:xfrm>
            <a:off x="479425" y="4947109"/>
            <a:ext cx="2732837" cy="758546"/>
            <a:chOff x="479425" y="4878624"/>
            <a:chExt cx="2732837" cy="758546"/>
          </a:xfrm>
        </p:grpSpPr>
        <p:sp>
          <p:nvSpPr>
            <p:cNvPr id="56" name="Rectangle 55">
              <a:extLst>
                <a:ext uri="{FF2B5EF4-FFF2-40B4-BE49-F238E27FC236}">
                  <a16:creationId xmlns:a16="http://schemas.microsoft.com/office/drawing/2014/main" id="{3B778763-F1E6-1BC1-E12A-631DE3BCB9A9}"/>
                </a:ext>
              </a:extLst>
            </p:cNvPr>
            <p:cNvSpPr/>
            <p:nvPr>
              <p:custDataLst>
                <p:tags r:id="rId18"/>
              </p:custDataLst>
            </p:nvPr>
          </p:nvSpPr>
          <p:spPr>
            <a:xfrm>
              <a:off x="1284610" y="5087310"/>
              <a:ext cx="1927652" cy="3411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effectLst/>
                  <a:latin typeface="+mj-lt"/>
                  <a:ea typeface="Calibri" panose="020F0502020204030204" pitchFamily="34" charset="0"/>
                </a:rPr>
                <a:t>Accompagner les </a:t>
              </a:r>
              <a:r>
                <a:rPr lang="fr-FR" sz="1400" b="1" i="1" dirty="0">
                  <a:solidFill>
                    <a:schemeClr val="accent3"/>
                  </a:solidFill>
                  <a:effectLst/>
                  <a:latin typeface="+mj-lt"/>
                  <a:ea typeface="Calibri" panose="020F0502020204030204" pitchFamily="34" charset="0"/>
                </a:rPr>
                <a:t>fins de carrière </a:t>
              </a:r>
              <a:r>
                <a:rPr lang="fr-FR" sz="1400" b="1" i="1" dirty="0">
                  <a:solidFill>
                    <a:schemeClr val="tx1"/>
                  </a:solidFill>
                  <a:effectLst/>
                  <a:latin typeface="+mj-lt"/>
                  <a:ea typeface="Calibri" panose="020F0502020204030204" pitchFamily="34" charset="0"/>
                </a:rPr>
                <a:t>dans la filière </a:t>
              </a:r>
              <a:r>
                <a:rPr lang="fr-FR" sz="1400" b="1" i="1" dirty="0">
                  <a:solidFill>
                    <a:schemeClr val="accent3"/>
                  </a:solidFill>
                  <a:effectLst/>
                  <a:latin typeface="+mj-lt"/>
                  <a:ea typeface="Calibri" panose="020F0502020204030204" pitchFamily="34" charset="0"/>
                </a:rPr>
                <a:t>en…</a:t>
              </a:r>
            </a:p>
          </p:txBody>
        </p:sp>
        <p:grpSp>
          <p:nvGrpSpPr>
            <p:cNvPr id="57" name="Groupe 56">
              <a:extLst>
                <a:ext uri="{FF2B5EF4-FFF2-40B4-BE49-F238E27FC236}">
                  <a16:creationId xmlns:a16="http://schemas.microsoft.com/office/drawing/2014/main" id="{4E9F2987-F3A4-1696-24E2-999AEEA51F54}"/>
                </a:ext>
              </a:extLst>
            </p:cNvPr>
            <p:cNvGrpSpPr>
              <a:grpSpLocks noChangeAspect="1"/>
            </p:cNvGrpSpPr>
            <p:nvPr/>
          </p:nvGrpSpPr>
          <p:grpSpPr>
            <a:xfrm>
              <a:off x="479425" y="4878624"/>
              <a:ext cx="684000" cy="758546"/>
              <a:chOff x="479425" y="5044878"/>
              <a:chExt cx="935506" cy="1037462"/>
            </a:xfrm>
          </p:grpSpPr>
          <p:sp>
            <p:nvSpPr>
              <p:cNvPr id="60" name="Ellipse 59">
                <a:extLst>
                  <a:ext uri="{FF2B5EF4-FFF2-40B4-BE49-F238E27FC236}">
                    <a16:creationId xmlns:a16="http://schemas.microsoft.com/office/drawing/2014/main" id="{9489845F-A89C-023D-1DD2-DE05A2467080}"/>
                  </a:ext>
                </a:extLst>
              </p:cNvPr>
              <p:cNvSpPr/>
              <p:nvPr>
                <p:custDataLst>
                  <p:tags r:id="rId19"/>
                </p:custDataLst>
              </p:nvPr>
            </p:nvSpPr>
            <p:spPr>
              <a:xfrm>
                <a:off x="1036929" y="5717215"/>
                <a:ext cx="365125" cy="365125"/>
              </a:xfrm>
              <a:prstGeom prst="ellipse">
                <a:avLst/>
              </a:prstGeom>
              <a:solidFill>
                <a:schemeClr val="accent3">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61" name="Ellipse 60">
                <a:extLst>
                  <a:ext uri="{FF2B5EF4-FFF2-40B4-BE49-F238E27FC236}">
                    <a16:creationId xmlns:a16="http://schemas.microsoft.com/office/drawing/2014/main" id="{AC1C7155-EF58-CEA7-95A7-F67E2580436D}"/>
                  </a:ext>
                </a:extLst>
              </p:cNvPr>
              <p:cNvSpPr/>
              <p:nvPr>
                <p:custDataLst>
                  <p:tags r:id="rId20"/>
                </p:custDataLst>
              </p:nvPr>
            </p:nvSpPr>
            <p:spPr>
              <a:xfrm>
                <a:off x="479425" y="5044878"/>
                <a:ext cx="935506" cy="935506"/>
              </a:xfrm>
              <a:prstGeom prst="ellipse">
                <a:avLst/>
              </a:prstGeom>
              <a:solidFill>
                <a:schemeClr val="accent3">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62" name="Rectangle 61">
                <a:extLst>
                  <a:ext uri="{FF2B5EF4-FFF2-40B4-BE49-F238E27FC236}">
                    <a16:creationId xmlns:a16="http://schemas.microsoft.com/office/drawing/2014/main" id="{6BEF6CC5-4C7A-4B96-86B6-1DC6712187CD}"/>
                  </a:ext>
                </a:extLst>
              </p:cNvPr>
              <p:cNvSpPr/>
              <p:nvPr>
                <p:custDataLst>
                  <p:tags r:id="rId21"/>
                </p:custDataLst>
              </p:nvPr>
            </p:nvSpPr>
            <p:spPr>
              <a:xfrm>
                <a:off x="712920" y="5235997"/>
                <a:ext cx="341517" cy="5583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i="1" dirty="0">
                    <a:solidFill>
                      <a:schemeClr val="accent3"/>
                    </a:solidFill>
                    <a:latin typeface="+mj-lt"/>
                  </a:rPr>
                  <a:t>4</a:t>
                </a:r>
              </a:p>
            </p:txBody>
          </p:sp>
        </p:grpSp>
      </p:grpSp>
      <p:grpSp>
        <p:nvGrpSpPr>
          <p:cNvPr id="51" name="Groupe 50">
            <a:extLst>
              <a:ext uri="{FF2B5EF4-FFF2-40B4-BE49-F238E27FC236}">
                <a16:creationId xmlns:a16="http://schemas.microsoft.com/office/drawing/2014/main" id="{4E1C6F05-77EC-567A-90F3-53AAC76E65F7}"/>
              </a:ext>
            </a:extLst>
          </p:cNvPr>
          <p:cNvGrpSpPr/>
          <p:nvPr>
            <p:custDataLst>
              <p:tags r:id="rId5"/>
            </p:custDataLst>
          </p:nvPr>
        </p:nvGrpSpPr>
        <p:grpSpPr>
          <a:xfrm>
            <a:off x="3322740" y="834975"/>
            <a:ext cx="8389835" cy="1713627"/>
            <a:chOff x="4560932" y="934788"/>
            <a:chExt cx="8115482" cy="1815101"/>
          </a:xfrm>
        </p:grpSpPr>
        <p:sp>
          <p:nvSpPr>
            <p:cNvPr id="11" name="Rectangle 10">
              <a:extLst>
                <a:ext uri="{FF2B5EF4-FFF2-40B4-BE49-F238E27FC236}">
                  <a16:creationId xmlns:a16="http://schemas.microsoft.com/office/drawing/2014/main" id="{952E6C28-16A6-D934-746A-099D808F15E4}"/>
                </a:ext>
              </a:extLst>
            </p:cNvPr>
            <p:cNvSpPr/>
            <p:nvPr>
              <p:custDataLst>
                <p:tags r:id="rId14"/>
              </p:custDataLst>
            </p:nvPr>
          </p:nvSpPr>
          <p:spPr>
            <a:xfrm>
              <a:off x="4560932" y="934788"/>
              <a:ext cx="8115482" cy="430887"/>
            </a:xfrm>
            <a:prstGeom prst="rect">
              <a:avLst/>
            </a:prstGeom>
            <a:solidFill>
              <a:schemeClr val="accent2">
                <a:lumMod val="20000"/>
                <a:lumOff val="80000"/>
                <a:alpha val="33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Augmentant le nombre d’étudiants </a:t>
              </a:r>
              <a:r>
                <a:rPr lang="fr-FR" sz="1100" dirty="0">
                  <a:solidFill>
                    <a:schemeClr val="tx1"/>
                  </a:solidFill>
                  <a:latin typeface="+mj-lt"/>
                </a:rPr>
                <a:t>dans les formations existantes</a:t>
              </a:r>
            </a:p>
            <a:p>
              <a:pPr marL="269875" algn="just"/>
              <a:r>
                <a:rPr lang="fr-FR" sz="1100" b="1" i="1" dirty="0">
                  <a:solidFill>
                    <a:schemeClr val="tx1"/>
                  </a:solidFill>
                  <a:latin typeface="+mj-lt"/>
                </a:rPr>
                <a:t>50% </a:t>
              </a:r>
              <a:r>
                <a:rPr lang="fr-FR" sz="1100" i="1" dirty="0">
                  <a:solidFill>
                    <a:schemeClr val="tx1"/>
                  </a:solidFill>
                  <a:latin typeface="+mj-lt"/>
                </a:rPr>
                <a:t>des entreprises citent le manque d’ingénieurs comme une des raisons principales des tensions de recrutement </a:t>
              </a:r>
            </a:p>
          </p:txBody>
        </p:sp>
        <p:sp>
          <p:nvSpPr>
            <p:cNvPr id="15" name="Rectangle 14">
              <a:extLst>
                <a:ext uri="{FF2B5EF4-FFF2-40B4-BE49-F238E27FC236}">
                  <a16:creationId xmlns:a16="http://schemas.microsoft.com/office/drawing/2014/main" id="{AD7CB2FD-BA32-F703-9680-A1213D85953C}"/>
                </a:ext>
              </a:extLst>
            </p:cNvPr>
            <p:cNvSpPr/>
            <p:nvPr>
              <p:custDataLst>
                <p:tags r:id="rId15"/>
              </p:custDataLst>
            </p:nvPr>
          </p:nvSpPr>
          <p:spPr>
            <a:xfrm>
              <a:off x="4560932" y="2319002"/>
              <a:ext cx="8115482" cy="43088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Développant la VAE </a:t>
              </a:r>
              <a:r>
                <a:rPr lang="fr-FR" sz="1100" dirty="0">
                  <a:solidFill>
                    <a:schemeClr val="tx1"/>
                  </a:solidFill>
                  <a:latin typeface="+mj-lt"/>
                </a:rPr>
                <a:t>pour les profils de techniciens et techniciens supérieurs </a:t>
              </a:r>
            </a:p>
            <a:p>
              <a:pPr marL="269875" algn="just"/>
              <a:r>
                <a:rPr lang="fr-FR" sz="1100" b="1" i="1" dirty="0">
                  <a:solidFill>
                    <a:schemeClr val="tx1"/>
                  </a:solidFill>
                  <a:latin typeface="+mj-lt"/>
                </a:rPr>
                <a:t>66% </a:t>
              </a:r>
              <a:r>
                <a:rPr lang="fr-FR" sz="1100" i="1" dirty="0">
                  <a:solidFill>
                    <a:schemeClr val="tx1"/>
                  </a:solidFill>
                  <a:latin typeface="+mj-lt"/>
                </a:rPr>
                <a:t>des entreprises recrutent au niveau Bac +2, </a:t>
              </a:r>
              <a:r>
                <a:rPr lang="fr-FR" sz="1100" b="1" i="1" dirty="0">
                  <a:solidFill>
                    <a:schemeClr val="tx1"/>
                  </a:solidFill>
                  <a:latin typeface="+mj-lt"/>
                </a:rPr>
                <a:t>72%</a:t>
              </a:r>
              <a:r>
                <a:rPr lang="fr-FR" sz="1100" i="1" dirty="0">
                  <a:solidFill>
                    <a:schemeClr val="tx1"/>
                  </a:solidFill>
                  <a:latin typeface="+mj-lt"/>
                </a:rPr>
                <a:t> au niveau Bac+3, ce qui en fait des viviers clés de recrutement </a:t>
              </a:r>
            </a:p>
          </p:txBody>
        </p:sp>
        <p:sp>
          <p:nvSpPr>
            <p:cNvPr id="19" name="Rectangle 18">
              <a:extLst>
                <a:ext uri="{FF2B5EF4-FFF2-40B4-BE49-F238E27FC236}">
                  <a16:creationId xmlns:a16="http://schemas.microsoft.com/office/drawing/2014/main" id="{D3B43C07-3A20-15CD-00AC-F9C2A44EEF80}"/>
                </a:ext>
              </a:extLst>
            </p:cNvPr>
            <p:cNvSpPr/>
            <p:nvPr>
              <p:custDataLst>
                <p:tags r:id="rId16"/>
              </p:custDataLst>
            </p:nvPr>
          </p:nvSpPr>
          <p:spPr>
            <a:xfrm>
              <a:off x="4560932" y="1396193"/>
              <a:ext cx="8115482" cy="43088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Améliorant</a:t>
              </a:r>
              <a:r>
                <a:rPr lang="fr-FR" sz="1100" dirty="0">
                  <a:solidFill>
                    <a:schemeClr val="tx1"/>
                  </a:solidFill>
                  <a:latin typeface="+mj-lt"/>
                </a:rPr>
                <a:t> la connaissance et </a:t>
              </a:r>
              <a:r>
                <a:rPr lang="fr-FR" sz="1100" b="1" dirty="0">
                  <a:solidFill>
                    <a:schemeClr val="tx1"/>
                  </a:solidFill>
                  <a:latin typeface="+mj-lt"/>
                </a:rPr>
                <a:t>les liens entre les PME/TPE et les établissements de formation </a:t>
              </a:r>
            </a:p>
            <a:p>
              <a:pPr marL="269875" algn="just"/>
              <a:r>
                <a:rPr lang="fr-FR" sz="1100" b="1" i="1" dirty="0">
                  <a:solidFill>
                    <a:schemeClr val="tx1"/>
                  </a:solidFill>
                  <a:latin typeface="+mj-lt"/>
                </a:rPr>
                <a:t>49%</a:t>
              </a:r>
              <a:r>
                <a:rPr lang="fr-FR" sz="1100" i="1" dirty="0">
                  <a:solidFill>
                    <a:schemeClr val="tx1"/>
                  </a:solidFill>
                  <a:latin typeface="+mj-lt"/>
                </a:rPr>
                <a:t> des entreprises jugent prioritaire le renforcement de leurs contacts avec les établissements de formation</a:t>
              </a:r>
            </a:p>
          </p:txBody>
        </p:sp>
        <p:sp>
          <p:nvSpPr>
            <p:cNvPr id="23" name="Rectangle 22">
              <a:extLst>
                <a:ext uri="{FF2B5EF4-FFF2-40B4-BE49-F238E27FC236}">
                  <a16:creationId xmlns:a16="http://schemas.microsoft.com/office/drawing/2014/main" id="{69A8331E-E75D-20D4-01E4-1DFC0939BDA1}"/>
                </a:ext>
              </a:extLst>
            </p:cNvPr>
            <p:cNvSpPr/>
            <p:nvPr>
              <p:custDataLst>
                <p:tags r:id="rId17"/>
              </p:custDataLst>
            </p:nvPr>
          </p:nvSpPr>
          <p:spPr>
            <a:xfrm>
              <a:off x="4560932" y="1857598"/>
              <a:ext cx="8115482" cy="430887"/>
            </a:xfrm>
            <a:prstGeom prst="rect">
              <a:avLst/>
            </a:prstGeom>
            <a:solidFill>
              <a:srgbClr val="FBF0F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Attirant des profils venant d’autres spécialisations </a:t>
              </a:r>
              <a:r>
                <a:rPr lang="fr-FR" sz="1100" dirty="0">
                  <a:solidFill>
                    <a:schemeClr val="tx1"/>
                  </a:solidFill>
                  <a:latin typeface="+mj-lt"/>
                </a:rPr>
                <a:t>(ingénieur logiciel, IA, cyber) dans le secteur</a:t>
              </a:r>
            </a:p>
            <a:p>
              <a:pPr marL="269875" algn="just"/>
              <a:r>
                <a:rPr lang="fr-FR" sz="1100" i="1" dirty="0">
                  <a:solidFill>
                    <a:schemeClr val="tx1"/>
                  </a:solidFill>
                  <a:latin typeface="+mj-lt"/>
                </a:rPr>
                <a:t>De nombreuses passerelles sont possibles depuis d’autres spécialités, mais elles restent peu utilisées à l’heure actuelle</a:t>
              </a:r>
            </a:p>
          </p:txBody>
        </p:sp>
      </p:grpSp>
      <p:sp>
        <p:nvSpPr>
          <p:cNvPr id="58" name="Rectangle 57">
            <a:extLst>
              <a:ext uri="{FF2B5EF4-FFF2-40B4-BE49-F238E27FC236}">
                <a16:creationId xmlns:a16="http://schemas.microsoft.com/office/drawing/2014/main" id="{99AAC7CA-92A9-2B59-6A7C-8102F55E87BC}"/>
              </a:ext>
            </a:extLst>
          </p:cNvPr>
          <p:cNvSpPr/>
          <p:nvPr>
            <p:custDataLst>
              <p:tags r:id="rId6"/>
            </p:custDataLst>
          </p:nvPr>
        </p:nvSpPr>
        <p:spPr>
          <a:xfrm>
            <a:off x="3322740" y="834975"/>
            <a:ext cx="8389835" cy="17136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nvGrpSpPr>
          <p:cNvPr id="77" name="Groupe 76">
            <a:extLst>
              <a:ext uri="{FF2B5EF4-FFF2-40B4-BE49-F238E27FC236}">
                <a16:creationId xmlns:a16="http://schemas.microsoft.com/office/drawing/2014/main" id="{4C8697C5-C993-3A23-FE81-0ACCF10F2D64}"/>
              </a:ext>
            </a:extLst>
          </p:cNvPr>
          <p:cNvGrpSpPr/>
          <p:nvPr/>
        </p:nvGrpSpPr>
        <p:grpSpPr>
          <a:xfrm>
            <a:off x="3322740" y="2736673"/>
            <a:ext cx="8389835" cy="1024252"/>
            <a:chOff x="3322740" y="2817860"/>
            <a:chExt cx="8389835" cy="1024252"/>
          </a:xfrm>
        </p:grpSpPr>
        <p:grpSp>
          <p:nvGrpSpPr>
            <p:cNvPr id="50" name="Groupe 49">
              <a:extLst>
                <a:ext uri="{FF2B5EF4-FFF2-40B4-BE49-F238E27FC236}">
                  <a16:creationId xmlns:a16="http://schemas.microsoft.com/office/drawing/2014/main" id="{E000B2D6-7EB5-2171-E2DA-2A6369412A40}"/>
                </a:ext>
              </a:extLst>
            </p:cNvPr>
            <p:cNvGrpSpPr/>
            <p:nvPr>
              <p:custDataLst>
                <p:tags r:id="rId10"/>
              </p:custDataLst>
            </p:nvPr>
          </p:nvGrpSpPr>
          <p:grpSpPr>
            <a:xfrm>
              <a:off x="3322740" y="2817860"/>
              <a:ext cx="8389835" cy="1024252"/>
              <a:chOff x="4560932" y="3538074"/>
              <a:chExt cx="8115482" cy="1070784"/>
            </a:xfrm>
          </p:grpSpPr>
          <p:sp>
            <p:nvSpPr>
              <p:cNvPr id="27" name="Rectangle 26">
                <a:extLst>
                  <a:ext uri="{FF2B5EF4-FFF2-40B4-BE49-F238E27FC236}">
                    <a16:creationId xmlns:a16="http://schemas.microsoft.com/office/drawing/2014/main" id="{509018FA-34BE-396D-3496-CE052A5112A3}"/>
                  </a:ext>
                </a:extLst>
              </p:cNvPr>
              <p:cNvSpPr/>
              <p:nvPr>
                <p:custDataLst>
                  <p:tags r:id="rId12"/>
                </p:custDataLst>
              </p:nvPr>
            </p:nvSpPr>
            <p:spPr>
              <a:xfrm>
                <a:off x="4560932" y="3538074"/>
                <a:ext cx="8115482" cy="430887"/>
              </a:xfrm>
              <a:prstGeom prst="rect">
                <a:avLst/>
              </a:prstGeom>
              <a:solidFill>
                <a:schemeClr val="accent4">
                  <a:lumMod val="20000"/>
                  <a:lumOff val="80000"/>
                  <a:alpha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a:solidFill>
                      <a:schemeClr val="tx1"/>
                    </a:solidFill>
                    <a:latin typeface="+mj-lt"/>
                  </a:rPr>
                  <a:t>Renforçant le poids de l’électronique </a:t>
                </a:r>
                <a:r>
                  <a:rPr lang="fr-FR" sz="1100">
                    <a:solidFill>
                      <a:schemeClr val="tx1"/>
                    </a:solidFill>
                    <a:latin typeface="+mj-lt"/>
                  </a:rPr>
                  <a:t>dans la formation initiale</a:t>
                </a:r>
              </a:p>
              <a:p>
                <a:pPr marL="269875" algn="just"/>
                <a:r>
                  <a:rPr lang="fr-FR" sz="1100" i="1" spc="-10">
                    <a:solidFill>
                      <a:schemeClr val="tx1"/>
                    </a:solidFill>
                    <a:latin typeface="+mj-lt"/>
                  </a:rPr>
                  <a:t>Le manque de compétences des étudiants en électronique a été fréquemment souligné par les entreprises interrogées</a:t>
                </a:r>
                <a:r>
                  <a:rPr lang="fr-FR" sz="1100">
                    <a:solidFill>
                      <a:schemeClr val="tx1"/>
                    </a:solidFill>
                    <a:latin typeface="+mj-lt"/>
                  </a:rPr>
                  <a:t> </a:t>
                </a:r>
              </a:p>
            </p:txBody>
          </p:sp>
          <p:sp>
            <p:nvSpPr>
              <p:cNvPr id="28" name="Rectangle 27">
                <a:extLst>
                  <a:ext uri="{FF2B5EF4-FFF2-40B4-BE49-F238E27FC236}">
                    <a16:creationId xmlns:a16="http://schemas.microsoft.com/office/drawing/2014/main" id="{77F88BFC-1A10-6CA5-646D-7D27162C893D}"/>
                  </a:ext>
                </a:extLst>
              </p:cNvPr>
              <p:cNvSpPr/>
              <p:nvPr>
                <p:custDataLst>
                  <p:tags r:id="rId13"/>
                </p:custDataLst>
              </p:nvPr>
            </p:nvSpPr>
            <p:spPr>
              <a:xfrm>
                <a:off x="4560932" y="4008694"/>
                <a:ext cx="8115482" cy="60016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Accompagnant les salariés sur les nouveaux domaines de compétence </a:t>
                </a:r>
                <a:r>
                  <a:rPr lang="fr-FR" sz="1100" dirty="0">
                    <a:solidFill>
                      <a:schemeClr val="tx1"/>
                    </a:solidFill>
                    <a:latin typeface="+mj-lt"/>
                  </a:rPr>
                  <a:t>par la création de certifications en IA, cyber et systèmes de système </a:t>
                </a:r>
              </a:p>
              <a:p>
                <a:pPr marL="269875" algn="just"/>
                <a:r>
                  <a:rPr lang="fr-FR" sz="1100" b="1" i="1" spc="-10" dirty="0">
                    <a:solidFill>
                      <a:schemeClr val="tx1"/>
                    </a:solidFill>
                    <a:latin typeface="+mj-lt"/>
                  </a:rPr>
                  <a:t>32% </a:t>
                </a:r>
                <a:r>
                  <a:rPr lang="fr-FR" sz="1100" i="1" spc="-10" dirty="0">
                    <a:solidFill>
                      <a:schemeClr val="tx1"/>
                    </a:solidFill>
                    <a:latin typeface="+mj-lt"/>
                  </a:rPr>
                  <a:t>des entreprises déplorent le manque de formations spécialisées dans leurs domaines de compétences </a:t>
                </a:r>
              </a:p>
            </p:txBody>
          </p:sp>
        </p:grpSp>
        <p:sp>
          <p:nvSpPr>
            <p:cNvPr id="59" name="Rectangle 58">
              <a:extLst>
                <a:ext uri="{FF2B5EF4-FFF2-40B4-BE49-F238E27FC236}">
                  <a16:creationId xmlns:a16="http://schemas.microsoft.com/office/drawing/2014/main" id="{B34666CE-F392-59BD-EEAF-77E5DD722790}"/>
                </a:ext>
              </a:extLst>
            </p:cNvPr>
            <p:cNvSpPr/>
            <p:nvPr>
              <p:custDataLst>
                <p:tags r:id="rId11"/>
              </p:custDataLst>
            </p:nvPr>
          </p:nvSpPr>
          <p:spPr>
            <a:xfrm>
              <a:off x="3322740" y="2823497"/>
              <a:ext cx="8389835" cy="101861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sp>
        <p:nvSpPr>
          <p:cNvPr id="7" name="Rectangle 6">
            <a:extLst>
              <a:ext uri="{FF2B5EF4-FFF2-40B4-BE49-F238E27FC236}">
                <a16:creationId xmlns:a16="http://schemas.microsoft.com/office/drawing/2014/main" id="{CE1AAE15-D892-ACB4-2F36-91AB3FCAC4A0}"/>
              </a:ext>
            </a:extLst>
          </p:cNvPr>
          <p:cNvSpPr/>
          <p:nvPr>
            <p:custDataLst>
              <p:tags r:id="rId7"/>
            </p:custDataLst>
          </p:nvPr>
        </p:nvSpPr>
        <p:spPr>
          <a:xfrm>
            <a:off x="3322740" y="4165573"/>
            <a:ext cx="8389835" cy="412162"/>
          </a:xfrm>
          <a:prstGeom prst="rect">
            <a:avLst/>
          </a:prstGeom>
          <a:solidFill>
            <a:schemeClr val="accent1">
              <a:lumMod val="20000"/>
              <a:lumOff val="80000"/>
              <a:alpha val="4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Augmentant le nombre d’étudiantes </a:t>
            </a:r>
            <a:r>
              <a:rPr lang="fr-FR" sz="1100" dirty="0">
                <a:solidFill>
                  <a:schemeClr val="tx1"/>
                </a:solidFill>
                <a:latin typeface="+mj-lt"/>
              </a:rPr>
              <a:t>dans les formations</a:t>
            </a:r>
          </a:p>
          <a:p>
            <a:pPr marL="269875" algn="just"/>
            <a:r>
              <a:rPr lang="fr-FR" sz="1100" i="1" spc="-10" dirty="0">
                <a:solidFill>
                  <a:schemeClr val="tx1"/>
                </a:solidFill>
                <a:latin typeface="+mj-lt"/>
              </a:rPr>
              <a:t>Les étudiantes sont sous-représentées dans les formations spécialisées en SE par rapport aux autres formations d’ingénieur</a:t>
            </a:r>
          </a:p>
        </p:txBody>
      </p:sp>
      <p:grpSp>
        <p:nvGrpSpPr>
          <p:cNvPr id="76" name="Groupe 75">
            <a:extLst>
              <a:ext uri="{FF2B5EF4-FFF2-40B4-BE49-F238E27FC236}">
                <a16:creationId xmlns:a16="http://schemas.microsoft.com/office/drawing/2014/main" id="{11CDB3BA-4312-6059-97A1-EAC35AD1F81C}"/>
              </a:ext>
            </a:extLst>
          </p:cNvPr>
          <p:cNvGrpSpPr/>
          <p:nvPr/>
        </p:nvGrpSpPr>
        <p:grpSpPr>
          <a:xfrm>
            <a:off x="3322740" y="4910482"/>
            <a:ext cx="8389835" cy="831800"/>
            <a:chOff x="3322740" y="5047675"/>
            <a:chExt cx="8389835" cy="831800"/>
          </a:xfrm>
        </p:grpSpPr>
        <p:sp>
          <p:nvSpPr>
            <p:cNvPr id="54" name="Rectangle 53">
              <a:extLst>
                <a:ext uri="{FF2B5EF4-FFF2-40B4-BE49-F238E27FC236}">
                  <a16:creationId xmlns:a16="http://schemas.microsoft.com/office/drawing/2014/main" id="{7264B341-64D2-9C44-5428-2EAE8D6B9AD9}"/>
                </a:ext>
              </a:extLst>
            </p:cNvPr>
            <p:cNvSpPr/>
            <p:nvPr>
              <p:custDataLst>
                <p:tags r:id="rId8"/>
              </p:custDataLst>
            </p:nvPr>
          </p:nvSpPr>
          <p:spPr>
            <a:xfrm>
              <a:off x="3322740" y="5047675"/>
              <a:ext cx="8389835" cy="412162"/>
            </a:xfrm>
            <a:prstGeom prst="rect">
              <a:avLst/>
            </a:prstGeom>
            <a:solidFill>
              <a:schemeClr val="bg1">
                <a:alpha val="4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Favorisant le recours au tutorat </a:t>
              </a:r>
              <a:r>
                <a:rPr lang="fr-FR" sz="1100" dirty="0">
                  <a:solidFill>
                    <a:schemeClr val="tx1"/>
                  </a:solidFill>
                  <a:latin typeface="+mj-lt"/>
                </a:rPr>
                <a:t>dans la filière</a:t>
              </a:r>
            </a:p>
            <a:p>
              <a:pPr marL="269875" algn="just"/>
              <a:r>
                <a:rPr lang="fr-FR" sz="1100" i="1" spc="-10" dirty="0">
                  <a:solidFill>
                    <a:schemeClr val="tx1"/>
                  </a:solidFill>
                  <a:latin typeface="+mj-lt"/>
                </a:rPr>
                <a:t>Seules </a:t>
              </a:r>
              <a:r>
                <a:rPr lang="fr-FR" sz="1100" b="1" i="1" spc="-10" dirty="0">
                  <a:solidFill>
                    <a:schemeClr val="tx1"/>
                  </a:solidFill>
                  <a:latin typeface="+mj-lt"/>
                </a:rPr>
                <a:t>29% </a:t>
              </a:r>
              <a:r>
                <a:rPr lang="fr-FR" sz="1100" i="1" spc="-10" dirty="0">
                  <a:solidFill>
                    <a:schemeClr val="tx1"/>
                  </a:solidFill>
                  <a:latin typeface="+mj-lt"/>
                </a:rPr>
                <a:t>des entreprises interrogées ont fréquemment recours au </a:t>
              </a:r>
              <a:r>
                <a:rPr lang="fr-FR" sz="1100" i="1" spc="-10">
                  <a:solidFill>
                    <a:schemeClr val="tx1"/>
                  </a:solidFill>
                  <a:latin typeface="+mj-lt"/>
                </a:rPr>
                <a:t>tutorat. </a:t>
              </a:r>
              <a:endParaRPr lang="fr-FR" sz="1100" i="1" spc="-10" dirty="0">
                <a:solidFill>
                  <a:schemeClr val="tx1"/>
                </a:solidFill>
                <a:latin typeface="+mj-lt"/>
              </a:endParaRPr>
            </a:p>
          </p:txBody>
        </p:sp>
        <p:sp>
          <p:nvSpPr>
            <p:cNvPr id="47" name="Rectangle 46">
              <a:extLst>
                <a:ext uri="{FF2B5EF4-FFF2-40B4-BE49-F238E27FC236}">
                  <a16:creationId xmlns:a16="http://schemas.microsoft.com/office/drawing/2014/main" id="{13D89F62-E15B-9A37-C920-828A205847F8}"/>
                </a:ext>
              </a:extLst>
            </p:cNvPr>
            <p:cNvSpPr/>
            <p:nvPr>
              <p:custDataLst>
                <p:tags r:id="rId9"/>
              </p:custDataLst>
            </p:nvPr>
          </p:nvSpPr>
          <p:spPr>
            <a:xfrm>
              <a:off x="3322740" y="5467313"/>
              <a:ext cx="8389835" cy="412162"/>
            </a:xfrm>
            <a:prstGeom prst="rect">
              <a:avLst/>
            </a:prstGeom>
            <a:solidFill>
              <a:schemeClr val="accent3">
                <a:lumMod val="20000"/>
                <a:lumOff val="80000"/>
                <a:alpha val="4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buFont typeface="Arial" panose="020B0604020202020204" pitchFamily="34" charset="0"/>
                <a:buChar char="•"/>
              </a:pPr>
              <a:r>
                <a:rPr lang="fr-FR" sz="1100" b="1" dirty="0">
                  <a:solidFill>
                    <a:schemeClr val="tx1"/>
                  </a:solidFill>
                  <a:latin typeface="+mj-lt"/>
                </a:rPr>
                <a:t>Renforçant l’implication des séniors dans les actions de promotion </a:t>
              </a:r>
              <a:r>
                <a:rPr lang="fr-FR" sz="1100" dirty="0">
                  <a:solidFill>
                    <a:schemeClr val="tx1"/>
                  </a:solidFill>
                  <a:latin typeface="+mj-lt"/>
                </a:rPr>
                <a:t>de la filière et de ses métiers</a:t>
              </a:r>
            </a:p>
            <a:p>
              <a:pPr marL="269875" algn="just"/>
              <a:r>
                <a:rPr lang="fr-FR" sz="1100" i="1" spc="-10" dirty="0">
                  <a:solidFill>
                    <a:schemeClr val="tx1"/>
                  </a:solidFill>
                  <a:latin typeface="+mj-lt"/>
                </a:rPr>
                <a:t>Le retour d’expérience de ces salariés expérimentés pourrait susciter des vocations et valoriser l’image de la filière.</a:t>
              </a:r>
              <a:r>
                <a:rPr lang="fr-FR" sz="1100" i="1" spc="-10" dirty="0">
                  <a:solidFill>
                    <a:schemeClr val="tx1"/>
                  </a:solidFill>
                  <a:highlight>
                    <a:srgbClr val="FFFF00"/>
                  </a:highlight>
                  <a:latin typeface="+mj-lt"/>
                </a:rPr>
                <a:t> </a:t>
              </a:r>
            </a:p>
          </p:txBody>
        </p:sp>
        <p:sp>
          <p:nvSpPr>
            <p:cNvPr id="14" name="Rectangle 13">
              <a:extLst>
                <a:ext uri="{FF2B5EF4-FFF2-40B4-BE49-F238E27FC236}">
                  <a16:creationId xmlns:a16="http://schemas.microsoft.com/office/drawing/2014/main" id="{0DB8F541-1AC8-B7BA-F49B-7E99AA26340E}"/>
                </a:ext>
              </a:extLst>
            </p:cNvPr>
            <p:cNvSpPr/>
            <p:nvPr/>
          </p:nvSpPr>
          <p:spPr>
            <a:xfrm>
              <a:off x="3322740" y="5054581"/>
              <a:ext cx="8389835" cy="8229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4635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4EDAC-4BA4-46A2-B940-CCBFF678A741}"/>
              </a:ext>
            </a:extLst>
          </p:cNvPr>
          <p:cNvSpPr>
            <a:spLocks noGrp="1"/>
          </p:cNvSpPr>
          <p:nvPr>
            <p:ph type="ctrTitle"/>
            <p:custDataLst>
              <p:tags r:id="rId1"/>
            </p:custDataLst>
          </p:nvPr>
        </p:nvSpPr>
        <p:spPr>
          <a:xfrm>
            <a:off x="341462" y="1678114"/>
            <a:ext cx="4144814" cy="739155"/>
          </a:xfrm>
        </p:spPr>
        <p:txBody>
          <a:bodyPr/>
          <a:lstStyle/>
          <a:p>
            <a:r>
              <a:rPr lang="fr-FR" dirty="0"/>
              <a:t>Systèmes embarqués</a:t>
            </a:r>
          </a:p>
        </p:txBody>
      </p:sp>
      <p:sp>
        <p:nvSpPr>
          <p:cNvPr id="3" name="Sous-titre 2">
            <a:extLst>
              <a:ext uri="{FF2B5EF4-FFF2-40B4-BE49-F238E27FC236}">
                <a16:creationId xmlns:a16="http://schemas.microsoft.com/office/drawing/2014/main" id="{A332A8AC-96B6-4A16-ACC5-39189A4A8BE1}"/>
              </a:ext>
            </a:extLst>
          </p:cNvPr>
          <p:cNvSpPr>
            <a:spLocks noGrp="1"/>
          </p:cNvSpPr>
          <p:nvPr>
            <p:ph type="subTitle" idx="1"/>
            <p:custDataLst>
              <p:tags r:id="rId2"/>
            </p:custDataLst>
          </p:nvPr>
        </p:nvSpPr>
        <p:spPr>
          <a:xfrm>
            <a:off x="341462" y="2491441"/>
            <a:ext cx="4144814" cy="3498626"/>
          </a:xfrm>
        </p:spPr>
        <p:txBody>
          <a:bodyPr/>
          <a:lstStyle/>
          <a:p>
            <a:r>
              <a:rPr lang="fr-FR" dirty="0"/>
              <a:t>Formations et compétences sur les systèmes embarqués – dont la mise à jour de la cartographie des formations</a:t>
            </a:r>
          </a:p>
          <a:p>
            <a:endParaRPr lang="fr-FR" dirty="0"/>
          </a:p>
        </p:txBody>
      </p:sp>
      <p:sp>
        <p:nvSpPr>
          <p:cNvPr id="4" name="Espace réservé du texte 3">
            <a:extLst>
              <a:ext uri="{FF2B5EF4-FFF2-40B4-BE49-F238E27FC236}">
                <a16:creationId xmlns:a16="http://schemas.microsoft.com/office/drawing/2014/main" id="{8F72A09D-E1FB-43E9-9A2E-5F06CE203446}"/>
              </a:ext>
            </a:extLst>
          </p:cNvPr>
          <p:cNvSpPr>
            <a:spLocks noGrp="1"/>
          </p:cNvSpPr>
          <p:nvPr>
            <p:ph type="body" sz="quarter" idx="18"/>
            <p:custDataLst>
              <p:tags r:id="rId3"/>
            </p:custDataLst>
          </p:nvPr>
        </p:nvSpPr>
        <p:spPr>
          <a:xfrm>
            <a:off x="5091013" y="2284589"/>
            <a:ext cx="2705450" cy="2216159"/>
          </a:xfrm>
        </p:spPr>
        <p:txBody>
          <a:bodyPr/>
          <a:lstStyle/>
          <a:p>
            <a:r>
              <a:rPr lang="fr-FR" sz="1600" dirty="0"/>
              <a:t>Devineau Julie</a:t>
            </a:r>
          </a:p>
          <a:p>
            <a:r>
              <a:rPr lang="fr-FR" dirty="0"/>
              <a:t>Chef de projets Prospective</a:t>
            </a:r>
          </a:p>
          <a:p>
            <a:r>
              <a:rPr lang="fr-FR" dirty="0"/>
              <a:t>OPIIEC</a:t>
            </a:r>
          </a:p>
          <a:p>
            <a:r>
              <a:rPr lang="fr-FR" dirty="0"/>
              <a:t>25, quai Panhard et Levassor</a:t>
            </a:r>
          </a:p>
          <a:p>
            <a:r>
              <a:rPr lang="fr-FR" dirty="0"/>
              <a:t>75013 PARIS</a:t>
            </a:r>
            <a:endParaRPr lang="fr-FR" dirty="0">
              <a:hlinkClick r:id="" action="ppaction://noaction"/>
            </a:endParaRPr>
          </a:p>
          <a:p>
            <a:r>
              <a:rPr lang="fr-FR" dirty="0">
                <a:hlinkClick r:id="rId8"/>
              </a:rPr>
              <a:t>opiiec@opiiec.fr</a:t>
            </a:r>
            <a:endParaRPr lang="fr-FR" dirty="0"/>
          </a:p>
        </p:txBody>
      </p:sp>
      <p:sp>
        <p:nvSpPr>
          <p:cNvPr id="5" name="Espace réservé du texte 4">
            <a:extLst>
              <a:ext uri="{FF2B5EF4-FFF2-40B4-BE49-F238E27FC236}">
                <a16:creationId xmlns:a16="http://schemas.microsoft.com/office/drawing/2014/main" id="{8C23B9A7-DF40-407D-BD8E-955CF73A7517}"/>
              </a:ext>
            </a:extLst>
          </p:cNvPr>
          <p:cNvSpPr>
            <a:spLocks noGrp="1"/>
          </p:cNvSpPr>
          <p:nvPr>
            <p:ph type="body" sz="quarter" idx="19"/>
            <p:custDataLst>
              <p:tags r:id="rId4"/>
            </p:custDataLst>
          </p:nvPr>
        </p:nvSpPr>
        <p:spPr>
          <a:xfrm>
            <a:off x="7941182" y="2284590"/>
            <a:ext cx="2705450" cy="939871"/>
          </a:xfrm>
        </p:spPr>
        <p:txBody>
          <a:bodyPr/>
          <a:lstStyle/>
          <a:p>
            <a:r>
              <a:rPr lang="fr-FR" sz="1600" dirty="0"/>
              <a:t>KYU Associés</a:t>
            </a:r>
          </a:p>
          <a:p>
            <a:r>
              <a:rPr lang="fr-FR" sz="1600" dirty="0"/>
              <a:t>136 Boulevard Haussmann</a:t>
            </a:r>
          </a:p>
          <a:p>
            <a:r>
              <a:rPr lang="fr-FR" sz="1600" dirty="0"/>
              <a:t>75 008 Paris</a:t>
            </a:r>
          </a:p>
          <a:p>
            <a:r>
              <a:rPr lang="fr-FR" sz="1600" dirty="0"/>
              <a:t>www.kyu.fr</a:t>
            </a:r>
          </a:p>
        </p:txBody>
      </p:sp>
      <p:sp>
        <p:nvSpPr>
          <p:cNvPr id="11" name="Sous-titre 2">
            <a:extLst>
              <a:ext uri="{FF2B5EF4-FFF2-40B4-BE49-F238E27FC236}">
                <a16:creationId xmlns:a16="http://schemas.microsoft.com/office/drawing/2014/main" id="{3708358D-82E0-4DD0-A9F7-6A80A877036E}"/>
              </a:ext>
            </a:extLst>
          </p:cNvPr>
          <p:cNvSpPr txBox="1">
            <a:spLocks/>
          </p:cNvSpPr>
          <p:nvPr>
            <p:custDataLst>
              <p:tags r:id="rId5"/>
            </p:custDataLst>
          </p:nvPr>
        </p:nvSpPr>
        <p:spPr>
          <a:xfrm>
            <a:off x="484531" y="5486082"/>
            <a:ext cx="4144814" cy="44164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1800" b="0" kern="1200" cap="none" baseline="0">
                <a:solidFill>
                  <a:schemeClr val="bg1"/>
                </a:solidFill>
                <a:latin typeface="+mj-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300"/>
              </a:spcBef>
              <a:buFont typeface="Arial" panose="020B0604020202020204" pitchFamily="34" charset="0"/>
              <a:buNone/>
              <a:defRPr sz="1600" b="1" kern="1200">
                <a:solidFill>
                  <a:schemeClr val="tx1"/>
                </a:solidFill>
                <a:latin typeface="+mn-lt"/>
                <a:ea typeface="+mn-ea"/>
                <a:cs typeface="+mn-cs"/>
              </a:defRPr>
            </a:lvl4pPr>
            <a:lvl5pPr marL="1828800" indent="0" algn="ctr" defTabSz="914400" rtl="0" eaLnBrk="1" latinLnBrk="0" hangingPunct="1">
              <a:lnSpc>
                <a:spcPct val="100000"/>
              </a:lnSpc>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www.opiiec.fr</a:t>
            </a:r>
          </a:p>
        </p:txBody>
      </p:sp>
      <p:pic>
        <p:nvPicPr>
          <p:cNvPr id="8" name="Espace réservé pour une image  15">
            <a:extLst>
              <a:ext uri="{FF2B5EF4-FFF2-40B4-BE49-F238E27FC236}">
                <a16:creationId xmlns:a16="http://schemas.microsoft.com/office/drawing/2014/main" id="{E9E79CB4-4889-9C3B-F297-2BE21C76C0B5}"/>
              </a:ext>
            </a:extLst>
          </p:cNvPr>
          <p:cNvPicPr>
            <a:picLocks noGrp="1" noChangeAspect="1"/>
          </p:cNvPicPr>
          <p:nvPr>
            <p:ph type="pic" sz="quarter" idx="24"/>
            <p:custDataLst>
              <p:tags r:id="rId6"/>
            </p:custDataLst>
          </p:nvPr>
        </p:nvPicPr>
        <p:blipFill>
          <a:blip r:embed="rId9">
            <a:extLst>
              <a:ext uri="{28A0092B-C50C-407E-A947-70E740481C1C}">
                <a14:useLocalDpi xmlns:a14="http://schemas.microsoft.com/office/drawing/2010/main" val="0"/>
              </a:ext>
            </a:extLst>
          </a:blip>
          <a:srcRect t="1413" b="1413"/>
          <a:stretch>
            <a:fillRect/>
          </a:stretch>
        </p:blipFill>
        <p:spPr>
          <a:xfrm>
            <a:off x="8056563" y="3421063"/>
            <a:ext cx="449262" cy="436562"/>
          </a:xfrm>
        </p:spPr>
      </p:pic>
    </p:spTree>
    <p:extLst>
      <p:ext uri="{BB962C8B-B14F-4D97-AF65-F5344CB8AC3E}">
        <p14:creationId xmlns:p14="http://schemas.microsoft.com/office/powerpoint/2010/main" val="159022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B99CC-D126-4CF3-8AFB-2AC351A4EC6F}"/>
              </a:ext>
            </a:extLst>
          </p:cNvPr>
          <p:cNvSpPr>
            <a:spLocks noGrp="1"/>
          </p:cNvSpPr>
          <p:nvPr>
            <p:ph type="ctrTitle"/>
            <p:custDataLst>
              <p:tags r:id="rId1"/>
            </p:custDataLst>
          </p:nvPr>
        </p:nvSpPr>
        <p:spPr>
          <a:xfrm>
            <a:off x="341461" y="2196475"/>
            <a:ext cx="6326039" cy="724525"/>
          </a:xfrm>
        </p:spPr>
        <p:txBody>
          <a:bodyPr/>
          <a:lstStyle/>
          <a:p>
            <a:r>
              <a:rPr lang="fr-FR" sz="3200"/>
              <a:t>les systèmes embarqués en 2022</a:t>
            </a:r>
          </a:p>
        </p:txBody>
      </p:sp>
      <p:sp>
        <p:nvSpPr>
          <p:cNvPr id="4" name="Espace réservé du pied de page 3">
            <a:extLst>
              <a:ext uri="{FF2B5EF4-FFF2-40B4-BE49-F238E27FC236}">
                <a16:creationId xmlns:a16="http://schemas.microsoft.com/office/drawing/2014/main" id="{53B5DC91-BA6E-41F1-9015-099206D77876}"/>
              </a:ext>
            </a:extLst>
          </p:cNvPr>
          <p:cNvSpPr>
            <a:spLocks noGrp="1"/>
          </p:cNvSpPr>
          <p:nvPr>
            <p:ph type="ftr" sz="quarter" idx="11"/>
            <p:custDataLst>
              <p:tags r:id="rId2"/>
            </p:custDataLst>
          </p:nvPr>
        </p:nvSpPr>
        <p:spPr/>
        <p:txBody>
          <a:bodyPr/>
          <a:lstStyle/>
          <a:p>
            <a:r>
              <a:rPr lang="fr-FR">
                <a:solidFill>
                  <a:schemeClr val="bg1"/>
                </a:solidFill>
              </a:rPr>
              <a:t>KYU pour l’OPIIEC - 2022</a:t>
            </a:r>
            <a:br>
              <a:rPr lang="fr-FR">
                <a:solidFill>
                  <a:schemeClr val="bg1"/>
                </a:solidFill>
              </a:rPr>
            </a:br>
            <a:r>
              <a:rPr lang="fr-FR">
                <a:solidFill>
                  <a:schemeClr val="bg1"/>
                </a:solidFill>
              </a:rPr>
              <a:t>Formations et compétences sur les systèmes embarqués</a:t>
            </a:r>
          </a:p>
        </p:txBody>
      </p:sp>
      <p:sp>
        <p:nvSpPr>
          <p:cNvPr id="5" name="Espace réservé du numéro de diapositive 4">
            <a:extLst>
              <a:ext uri="{FF2B5EF4-FFF2-40B4-BE49-F238E27FC236}">
                <a16:creationId xmlns:a16="http://schemas.microsoft.com/office/drawing/2014/main" id="{C66E9C4F-D98E-4C98-9134-333AC837D7D2}"/>
              </a:ext>
            </a:extLst>
          </p:cNvPr>
          <p:cNvSpPr>
            <a:spLocks noGrp="1"/>
          </p:cNvSpPr>
          <p:nvPr>
            <p:ph type="sldNum" sz="quarter" idx="12"/>
            <p:custDataLst>
              <p:tags r:id="rId3"/>
            </p:custDataLst>
          </p:nvPr>
        </p:nvSpPr>
        <p:spPr/>
        <p:txBody>
          <a:bodyPr/>
          <a:lstStyle/>
          <a:p>
            <a:fld id="{A43914CE-9F6A-4F7F-8362-260763EB4F65}" type="slidenum">
              <a:rPr lang="fr-FR" smtClean="0"/>
              <a:pPr/>
              <a:t>3</a:t>
            </a:fld>
            <a:endParaRPr lang="fr-FR"/>
          </a:p>
        </p:txBody>
      </p:sp>
    </p:spTree>
    <p:extLst>
      <p:ext uri="{BB962C8B-B14F-4D97-AF65-F5344CB8AC3E}">
        <p14:creationId xmlns:p14="http://schemas.microsoft.com/office/powerpoint/2010/main" val="135205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D275F-49BA-32AC-EEF3-88496EA327DE}"/>
              </a:ext>
            </a:extLst>
          </p:cNvPr>
          <p:cNvSpPr>
            <a:spLocks noGrp="1"/>
          </p:cNvSpPr>
          <p:nvPr>
            <p:ph type="title"/>
            <p:custDataLst>
              <p:tags r:id="rId1"/>
            </p:custDataLst>
          </p:nvPr>
        </p:nvSpPr>
        <p:spPr>
          <a:xfrm>
            <a:off x="2247719" y="205718"/>
            <a:ext cx="7823381" cy="360000"/>
          </a:xfrm>
        </p:spPr>
        <p:txBody>
          <a:bodyPr/>
          <a:lstStyle/>
          <a:p>
            <a:r>
              <a:rPr lang="fr-FR"/>
              <a:t>des systèmes de pointe qui mêlent numérique et électronique </a:t>
            </a:r>
          </a:p>
        </p:txBody>
      </p:sp>
      <p:sp>
        <p:nvSpPr>
          <p:cNvPr id="4" name="Espace réservé du pied de page 3">
            <a:extLst>
              <a:ext uri="{FF2B5EF4-FFF2-40B4-BE49-F238E27FC236}">
                <a16:creationId xmlns:a16="http://schemas.microsoft.com/office/drawing/2014/main" id="{AD692918-219E-C731-7671-4CED52AA6E80}"/>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194D73C2-9B76-EEC8-2899-F500CDEFA695}"/>
              </a:ext>
            </a:extLst>
          </p:cNvPr>
          <p:cNvSpPr>
            <a:spLocks noGrp="1"/>
          </p:cNvSpPr>
          <p:nvPr>
            <p:ph type="sldNum" sz="quarter" idx="12"/>
            <p:custDataLst>
              <p:tags r:id="rId3"/>
            </p:custDataLst>
          </p:nvPr>
        </p:nvSpPr>
        <p:spPr/>
        <p:txBody>
          <a:bodyPr/>
          <a:lstStyle/>
          <a:p>
            <a:fld id="{A43914CE-9F6A-4F7F-8362-260763EB4F65}" type="slidenum">
              <a:rPr lang="fr-FR" smtClean="0"/>
              <a:t>4</a:t>
            </a:fld>
            <a:endParaRPr lang="fr-FR"/>
          </a:p>
        </p:txBody>
      </p:sp>
      <p:pic>
        <p:nvPicPr>
          <p:cNvPr id="18" name="Picture 8" descr="black and white computer keyboard">
            <a:extLst>
              <a:ext uri="{FF2B5EF4-FFF2-40B4-BE49-F238E27FC236}">
                <a16:creationId xmlns:a16="http://schemas.microsoft.com/office/drawing/2014/main" id="{02C82CEE-6D19-DB87-13D3-282B548A848E}"/>
              </a:ext>
            </a:extLst>
          </p:cNvPr>
          <p:cNvPicPr>
            <a:picLocks noChangeAspect="1" noChangeArrowheads="1"/>
          </p:cNvPicPr>
          <p:nvPr>
            <p:custDataLst>
              <p:tags r:id="rId4"/>
            </p:custDataLst>
          </p:nvPr>
        </p:nvPicPr>
        <p:blipFill rotWithShape="1">
          <a:blip r:embed="rId12">
            <a:extLst>
              <a:ext uri="{28A0092B-C50C-407E-A947-70E740481C1C}">
                <a14:useLocalDpi xmlns:a14="http://schemas.microsoft.com/office/drawing/2010/main" val="0"/>
              </a:ext>
            </a:extLst>
          </a:blip>
          <a:srcRect l="1517" t="22286" r="49422" b="21727"/>
          <a:stretch/>
        </p:blipFill>
        <p:spPr bwMode="auto">
          <a:xfrm>
            <a:off x="1" y="836613"/>
            <a:ext cx="6132512" cy="5256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a:extLst>
              <a:ext uri="{FF2B5EF4-FFF2-40B4-BE49-F238E27FC236}">
                <a16:creationId xmlns:a16="http://schemas.microsoft.com/office/drawing/2014/main" id="{F002A479-AD2D-6FEB-CAA9-293336D889D3}"/>
              </a:ext>
            </a:extLst>
          </p:cNvPr>
          <p:cNvCxnSpPr>
            <a:cxnSpLocks/>
          </p:cNvCxnSpPr>
          <p:nvPr>
            <p:custDataLst>
              <p:tags r:id="rId5"/>
            </p:custDataLst>
          </p:nvPr>
        </p:nvCxnSpPr>
        <p:spPr>
          <a:xfrm>
            <a:off x="1" y="3464613"/>
            <a:ext cx="61325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594B0E2E-18C3-E436-E1EF-CE393EB42077}"/>
              </a:ext>
            </a:extLst>
          </p:cNvPr>
          <p:cNvCxnSpPr/>
          <p:nvPr>
            <p:custDataLst>
              <p:tags r:id="rId6"/>
            </p:custDataLst>
          </p:nvPr>
        </p:nvCxnSpPr>
        <p:spPr>
          <a:xfrm>
            <a:off x="3066257" y="836613"/>
            <a:ext cx="0" cy="525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53EBCF4-9CC2-7B75-5798-4DA1AA1911A2}"/>
              </a:ext>
            </a:extLst>
          </p:cNvPr>
          <p:cNvSpPr/>
          <p:nvPr>
            <p:custDataLst>
              <p:tags r:id="rId7"/>
            </p:custDataLst>
          </p:nvPr>
        </p:nvSpPr>
        <p:spPr>
          <a:xfrm>
            <a:off x="1086257" y="1492928"/>
            <a:ext cx="3960000" cy="39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EC36D187-0687-4613-ABEA-ADFE4CC727FF}"/>
              </a:ext>
            </a:extLst>
          </p:cNvPr>
          <p:cNvSpPr txBox="1"/>
          <p:nvPr>
            <p:custDataLst>
              <p:tags r:id="rId8"/>
            </p:custDataLst>
          </p:nvPr>
        </p:nvSpPr>
        <p:spPr>
          <a:xfrm>
            <a:off x="1164610" y="1659623"/>
            <a:ext cx="3803295" cy="3693319"/>
          </a:xfrm>
          <a:prstGeom prst="rect">
            <a:avLst/>
          </a:prstGeom>
          <a:noFill/>
        </p:spPr>
        <p:txBody>
          <a:bodyPr wrap="square">
            <a:spAutoFit/>
          </a:bodyPr>
          <a:lstStyle/>
          <a:p>
            <a:pPr algn="just">
              <a:spcBef>
                <a:spcPts val="600"/>
              </a:spcBef>
            </a:pPr>
            <a:r>
              <a:rPr lang="fr-FR" sz="1400">
                <a:solidFill>
                  <a:schemeClr val="bg1"/>
                </a:solidFill>
              </a:rPr>
              <a:t>Les systèmes embarqués sont des </a:t>
            </a:r>
            <a:r>
              <a:rPr lang="fr-FR" sz="1400" b="1">
                <a:solidFill>
                  <a:schemeClr val="bg1"/>
                </a:solidFill>
              </a:rPr>
              <a:t>systèmes électroniques et informatiques </a:t>
            </a:r>
            <a:r>
              <a:rPr lang="fr-FR" sz="1400">
                <a:solidFill>
                  <a:schemeClr val="bg1"/>
                </a:solidFill>
              </a:rPr>
              <a:t>autonomes contenus au sein d’un système plus large (véhicule, téléphone…). </a:t>
            </a:r>
          </a:p>
          <a:p>
            <a:pPr algn="just">
              <a:spcBef>
                <a:spcPts val="600"/>
              </a:spcBef>
            </a:pPr>
            <a:r>
              <a:rPr lang="fr-FR" sz="1400">
                <a:solidFill>
                  <a:schemeClr val="bg1"/>
                </a:solidFill>
              </a:rPr>
              <a:t>Ils se caractérisent par </a:t>
            </a:r>
            <a:r>
              <a:rPr lang="fr-FR" sz="1400" b="1">
                <a:solidFill>
                  <a:schemeClr val="bg1"/>
                </a:solidFill>
              </a:rPr>
              <a:t>l’intégration d’une partie logicielle </a:t>
            </a:r>
            <a:r>
              <a:rPr lang="fr-FR" sz="1400">
                <a:solidFill>
                  <a:schemeClr val="bg1"/>
                </a:solidFill>
              </a:rPr>
              <a:t>(software) et </a:t>
            </a:r>
            <a:r>
              <a:rPr lang="fr-FR" sz="1400" b="1">
                <a:solidFill>
                  <a:schemeClr val="bg1"/>
                </a:solidFill>
              </a:rPr>
              <a:t>d’une partie matérielle</a:t>
            </a:r>
            <a:r>
              <a:rPr lang="fr-FR" sz="1400">
                <a:solidFill>
                  <a:schemeClr val="bg1"/>
                </a:solidFill>
              </a:rPr>
              <a:t> (hardware) enfouie dans un équipement pour réaliser des programmes définis. </a:t>
            </a:r>
          </a:p>
          <a:p>
            <a:pPr algn="just">
              <a:spcBef>
                <a:spcPts val="600"/>
              </a:spcBef>
            </a:pPr>
            <a:r>
              <a:rPr lang="fr-FR" sz="1400">
                <a:solidFill>
                  <a:schemeClr val="bg1"/>
                </a:solidFill>
              </a:rPr>
              <a:t>Le terme de système embarqué recouvre une diversité importante de technologies </a:t>
            </a:r>
            <a:r>
              <a:rPr lang="fr-FR" sz="1400" b="1">
                <a:solidFill>
                  <a:schemeClr val="bg1"/>
                </a:solidFill>
              </a:rPr>
              <a:t>allant de systèmes simples</a:t>
            </a:r>
            <a:r>
              <a:rPr lang="fr-FR" sz="1400">
                <a:solidFill>
                  <a:schemeClr val="bg1"/>
                </a:solidFill>
              </a:rPr>
              <a:t> à des systèmes de systèmes (systèmes « intelligents » intégrés, systèmes communicants et interconnectés, gestion en temps réel…) aussi appelés </a:t>
            </a:r>
            <a:r>
              <a:rPr lang="fr-FR" sz="1400" b="1">
                <a:solidFill>
                  <a:schemeClr val="bg1"/>
                </a:solidFill>
              </a:rPr>
              <a:t>systèmes cyberphysiques </a:t>
            </a:r>
            <a:r>
              <a:rPr lang="fr-FR" sz="1400">
                <a:solidFill>
                  <a:schemeClr val="bg1"/>
                </a:solidFill>
              </a:rPr>
              <a:t>(CPS). </a:t>
            </a:r>
          </a:p>
        </p:txBody>
      </p:sp>
      <p:sp>
        <p:nvSpPr>
          <p:cNvPr id="23" name="ZoneTexte 22">
            <a:extLst>
              <a:ext uri="{FF2B5EF4-FFF2-40B4-BE49-F238E27FC236}">
                <a16:creationId xmlns:a16="http://schemas.microsoft.com/office/drawing/2014/main" id="{A6EDE51A-0ECF-3E2F-B2F5-ADB5001CDFA4}"/>
              </a:ext>
            </a:extLst>
          </p:cNvPr>
          <p:cNvSpPr txBox="1"/>
          <p:nvPr>
            <p:custDataLst>
              <p:tags r:id="rId9"/>
            </p:custDataLst>
          </p:nvPr>
        </p:nvSpPr>
        <p:spPr>
          <a:xfrm>
            <a:off x="6431295" y="895830"/>
            <a:ext cx="5281280" cy="1677382"/>
          </a:xfrm>
          <a:prstGeom prst="rect">
            <a:avLst/>
          </a:prstGeom>
          <a:noFill/>
        </p:spPr>
        <p:txBody>
          <a:bodyPr wrap="square" rtlCol="0">
            <a:spAutoFit/>
          </a:bodyPr>
          <a:lstStyle/>
          <a:p>
            <a:pPr algn="just">
              <a:spcBef>
                <a:spcPts val="600"/>
              </a:spcBef>
            </a:pPr>
            <a:r>
              <a:rPr lang="fr-FR" sz="1400" b="1">
                <a:solidFill>
                  <a:schemeClr val="accent1"/>
                </a:solidFill>
              </a:rPr>
              <a:t>DES SYSTÈMES PRÉSENTS DANS DE NOMBREUX ÉQUIPEMENTS TECHNOLOGIQUES</a:t>
            </a:r>
          </a:p>
          <a:p>
            <a:pPr algn="just">
              <a:spcBef>
                <a:spcPts val="600"/>
              </a:spcBef>
            </a:pPr>
            <a:r>
              <a:rPr lang="fr-FR" sz="1400"/>
              <a:t>Ces systèmes font partie intégrante de nombreux </a:t>
            </a:r>
            <a:r>
              <a:rPr lang="fr-FR" sz="1400">
                <a:solidFill>
                  <a:schemeClr val="tx2"/>
                </a:solidFill>
              </a:rPr>
              <a:t>biens grands publics</a:t>
            </a:r>
            <a:r>
              <a:rPr lang="fr-FR" sz="1400"/>
              <a:t> (smartphones, télévision…), mais ont également un vaste champ d’applications des domaines de pointe tels l’aéronautique, le spatial, le ferroviaire, l’automobile, la santé, le bâtiment et l’industrie. </a:t>
            </a:r>
          </a:p>
        </p:txBody>
      </p:sp>
      <p:sp>
        <p:nvSpPr>
          <p:cNvPr id="24" name="ZoneTexte 23">
            <a:extLst>
              <a:ext uri="{FF2B5EF4-FFF2-40B4-BE49-F238E27FC236}">
                <a16:creationId xmlns:a16="http://schemas.microsoft.com/office/drawing/2014/main" id="{F07330C9-3442-0A71-1235-A6A96278AFAD}"/>
              </a:ext>
            </a:extLst>
          </p:cNvPr>
          <p:cNvSpPr txBox="1"/>
          <p:nvPr>
            <p:custDataLst>
              <p:tags r:id="rId10"/>
            </p:custDataLst>
          </p:nvPr>
        </p:nvSpPr>
        <p:spPr>
          <a:xfrm>
            <a:off x="6410046" y="2621175"/>
            <a:ext cx="5281280" cy="3516347"/>
          </a:xfrm>
          <a:prstGeom prst="rect">
            <a:avLst/>
          </a:prstGeom>
          <a:noFill/>
        </p:spPr>
        <p:txBody>
          <a:bodyPr wrap="square" rtlCol="0">
            <a:spAutoFit/>
          </a:bodyPr>
          <a:lstStyle/>
          <a:p>
            <a:pPr>
              <a:spcBef>
                <a:spcPts val="600"/>
              </a:spcBef>
              <a:spcAft>
                <a:spcPts val="600"/>
              </a:spcAft>
            </a:pPr>
            <a:r>
              <a:rPr lang="fr-FR" sz="1400" b="1">
                <a:solidFill>
                  <a:schemeClr val="accent1"/>
                </a:solidFill>
              </a:rPr>
              <a:t>UNE FILIÈRE MOBILISANT DES ACTEURS DU NUMÉRIQUE, DE L’INGÉNIERIE ET DU CONSEIL</a:t>
            </a:r>
          </a:p>
          <a:p>
            <a:pPr algn="just">
              <a:spcAft>
                <a:spcPts val="300"/>
              </a:spcAft>
            </a:pPr>
            <a:r>
              <a:rPr lang="fr-FR" sz="1400"/>
              <a:t>Les acteurs de la branche professionnelle des bureaux d’études techniques (IDCC 1486) interviennent à plusieurs étapes de la conception et de la fabrication des systèmes embarqués : </a:t>
            </a:r>
          </a:p>
          <a:p>
            <a:pPr marL="171450" indent="-171450" algn="just">
              <a:spcAft>
                <a:spcPts val="300"/>
              </a:spcAft>
              <a:buFont typeface="Arial" panose="020B0604020202020204" pitchFamily="34" charset="0"/>
              <a:buChar char="•"/>
            </a:pPr>
            <a:r>
              <a:rPr lang="fr-FR" sz="1400"/>
              <a:t>En tant que </a:t>
            </a:r>
            <a:r>
              <a:rPr lang="fr-FR" sz="1400" b="1"/>
              <a:t>fournisseurs </a:t>
            </a:r>
            <a:r>
              <a:rPr lang="fr-FR" sz="1400" b="1" i="1"/>
              <a:t>software </a:t>
            </a:r>
            <a:r>
              <a:rPr lang="fr-FR" sz="1400"/>
              <a:t>en développant</a:t>
            </a:r>
            <a:r>
              <a:rPr lang="fr-FR" sz="1400" i="1"/>
              <a:t> </a:t>
            </a:r>
            <a:r>
              <a:rPr lang="fr-FR" sz="1400"/>
              <a:t>la </a:t>
            </a:r>
            <a:r>
              <a:rPr lang="fr-FR" sz="1400" b="1"/>
              <a:t>partie logicielle </a:t>
            </a:r>
            <a:r>
              <a:rPr lang="fr-FR" sz="1400"/>
              <a:t>des systèmes embarqués</a:t>
            </a:r>
            <a:r>
              <a:rPr lang="fr-FR" sz="1400" b="1"/>
              <a:t>. </a:t>
            </a:r>
          </a:p>
          <a:p>
            <a:pPr marL="171450" indent="-171450" algn="just">
              <a:spcAft>
                <a:spcPts val="300"/>
              </a:spcAft>
              <a:buFont typeface="Arial" panose="020B0604020202020204" pitchFamily="34" charset="0"/>
              <a:buChar char="•"/>
            </a:pPr>
            <a:r>
              <a:rPr lang="fr-FR" sz="1400"/>
              <a:t>En tant que </a:t>
            </a:r>
            <a:r>
              <a:rPr lang="fr-FR" sz="1400" b="1"/>
              <a:t>prestataires de services </a:t>
            </a:r>
            <a:r>
              <a:rPr lang="fr-FR" sz="1400"/>
              <a:t>auprès des fournisseurs, équipementiers, intégrateurs et constructeurs en apportant une</a:t>
            </a:r>
            <a:r>
              <a:rPr lang="fr-FR" sz="1400" b="1"/>
              <a:t> expertise </a:t>
            </a:r>
            <a:r>
              <a:rPr lang="fr-FR" sz="1400"/>
              <a:t>sur des aspects de la conception, du développement, de la gestion de projet ou de la vente des systèmes embarqués. </a:t>
            </a:r>
          </a:p>
          <a:p>
            <a:pPr marL="171450" indent="-171450" algn="just">
              <a:spcAft>
                <a:spcPts val="300"/>
              </a:spcAft>
              <a:buFont typeface="Arial" panose="020B0604020202020204" pitchFamily="34" charset="0"/>
              <a:buChar char="•"/>
            </a:pPr>
            <a:r>
              <a:rPr lang="fr-FR" sz="1400"/>
              <a:t>Parfois en tant que fournisseurs tiers, équipementiers et </a:t>
            </a:r>
            <a:r>
              <a:rPr lang="fr-FR" sz="1400" b="1"/>
              <a:t>intégrateurs </a:t>
            </a:r>
            <a:r>
              <a:rPr lang="fr-FR" sz="1400"/>
              <a:t>en ayant en charge de la conception, de l’architecture et de l’assemblage des systèmes. </a:t>
            </a:r>
          </a:p>
        </p:txBody>
      </p:sp>
    </p:spTree>
    <p:extLst>
      <p:ext uri="{BB962C8B-B14F-4D97-AF65-F5344CB8AC3E}">
        <p14:creationId xmlns:p14="http://schemas.microsoft.com/office/powerpoint/2010/main" val="99650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D603518-18C2-91DC-FB66-D219ACFBCE24}"/>
              </a:ext>
            </a:extLst>
          </p:cNvPr>
          <p:cNvGrpSpPr/>
          <p:nvPr>
            <p:custDataLst>
              <p:tags r:id="rId1"/>
            </p:custDataLst>
          </p:nvPr>
        </p:nvGrpSpPr>
        <p:grpSpPr>
          <a:xfrm>
            <a:off x="1" y="1492877"/>
            <a:ext cx="12191997" cy="3872247"/>
            <a:chOff x="1" y="1492877"/>
            <a:chExt cx="12191997" cy="3872247"/>
          </a:xfrm>
        </p:grpSpPr>
        <p:sp>
          <p:nvSpPr>
            <p:cNvPr id="43" name="Rectangle 42">
              <a:extLst>
                <a:ext uri="{FF2B5EF4-FFF2-40B4-BE49-F238E27FC236}">
                  <a16:creationId xmlns:a16="http://schemas.microsoft.com/office/drawing/2014/main" id="{1EB6DDDD-4925-AF05-F1A8-CDEB0210E90A}"/>
                </a:ext>
              </a:extLst>
            </p:cNvPr>
            <p:cNvSpPr/>
            <p:nvPr>
              <p:custDataLst>
                <p:tags r:id="rId17"/>
              </p:custDataLst>
            </p:nvPr>
          </p:nvSpPr>
          <p:spPr>
            <a:xfrm>
              <a:off x="6299201" y="1492877"/>
              <a:ext cx="5892797" cy="3872247"/>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711584D-20B8-B64A-A7D9-1CD39EFE242D}"/>
                </a:ext>
              </a:extLst>
            </p:cNvPr>
            <p:cNvSpPr/>
            <p:nvPr>
              <p:custDataLst>
                <p:tags r:id="rId18"/>
              </p:custDataLst>
            </p:nvPr>
          </p:nvSpPr>
          <p:spPr>
            <a:xfrm>
              <a:off x="1" y="1492877"/>
              <a:ext cx="302856" cy="3872247"/>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BA209FD8-3335-9E11-0437-B317B8240CCA}"/>
              </a:ext>
            </a:extLst>
          </p:cNvPr>
          <p:cNvSpPr>
            <a:spLocks noGrp="1"/>
          </p:cNvSpPr>
          <p:nvPr>
            <p:ph type="title"/>
            <p:custDataLst>
              <p:tags r:id="rId2"/>
            </p:custDataLst>
          </p:nvPr>
        </p:nvSpPr>
        <p:spPr>
          <a:xfrm>
            <a:off x="2247719" y="205718"/>
            <a:ext cx="9464856" cy="360000"/>
          </a:xfrm>
        </p:spPr>
        <p:txBody>
          <a:bodyPr/>
          <a:lstStyle/>
          <a:p>
            <a:r>
              <a:rPr lang="fr-FR"/>
              <a:t>Des systèmes de plus en plus sophistiqués au cœur des défis actuels </a:t>
            </a:r>
          </a:p>
        </p:txBody>
      </p:sp>
      <p:sp>
        <p:nvSpPr>
          <p:cNvPr id="4" name="Espace réservé du pied de page 3">
            <a:extLst>
              <a:ext uri="{FF2B5EF4-FFF2-40B4-BE49-F238E27FC236}">
                <a16:creationId xmlns:a16="http://schemas.microsoft.com/office/drawing/2014/main" id="{69320C5F-AB5A-980C-F740-0E480EC7A131}"/>
              </a:ext>
            </a:extLst>
          </p:cNvPr>
          <p:cNvSpPr>
            <a:spLocks noGrp="1"/>
          </p:cNvSpPr>
          <p:nvPr>
            <p:ph type="ftr" sz="quarter" idx="11"/>
            <p:custDataLst>
              <p:tags r:id="rId3"/>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76FA0002-1D88-BD24-0847-DE7C537F3505}"/>
              </a:ext>
            </a:extLst>
          </p:cNvPr>
          <p:cNvSpPr>
            <a:spLocks noGrp="1"/>
          </p:cNvSpPr>
          <p:nvPr>
            <p:ph type="sldNum" sz="quarter" idx="12"/>
            <p:custDataLst>
              <p:tags r:id="rId4"/>
            </p:custDataLst>
          </p:nvPr>
        </p:nvSpPr>
        <p:spPr/>
        <p:txBody>
          <a:bodyPr/>
          <a:lstStyle/>
          <a:p>
            <a:fld id="{A43914CE-9F6A-4F7F-8362-260763EB4F65}" type="slidenum">
              <a:rPr lang="fr-FR" smtClean="0"/>
              <a:t>5</a:t>
            </a:fld>
            <a:endParaRPr lang="fr-FR"/>
          </a:p>
        </p:txBody>
      </p:sp>
      <p:sp>
        <p:nvSpPr>
          <p:cNvPr id="13" name="ZoneTexte 12">
            <a:extLst>
              <a:ext uri="{FF2B5EF4-FFF2-40B4-BE49-F238E27FC236}">
                <a16:creationId xmlns:a16="http://schemas.microsoft.com/office/drawing/2014/main" id="{4021BFE2-C48C-6541-27A8-A66061358C69}"/>
              </a:ext>
            </a:extLst>
          </p:cNvPr>
          <p:cNvSpPr txBox="1"/>
          <p:nvPr>
            <p:custDataLst>
              <p:tags r:id="rId5"/>
            </p:custDataLst>
          </p:nvPr>
        </p:nvSpPr>
        <p:spPr>
          <a:xfrm>
            <a:off x="487396" y="829197"/>
            <a:ext cx="5486377" cy="307777"/>
          </a:xfrm>
          <a:prstGeom prst="rect">
            <a:avLst/>
          </a:prstGeom>
          <a:noFill/>
        </p:spPr>
        <p:txBody>
          <a:bodyPr wrap="square" rtlCol="0">
            <a:spAutoFit/>
          </a:bodyPr>
          <a:lstStyle/>
          <a:p>
            <a:r>
              <a:rPr lang="fr-FR" sz="1400" b="1"/>
              <a:t>DES ÉQUIPEMENTS AU CŒUR… </a:t>
            </a:r>
          </a:p>
        </p:txBody>
      </p:sp>
      <p:cxnSp>
        <p:nvCxnSpPr>
          <p:cNvPr id="14" name="Connecteur droit 13">
            <a:extLst>
              <a:ext uri="{FF2B5EF4-FFF2-40B4-BE49-F238E27FC236}">
                <a16:creationId xmlns:a16="http://schemas.microsoft.com/office/drawing/2014/main" id="{CC82579D-3F52-6C79-8293-A5C2D9470389}"/>
              </a:ext>
            </a:extLst>
          </p:cNvPr>
          <p:cNvCxnSpPr>
            <a:cxnSpLocks/>
          </p:cNvCxnSpPr>
          <p:nvPr>
            <p:custDataLst>
              <p:tags r:id="rId6"/>
            </p:custDataLst>
          </p:nvPr>
        </p:nvCxnSpPr>
        <p:spPr>
          <a:xfrm>
            <a:off x="479425" y="956274"/>
            <a:ext cx="0" cy="4212000"/>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5B04162-7A5E-A708-A8B0-5D7BCA96ED1E}"/>
              </a:ext>
            </a:extLst>
          </p:cNvPr>
          <p:cNvSpPr txBox="1"/>
          <p:nvPr>
            <p:custDataLst>
              <p:tags r:id="rId7"/>
            </p:custDataLst>
          </p:nvPr>
        </p:nvSpPr>
        <p:spPr>
          <a:xfrm>
            <a:off x="1666332" y="2528307"/>
            <a:ext cx="4381463" cy="1246495"/>
          </a:xfrm>
          <a:prstGeom prst="rect">
            <a:avLst/>
          </a:prstGeom>
          <a:solidFill>
            <a:srgbClr val="F2F2F2"/>
          </a:solidFill>
        </p:spPr>
        <p:txBody>
          <a:bodyPr wrap="square" rtlCol="0">
            <a:spAutoFit/>
          </a:bodyPr>
          <a:lstStyle/>
          <a:p>
            <a:pPr marL="180975" indent="-171450" algn="just">
              <a:spcBef>
                <a:spcPts val="300"/>
              </a:spcBef>
            </a:pPr>
            <a:r>
              <a:rPr lang="fr-FR" sz="1400" b="1"/>
              <a:t>…DE LA </a:t>
            </a:r>
            <a:r>
              <a:rPr lang="fr-FR" sz="1400" b="1">
                <a:solidFill>
                  <a:schemeClr val="accent4"/>
                </a:solidFill>
              </a:rPr>
              <a:t>MOBILITÉ</a:t>
            </a:r>
            <a:r>
              <a:rPr lang="fr-FR" sz="1400" b="1"/>
              <a:t> DES PERSONNES</a:t>
            </a:r>
          </a:p>
          <a:p>
            <a:pPr marL="447675" indent="-190500" algn="just">
              <a:spcBef>
                <a:spcPts val="300"/>
              </a:spcBef>
              <a:buFont typeface="Arial" panose="020B0604020202020204" pitchFamily="34" charset="0"/>
              <a:buChar char="•"/>
            </a:pPr>
            <a:r>
              <a:rPr lang="fr-FR" sz="1400" i="1"/>
              <a:t>Vers des véhicules plus connectés, autonomes et confortables </a:t>
            </a:r>
          </a:p>
          <a:p>
            <a:pPr marL="447675" indent="-190500" algn="just">
              <a:spcBef>
                <a:spcPts val="300"/>
              </a:spcBef>
              <a:buFont typeface="Arial" panose="020B0604020202020204" pitchFamily="34" charset="0"/>
              <a:buChar char="•"/>
            </a:pPr>
            <a:r>
              <a:rPr lang="fr-FR" sz="1400" i="1"/>
              <a:t>Évolution des modèles de mobilité favorisant l’intermodalité des transports</a:t>
            </a:r>
          </a:p>
        </p:txBody>
      </p:sp>
      <p:grpSp>
        <p:nvGrpSpPr>
          <p:cNvPr id="16" name="Groupe 15">
            <a:extLst>
              <a:ext uri="{FF2B5EF4-FFF2-40B4-BE49-F238E27FC236}">
                <a16:creationId xmlns:a16="http://schemas.microsoft.com/office/drawing/2014/main" id="{F6A6D237-62A2-B8E6-4AAB-1AB7F342DB2C}"/>
              </a:ext>
            </a:extLst>
          </p:cNvPr>
          <p:cNvGrpSpPr/>
          <p:nvPr>
            <p:custDataLst>
              <p:tags r:id="rId8"/>
            </p:custDataLst>
          </p:nvPr>
        </p:nvGrpSpPr>
        <p:grpSpPr>
          <a:xfrm>
            <a:off x="1035533" y="2741471"/>
            <a:ext cx="820167" cy="820167"/>
            <a:chOff x="6559442" y="3301411"/>
            <a:chExt cx="820167" cy="820167"/>
          </a:xfrm>
        </p:grpSpPr>
        <p:grpSp>
          <p:nvGrpSpPr>
            <p:cNvPr id="17" name="Groupe 16">
              <a:extLst>
                <a:ext uri="{FF2B5EF4-FFF2-40B4-BE49-F238E27FC236}">
                  <a16:creationId xmlns:a16="http://schemas.microsoft.com/office/drawing/2014/main" id="{A4E48D41-46EB-DBDC-BB24-0432C0F34396}"/>
                </a:ext>
              </a:extLst>
            </p:cNvPr>
            <p:cNvGrpSpPr/>
            <p:nvPr/>
          </p:nvGrpSpPr>
          <p:grpSpPr>
            <a:xfrm>
              <a:off x="6559442" y="3301411"/>
              <a:ext cx="820167" cy="820167"/>
              <a:chOff x="685294" y="2288812"/>
              <a:chExt cx="900000" cy="900000"/>
            </a:xfrm>
          </p:grpSpPr>
          <p:sp>
            <p:nvSpPr>
              <p:cNvPr id="19" name="Arc 18">
                <a:extLst>
                  <a:ext uri="{FF2B5EF4-FFF2-40B4-BE49-F238E27FC236}">
                    <a16:creationId xmlns:a16="http://schemas.microsoft.com/office/drawing/2014/main" id="{D07B40CF-88C1-CC9E-FCEC-195F3CC97CB8}"/>
                  </a:ext>
                </a:extLst>
              </p:cNvPr>
              <p:cNvSpPr/>
              <p:nvPr/>
            </p:nvSpPr>
            <p:spPr>
              <a:xfrm rot="21600000">
                <a:off x="685294" y="2288812"/>
                <a:ext cx="900000" cy="900000"/>
              </a:xfrm>
              <a:prstGeom prst="arc">
                <a:avLst>
                  <a:gd name="adj1" fmla="val 16864067"/>
                  <a:gd name="adj2" fmla="val 9506741"/>
                </a:avLst>
              </a:prstGeom>
              <a:solidFill>
                <a:schemeClr val="bg1"/>
              </a:solidFill>
              <a:ln w="1905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rc 19">
                <a:extLst>
                  <a:ext uri="{FF2B5EF4-FFF2-40B4-BE49-F238E27FC236}">
                    <a16:creationId xmlns:a16="http://schemas.microsoft.com/office/drawing/2014/main" id="{9B858DF1-A9A8-2AD4-4126-0AE1F4D3F819}"/>
                  </a:ext>
                </a:extLst>
              </p:cNvPr>
              <p:cNvSpPr/>
              <p:nvPr/>
            </p:nvSpPr>
            <p:spPr>
              <a:xfrm rot="10800000">
                <a:off x="775293" y="2378811"/>
                <a:ext cx="720000" cy="720000"/>
              </a:xfrm>
              <a:prstGeom prst="arc">
                <a:avLst>
                  <a:gd name="adj1" fmla="val 18489573"/>
                  <a:gd name="adj2" fmla="val 13374995"/>
                </a:avLst>
              </a:prstGeom>
              <a:solidFill>
                <a:schemeClr val="bg1"/>
              </a:solidFill>
              <a:ln w="19050">
                <a:solidFill>
                  <a:schemeClr val="accent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4E8C7B1D-789F-ACF5-7CB5-71DC459A80B5}"/>
                  </a:ext>
                </a:extLst>
              </p:cNvPr>
              <p:cNvSpPr/>
              <p:nvPr/>
            </p:nvSpPr>
            <p:spPr>
              <a:xfrm>
                <a:off x="919293" y="2522811"/>
                <a:ext cx="432000" cy="43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8" name="Graphique 17" descr="Connexions contour">
              <a:extLst>
                <a:ext uri="{FF2B5EF4-FFF2-40B4-BE49-F238E27FC236}">
                  <a16:creationId xmlns:a16="http://schemas.microsoft.com/office/drawing/2014/main" id="{B6713A3E-00AF-04E6-E00D-218646B0409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28648" y="3582319"/>
              <a:ext cx="280001" cy="280001"/>
            </a:xfrm>
            <a:prstGeom prst="rect">
              <a:avLst/>
            </a:prstGeom>
          </p:spPr>
        </p:pic>
      </p:grpSp>
      <p:cxnSp>
        <p:nvCxnSpPr>
          <p:cNvPr id="22" name="Connecteur droit 21">
            <a:extLst>
              <a:ext uri="{FF2B5EF4-FFF2-40B4-BE49-F238E27FC236}">
                <a16:creationId xmlns:a16="http://schemas.microsoft.com/office/drawing/2014/main" id="{CF62352E-8D09-2C63-48B7-A849AF0F6C7B}"/>
              </a:ext>
            </a:extLst>
          </p:cNvPr>
          <p:cNvCxnSpPr>
            <a:cxnSpLocks/>
          </p:cNvCxnSpPr>
          <p:nvPr>
            <p:custDataLst>
              <p:tags r:id="rId9"/>
            </p:custDataLst>
          </p:nvPr>
        </p:nvCxnSpPr>
        <p:spPr>
          <a:xfrm flipV="1">
            <a:off x="498966" y="3151554"/>
            <a:ext cx="360000" cy="1"/>
          </a:xfrm>
          <a:prstGeom prst="line">
            <a:avLst/>
          </a:prstGeom>
          <a:ln w="22225">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E81CB19C-809D-DCB3-C47D-911678E87FF1}"/>
              </a:ext>
            </a:extLst>
          </p:cNvPr>
          <p:cNvSpPr txBox="1"/>
          <p:nvPr>
            <p:custDataLst>
              <p:tags r:id="rId10"/>
            </p:custDataLst>
          </p:nvPr>
        </p:nvSpPr>
        <p:spPr>
          <a:xfrm>
            <a:off x="1666331" y="3995708"/>
            <a:ext cx="4381463" cy="1969770"/>
          </a:xfrm>
          <a:prstGeom prst="rect">
            <a:avLst/>
          </a:prstGeom>
          <a:solidFill>
            <a:srgbClr val="F2F2F2"/>
          </a:solidFill>
        </p:spPr>
        <p:txBody>
          <a:bodyPr wrap="square" rtlCol="0">
            <a:spAutoFit/>
          </a:bodyPr>
          <a:lstStyle/>
          <a:p>
            <a:pPr marL="180975" indent="-171450" algn="just"/>
            <a:r>
              <a:rPr lang="fr-FR" sz="1400" b="1"/>
              <a:t>…DES ENJEUX DE </a:t>
            </a:r>
            <a:r>
              <a:rPr lang="fr-FR" sz="1400" b="1">
                <a:solidFill>
                  <a:schemeClr val="accent1"/>
                </a:solidFill>
              </a:rPr>
              <a:t>SOUVERAINETÉ ET DE SÉCURITÉ </a:t>
            </a:r>
          </a:p>
          <a:p>
            <a:pPr marL="447675" indent="-190500" algn="just">
              <a:spcBef>
                <a:spcPts val="300"/>
              </a:spcBef>
              <a:buFont typeface="Arial" panose="020B0604020202020204" pitchFamily="34" charset="0"/>
              <a:buChar char="•"/>
            </a:pPr>
            <a:r>
              <a:rPr lang="fr-FR" sz="1400" i="1"/>
              <a:t>Évolution des systèmes de défense actuels (drones, système de défense SCAF…) </a:t>
            </a:r>
          </a:p>
          <a:p>
            <a:pPr marL="447675" indent="-190500" algn="just">
              <a:spcBef>
                <a:spcPts val="300"/>
              </a:spcBef>
              <a:buFont typeface="Arial" panose="020B0604020202020204" pitchFamily="34" charset="0"/>
              <a:buChar char="•"/>
            </a:pPr>
            <a:r>
              <a:rPr lang="fr-FR" sz="1400" i="1"/>
              <a:t>Transformation de l’industrie vers l’industrie 4.0</a:t>
            </a:r>
          </a:p>
          <a:p>
            <a:pPr marL="447675" indent="-190500" algn="just">
              <a:spcBef>
                <a:spcPts val="300"/>
              </a:spcBef>
              <a:buFont typeface="Arial" panose="020B0604020202020204" pitchFamily="34" charset="0"/>
              <a:buChar char="•"/>
            </a:pPr>
            <a:r>
              <a:rPr lang="fr-FR" sz="1400" i="1"/>
              <a:t>Fonctionnement d’équipements critiques sur lesquels repose la sécurité des personnes </a:t>
            </a:r>
          </a:p>
          <a:p>
            <a:pPr marL="447675" indent="-190500" algn="just">
              <a:spcBef>
                <a:spcPts val="300"/>
              </a:spcBef>
              <a:buFont typeface="Arial" panose="020B0604020202020204" pitchFamily="34" charset="0"/>
              <a:buChar char="•"/>
            </a:pPr>
            <a:r>
              <a:rPr lang="fr-FR" sz="1400" i="1"/>
              <a:t>Problématiques de cybersécurité </a:t>
            </a:r>
          </a:p>
        </p:txBody>
      </p:sp>
      <p:grpSp>
        <p:nvGrpSpPr>
          <p:cNvPr id="24" name="Groupe 23">
            <a:extLst>
              <a:ext uri="{FF2B5EF4-FFF2-40B4-BE49-F238E27FC236}">
                <a16:creationId xmlns:a16="http://schemas.microsoft.com/office/drawing/2014/main" id="{DFE9815C-9669-0C50-AF72-0754AF84B278}"/>
              </a:ext>
            </a:extLst>
          </p:cNvPr>
          <p:cNvGrpSpPr/>
          <p:nvPr>
            <p:custDataLst>
              <p:tags r:id="rId11"/>
            </p:custDataLst>
          </p:nvPr>
        </p:nvGrpSpPr>
        <p:grpSpPr>
          <a:xfrm>
            <a:off x="1035533" y="4570510"/>
            <a:ext cx="820167" cy="820167"/>
            <a:chOff x="1416512" y="4192154"/>
            <a:chExt cx="1314412" cy="1314412"/>
          </a:xfrm>
        </p:grpSpPr>
        <p:grpSp>
          <p:nvGrpSpPr>
            <p:cNvPr id="25" name="Groupe 24">
              <a:extLst>
                <a:ext uri="{FF2B5EF4-FFF2-40B4-BE49-F238E27FC236}">
                  <a16:creationId xmlns:a16="http://schemas.microsoft.com/office/drawing/2014/main" id="{44623FF3-B8F5-F4BF-870F-2F2BBF52E96D}"/>
                </a:ext>
              </a:extLst>
            </p:cNvPr>
            <p:cNvGrpSpPr/>
            <p:nvPr/>
          </p:nvGrpSpPr>
          <p:grpSpPr>
            <a:xfrm>
              <a:off x="1416512" y="4192154"/>
              <a:ext cx="1314412" cy="1314412"/>
              <a:chOff x="685294" y="2288812"/>
              <a:chExt cx="900000" cy="900000"/>
            </a:xfrm>
          </p:grpSpPr>
          <p:sp>
            <p:nvSpPr>
              <p:cNvPr id="27" name="Arc 26">
                <a:extLst>
                  <a:ext uri="{FF2B5EF4-FFF2-40B4-BE49-F238E27FC236}">
                    <a16:creationId xmlns:a16="http://schemas.microsoft.com/office/drawing/2014/main" id="{BE19F583-3DE5-B0F8-0D10-7F1B4D65AF9F}"/>
                  </a:ext>
                </a:extLst>
              </p:cNvPr>
              <p:cNvSpPr/>
              <p:nvPr/>
            </p:nvSpPr>
            <p:spPr>
              <a:xfrm rot="21600000">
                <a:off x="685294" y="2288812"/>
                <a:ext cx="900000" cy="900000"/>
              </a:xfrm>
              <a:prstGeom prst="arc">
                <a:avLst>
                  <a:gd name="adj1" fmla="val 16864067"/>
                  <a:gd name="adj2" fmla="val 9506741"/>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a:extLst>
                  <a:ext uri="{FF2B5EF4-FFF2-40B4-BE49-F238E27FC236}">
                    <a16:creationId xmlns:a16="http://schemas.microsoft.com/office/drawing/2014/main" id="{462B3C93-18BE-FD5E-C681-126207C2F49F}"/>
                  </a:ext>
                </a:extLst>
              </p:cNvPr>
              <p:cNvSpPr/>
              <p:nvPr/>
            </p:nvSpPr>
            <p:spPr>
              <a:xfrm rot="10800000">
                <a:off x="775293" y="2378811"/>
                <a:ext cx="720000" cy="720000"/>
              </a:xfrm>
              <a:prstGeom prst="arc">
                <a:avLst>
                  <a:gd name="adj1" fmla="val 18489573"/>
                  <a:gd name="adj2" fmla="val 13374995"/>
                </a:avLst>
              </a:prstGeom>
              <a:solidFill>
                <a:schemeClr val="bg1"/>
              </a:solidFill>
              <a:ln w="19050">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Ellipse 28">
                <a:extLst>
                  <a:ext uri="{FF2B5EF4-FFF2-40B4-BE49-F238E27FC236}">
                    <a16:creationId xmlns:a16="http://schemas.microsoft.com/office/drawing/2014/main" id="{B1F3AB87-610B-DBEF-04CB-F96885DA2479}"/>
                  </a:ext>
                </a:extLst>
              </p:cNvPr>
              <p:cNvSpPr/>
              <p:nvPr/>
            </p:nvSpPr>
            <p:spPr>
              <a:xfrm>
                <a:off x="919293" y="2522811"/>
                <a:ext cx="432000" cy="43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6" name="Graphique 25" descr="Bouclier coche contour">
              <a:extLst>
                <a:ext uri="{FF2B5EF4-FFF2-40B4-BE49-F238E27FC236}">
                  <a16:creationId xmlns:a16="http://schemas.microsoft.com/office/drawing/2014/main" id="{C0C4746F-D32F-5D7B-E0A0-6C467CCEB09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47946" y="4642655"/>
              <a:ext cx="457200" cy="457200"/>
            </a:xfrm>
            <a:prstGeom prst="rect">
              <a:avLst/>
            </a:prstGeom>
          </p:spPr>
        </p:pic>
      </p:grpSp>
      <p:cxnSp>
        <p:nvCxnSpPr>
          <p:cNvPr id="30" name="Connecteur droit 29">
            <a:extLst>
              <a:ext uri="{FF2B5EF4-FFF2-40B4-BE49-F238E27FC236}">
                <a16:creationId xmlns:a16="http://schemas.microsoft.com/office/drawing/2014/main" id="{F72FD706-8576-C214-4320-E88E882B1A9B}"/>
              </a:ext>
            </a:extLst>
          </p:cNvPr>
          <p:cNvCxnSpPr>
            <a:cxnSpLocks/>
          </p:cNvCxnSpPr>
          <p:nvPr>
            <p:custDataLst>
              <p:tags r:id="rId12"/>
            </p:custDataLst>
          </p:nvPr>
        </p:nvCxnSpPr>
        <p:spPr>
          <a:xfrm flipV="1">
            <a:off x="498966" y="4996330"/>
            <a:ext cx="360000" cy="1"/>
          </a:xfrm>
          <a:prstGeom prst="line">
            <a:avLst/>
          </a:prstGeom>
          <a:ln w="22225">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2C7FBB7F-9B10-2600-3387-C2DB32EE7C12}"/>
              </a:ext>
            </a:extLst>
          </p:cNvPr>
          <p:cNvSpPr txBox="1"/>
          <p:nvPr>
            <p:custDataLst>
              <p:tags r:id="rId13"/>
            </p:custDataLst>
          </p:nvPr>
        </p:nvSpPr>
        <p:spPr>
          <a:xfrm>
            <a:off x="1683381" y="1203896"/>
            <a:ext cx="4368075" cy="1069524"/>
          </a:xfrm>
          <a:prstGeom prst="rect">
            <a:avLst/>
          </a:prstGeom>
          <a:solidFill>
            <a:srgbClr val="F2F2F2"/>
          </a:solidFill>
        </p:spPr>
        <p:txBody>
          <a:bodyPr wrap="square" rtlCol="0" anchor="ctr" anchorCtr="0">
            <a:spAutoFit/>
          </a:bodyPr>
          <a:lstStyle/>
          <a:p>
            <a:pPr marL="171450" indent="-171450" algn="just"/>
            <a:r>
              <a:rPr lang="fr-FR" sz="1400" b="1"/>
              <a:t>…DE LA TRANSITION </a:t>
            </a:r>
            <a:r>
              <a:rPr lang="fr-FR" sz="1400" b="1">
                <a:solidFill>
                  <a:schemeClr val="accent2"/>
                </a:solidFill>
              </a:rPr>
              <a:t>ÉCOLOGIQUE</a:t>
            </a:r>
          </a:p>
          <a:p>
            <a:pPr marL="447675" indent="-190500" algn="just">
              <a:spcBef>
                <a:spcPts val="300"/>
              </a:spcBef>
              <a:buFont typeface="Arial" panose="020B0604020202020204" pitchFamily="34" charset="0"/>
              <a:buChar char="•"/>
            </a:pPr>
            <a:r>
              <a:rPr lang="fr-FR" sz="1400" i="1" spc="-30"/>
              <a:t>Électrification des véhicules </a:t>
            </a:r>
          </a:p>
          <a:p>
            <a:pPr marL="447675" indent="-190500" algn="just">
              <a:spcBef>
                <a:spcPts val="300"/>
              </a:spcBef>
              <a:buFont typeface="Arial" panose="020B0604020202020204" pitchFamily="34" charset="0"/>
              <a:buChar char="•"/>
            </a:pPr>
            <a:r>
              <a:rPr lang="fr-FR" sz="1400" i="1" spc="-30"/>
              <a:t>Développement des smartgrid et smartbuilding</a:t>
            </a:r>
          </a:p>
          <a:p>
            <a:pPr marL="447675" indent="-190500" algn="just">
              <a:spcBef>
                <a:spcPts val="300"/>
              </a:spcBef>
              <a:buFont typeface="Arial" panose="020B0604020202020204" pitchFamily="34" charset="0"/>
              <a:buChar char="•"/>
            </a:pPr>
            <a:r>
              <a:rPr lang="fr-FR" sz="1400" i="1" spc="-30"/>
              <a:t>Évolution des modèles agricoles</a:t>
            </a:r>
            <a:endParaRPr lang="fr-FR" sz="1400" i="1"/>
          </a:p>
        </p:txBody>
      </p:sp>
      <p:grpSp>
        <p:nvGrpSpPr>
          <p:cNvPr id="32" name="Groupe 31">
            <a:extLst>
              <a:ext uri="{FF2B5EF4-FFF2-40B4-BE49-F238E27FC236}">
                <a16:creationId xmlns:a16="http://schemas.microsoft.com/office/drawing/2014/main" id="{97275E80-0A62-CE9E-D985-8C2020A1A71C}"/>
              </a:ext>
            </a:extLst>
          </p:cNvPr>
          <p:cNvGrpSpPr/>
          <p:nvPr>
            <p:custDataLst>
              <p:tags r:id="rId14"/>
            </p:custDataLst>
          </p:nvPr>
        </p:nvGrpSpPr>
        <p:grpSpPr>
          <a:xfrm>
            <a:off x="1035535" y="1328575"/>
            <a:ext cx="820167" cy="820167"/>
            <a:chOff x="1416514" y="1009688"/>
            <a:chExt cx="1314412" cy="1314412"/>
          </a:xfrm>
        </p:grpSpPr>
        <p:grpSp>
          <p:nvGrpSpPr>
            <p:cNvPr id="33" name="Groupe 32">
              <a:extLst>
                <a:ext uri="{FF2B5EF4-FFF2-40B4-BE49-F238E27FC236}">
                  <a16:creationId xmlns:a16="http://schemas.microsoft.com/office/drawing/2014/main" id="{C1EA4F25-1676-6068-866B-20AFF5E3461A}"/>
                </a:ext>
              </a:extLst>
            </p:cNvPr>
            <p:cNvGrpSpPr/>
            <p:nvPr/>
          </p:nvGrpSpPr>
          <p:grpSpPr>
            <a:xfrm>
              <a:off x="1416514" y="1009688"/>
              <a:ext cx="1314412" cy="1314412"/>
              <a:chOff x="685294" y="2288812"/>
              <a:chExt cx="900000" cy="900000"/>
            </a:xfrm>
          </p:grpSpPr>
          <p:sp>
            <p:nvSpPr>
              <p:cNvPr id="35" name="Arc 34">
                <a:extLst>
                  <a:ext uri="{FF2B5EF4-FFF2-40B4-BE49-F238E27FC236}">
                    <a16:creationId xmlns:a16="http://schemas.microsoft.com/office/drawing/2014/main" id="{E4C9494A-745D-C576-EAA1-805DCB54EDF5}"/>
                  </a:ext>
                </a:extLst>
              </p:cNvPr>
              <p:cNvSpPr/>
              <p:nvPr/>
            </p:nvSpPr>
            <p:spPr>
              <a:xfrm rot="21600000">
                <a:off x="685294" y="2288812"/>
                <a:ext cx="900000" cy="900000"/>
              </a:xfrm>
              <a:prstGeom prst="arc">
                <a:avLst>
                  <a:gd name="adj1" fmla="val 16864067"/>
                  <a:gd name="adj2" fmla="val 9506741"/>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a:extLst>
                  <a:ext uri="{FF2B5EF4-FFF2-40B4-BE49-F238E27FC236}">
                    <a16:creationId xmlns:a16="http://schemas.microsoft.com/office/drawing/2014/main" id="{8E58DD7B-3134-C324-8D1E-E7E5981956DB}"/>
                  </a:ext>
                </a:extLst>
              </p:cNvPr>
              <p:cNvSpPr/>
              <p:nvPr/>
            </p:nvSpPr>
            <p:spPr>
              <a:xfrm rot="10800000">
                <a:off x="775293" y="2378811"/>
                <a:ext cx="720000" cy="720000"/>
              </a:xfrm>
              <a:prstGeom prst="arc">
                <a:avLst>
                  <a:gd name="adj1" fmla="val 18489573"/>
                  <a:gd name="adj2" fmla="val 13374995"/>
                </a:avLst>
              </a:prstGeom>
              <a:solidFill>
                <a:schemeClr val="bg1"/>
              </a:solidFill>
              <a:ln w="19050">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Ellipse 36">
                <a:extLst>
                  <a:ext uri="{FF2B5EF4-FFF2-40B4-BE49-F238E27FC236}">
                    <a16:creationId xmlns:a16="http://schemas.microsoft.com/office/drawing/2014/main" id="{96172976-408F-ABDA-6AD5-00E565A50842}"/>
                  </a:ext>
                </a:extLst>
              </p:cNvPr>
              <p:cNvSpPr/>
              <p:nvPr/>
            </p:nvSpPr>
            <p:spPr>
              <a:xfrm>
                <a:off x="919293" y="2522811"/>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4" name="Graphique 33" descr="Durabilité contour">
              <a:extLst>
                <a:ext uri="{FF2B5EF4-FFF2-40B4-BE49-F238E27FC236}">
                  <a16:creationId xmlns:a16="http://schemas.microsoft.com/office/drawing/2014/main" id="{9C7A896D-5933-2F4F-EA81-37EC296C815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47946" y="1430812"/>
              <a:ext cx="451542" cy="451542"/>
            </a:xfrm>
            <a:prstGeom prst="rect">
              <a:avLst/>
            </a:prstGeom>
          </p:spPr>
        </p:pic>
      </p:grpSp>
      <p:cxnSp>
        <p:nvCxnSpPr>
          <p:cNvPr id="38" name="Connecteur droit 37">
            <a:extLst>
              <a:ext uri="{FF2B5EF4-FFF2-40B4-BE49-F238E27FC236}">
                <a16:creationId xmlns:a16="http://schemas.microsoft.com/office/drawing/2014/main" id="{776E7803-BA71-A99A-A765-2A1E32DB482E}"/>
              </a:ext>
            </a:extLst>
          </p:cNvPr>
          <p:cNvCxnSpPr>
            <a:cxnSpLocks/>
          </p:cNvCxnSpPr>
          <p:nvPr>
            <p:custDataLst>
              <p:tags r:id="rId15"/>
            </p:custDataLst>
          </p:nvPr>
        </p:nvCxnSpPr>
        <p:spPr>
          <a:xfrm flipV="1">
            <a:off x="498966" y="1738658"/>
            <a:ext cx="360000" cy="1"/>
          </a:xfrm>
          <a:prstGeom prst="line">
            <a:avLst/>
          </a:prstGeom>
          <a:ln w="22225">
            <a:solidFill>
              <a:schemeClr val="tx2"/>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EB8C8C20-6D6D-6799-A973-D23EB8BC2253}"/>
              </a:ext>
            </a:extLst>
          </p:cNvPr>
          <p:cNvSpPr txBox="1"/>
          <p:nvPr>
            <p:custDataLst>
              <p:tags r:id="rId16"/>
            </p:custDataLst>
          </p:nvPr>
        </p:nvSpPr>
        <p:spPr>
          <a:xfrm>
            <a:off x="7108436" y="1574646"/>
            <a:ext cx="4571898" cy="3708708"/>
          </a:xfrm>
          <a:prstGeom prst="rect">
            <a:avLst/>
          </a:prstGeom>
          <a:noFill/>
        </p:spPr>
        <p:txBody>
          <a:bodyPr wrap="square">
            <a:spAutoFit/>
          </a:bodyPr>
          <a:lstStyle/>
          <a:p>
            <a:pPr algn="ctr">
              <a:spcBef>
                <a:spcPts val="600"/>
              </a:spcBef>
              <a:spcAft>
                <a:spcPts val="600"/>
              </a:spcAft>
            </a:pPr>
            <a:r>
              <a:rPr lang="fr-FR" sz="1400" b="1"/>
              <a:t>VERS DES SYSTÈMES CYBERPHYSIQUES </a:t>
            </a:r>
          </a:p>
          <a:p>
            <a:pPr marL="171450" indent="-171450" algn="just">
              <a:spcBef>
                <a:spcPts val="600"/>
              </a:spcBef>
              <a:buFont typeface="Arial" panose="020B0604020202020204" pitchFamily="34" charset="0"/>
              <a:buChar char="•"/>
            </a:pPr>
            <a:r>
              <a:rPr lang="fr-FR" sz="1400" b="1"/>
              <a:t>Communicants et connectés </a:t>
            </a:r>
            <a:r>
              <a:rPr lang="fr-FR" sz="1400"/>
              <a:t>: ces systèmes peuvent transmettre et recevoir des données d’autres systèmes au sein d’un même appareil, mais aussi avec d’autres appareils ou infrastructures.</a:t>
            </a:r>
          </a:p>
          <a:p>
            <a:pPr marL="171450" indent="-171450" algn="just">
              <a:spcBef>
                <a:spcPts val="600"/>
              </a:spcBef>
              <a:buFont typeface="Arial" panose="020B0604020202020204" pitchFamily="34" charset="0"/>
              <a:buChar char="•"/>
            </a:pPr>
            <a:r>
              <a:rPr lang="fr-FR" sz="1400" b="1"/>
              <a:t>Interconnectés et intégrés dans des plateformes logicielles </a:t>
            </a:r>
            <a:r>
              <a:rPr lang="fr-FR" sz="1400"/>
              <a:t>: certains systèmes sont interconnectés avec d’autres systèmes pour former une architecture logicielle complète. Il s’agit plus de plateformes embarquées que de systèmes embarqués. </a:t>
            </a:r>
          </a:p>
          <a:p>
            <a:pPr marL="171450" indent="-171450" algn="just">
              <a:spcBef>
                <a:spcPts val="600"/>
              </a:spcBef>
              <a:buFont typeface="Arial" panose="020B0604020202020204" pitchFamily="34" charset="0"/>
              <a:buChar char="•"/>
            </a:pPr>
            <a:r>
              <a:rPr lang="fr-FR" sz="1400" b="1"/>
              <a:t>Intelligents </a:t>
            </a:r>
            <a:r>
              <a:rPr lang="fr-FR" sz="1400"/>
              <a:t>: ils peuvent intégrer des fonctions intelli-gentes grâce à l’intelligence artificielle embarquée. </a:t>
            </a:r>
          </a:p>
          <a:p>
            <a:pPr marL="171450" indent="-171450" algn="just">
              <a:spcBef>
                <a:spcPts val="600"/>
              </a:spcBef>
              <a:buFont typeface="Arial" panose="020B0604020202020204" pitchFamily="34" charset="0"/>
              <a:buChar char="•"/>
            </a:pPr>
            <a:r>
              <a:rPr lang="fr-FR" sz="1400" b="1"/>
              <a:t>Modulaires </a:t>
            </a:r>
            <a:r>
              <a:rPr lang="fr-FR" sz="1400"/>
              <a:t>: la conception et le développement des systèmes embarqués s’appuient sur des modules préconçus et des architectures modulaires intégrées. </a:t>
            </a:r>
          </a:p>
        </p:txBody>
      </p:sp>
    </p:spTree>
    <p:extLst>
      <p:ext uri="{BB962C8B-B14F-4D97-AF65-F5344CB8AC3E}">
        <p14:creationId xmlns:p14="http://schemas.microsoft.com/office/powerpoint/2010/main" val="94419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2D643-3D8F-70D9-FB4F-E764A3BDDED3}"/>
              </a:ext>
            </a:extLst>
          </p:cNvPr>
          <p:cNvSpPr>
            <a:spLocks noGrp="1"/>
          </p:cNvSpPr>
          <p:nvPr>
            <p:ph type="title"/>
            <p:custDataLst>
              <p:tags r:id="rId1"/>
            </p:custDataLst>
          </p:nvPr>
        </p:nvSpPr>
        <p:spPr/>
        <p:txBody>
          <a:bodyPr/>
          <a:lstStyle/>
          <a:p>
            <a:r>
              <a:rPr lang="fr-FR"/>
              <a:t>Le fonctionnement des systèmes embarqués </a:t>
            </a:r>
          </a:p>
        </p:txBody>
      </p:sp>
      <p:sp>
        <p:nvSpPr>
          <p:cNvPr id="4" name="Espace réservé du pied de page 3">
            <a:extLst>
              <a:ext uri="{FF2B5EF4-FFF2-40B4-BE49-F238E27FC236}">
                <a16:creationId xmlns:a16="http://schemas.microsoft.com/office/drawing/2014/main" id="{15B8AE3D-C4CE-D20C-5D1D-834B74265043}"/>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F9E448DB-2297-695F-3F40-733A27FE0726}"/>
              </a:ext>
            </a:extLst>
          </p:cNvPr>
          <p:cNvSpPr>
            <a:spLocks noGrp="1"/>
          </p:cNvSpPr>
          <p:nvPr>
            <p:ph type="sldNum" sz="quarter" idx="12"/>
            <p:custDataLst>
              <p:tags r:id="rId3"/>
            </p:custDataLst>
          </p:nvPr>
        </p:nvSpPr>
        <p:spPr/>
        <p:txBody>
          <a:bodyPr/>
          <a:lstStyle/>
          <a:p>
            <a:fld id="{A43914CE-9F6A-4F7F-8362-260763EB4F65}" type="slidenum">
              <a:rPr lang="fr-FR" smtClean="0"/>
              <a:t>6</a:t>
            </a:fld>
            <a:endParaRPr lang="fr-FR"/>
          </a:p>
        </p:txBody>
      </p:sp>
      <p:pic>
        <p:nvPicPr>
          <p:cNvPr id="6" name="Picture 4" descr="black and silver bicycle parked on sidewalk during daytime">
            <a:extLst>
              <a:ext uri="{FF2B5EF4-FFF2-40B4-BE49-F238E27FC236}">
                <a16:creationId xmlns:a16="http://schemas.microsoft.com/office/drawing/2014/main" id="{3180E0CA-5621-413A-7AB3-AAF4B5091EDE}"/>
              </a:ext>
            </a:extLst>
          </p:cNvPr>
          <p:cNvPicPr>
            <a:picLocks noChangeAspect="1" noChangeArrowheads="1"/>
          </p:cNvPicPr>
          <p:nvPr>
            <p:custDataLst>
              <p:tags r:id="rId4"/>
            </p:custDataLst>
          </p:nvPr>
        </p:nvPicPr>
        <p:blipFill rotWithShape="1">
          <a:blip r:embed="rId14">
            <a:extLst>
              <a:ext uri="{28A0092B-C50C-407E-A947-70E740481C1C}">
                <a14:useLocalDpi xmlns:a14="http://schemas.microsoft.com/office/drawing/2010/main" val="0"/>
              </a:ext>
            </a:extLst>
          </a:blip>
          <a:srcRect l="11865" r="10195"/>
          <a:stretch/>
        </p:blipFill>
        <p:spPr bwMode="auto">
          <a:xfrm>
            <a:off x="0" y="836613"/>
            <a:ext cx="6132513" cy="5256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a:extLst>
              <a:ext uri="{FF2B5EF4-FFF2-40B4-BE49-F238E27FC236}">
                <a16:creationId xmlns:a16="http://schemas.microsoft.com/office/drawing/2014/main" id="{487A9804-C040-DD3E-5CD4-6A69328D9D60}"/>
              </a:ext>
            </a:extLst>
          </p:cNvPr>
          <p:cNvCxnSpPr>
            <a:cxnSpLocks/>
          </p:cNvCxnSpPr>
          <p:nvPr>
            <p:custDataLst>
              <p:tags r:id="rId5"/>
            </p:custDataLst>
          </p:nvPr>
        </p:nvCxnSpPr>
        <p:spPr>
          <a:xfrm>
            <a:off x="1" y="3464613"/>
            <a:ext cx="61325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1982C8-1551-1A3E-7587-DE0F2475E764}"/>
              </a:ext>
            </a:extLst>
          </p:cNvPr>
          <p:cNvCxnSpPr/>
          <p:nvPr>
            <p:custDataLst>
              <p:tags r:id="rId6"/>
            </p:custDataLst>
          </p:nvPr>
        </p:nvCxnSpPr>
        <p:spPr>
          <a:xfrm>
            <a:off x="3066257" y="836613"/>
            <a:ext cx="0" cy="525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BA468F9-C720-0593-E454-A9B81E4CEC34}"/>
              </a:ext>
            </a:extLst>
          </p:cNvPr>
          <p:cNvSpPr/>
          <p:nvPr>
            <p:custDataLst>
              <p:tags r:id="rId7"/>
            </p:custDataLst>
          </p:nvPr>
        </p:nvSpPr>
        <p:spPr>
          <a:xfrm>
            <a:off x="1113152" y="1999849"/>
            <a:ext cx="3960000" cy="2858303"/>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741E074C-AC6A-99DC-6926-B52993563667}"/>
              </a:ext>
            </a:extLst>
          </p:cNvPr>
          <p:cNvSpPr txBox="1"/>
          <p:nvPr>
            <p:custDataLst>
              <p:tags r:id="rId8"/>
            </p:custDataLst>
          </p:nvPr>
        </p:nvSpPr>
        <p:spPr>
          <a:xfrm>
            <a:off x="1166131" y="2099784"/>
            <a:ext cx="3854043" cy="861774"/>
          </a:xfrm>
          <a:prstGeom prst="rect">
            <a:avLst/>
          </a:prstGeom>
          <a:noFill/>
        </p:spPr>
        <p:txBody>
          <a:bodyPr wrap="square" rtlCol="0">
            <a:spAutoFit/>
          </a:bodyPr>
          <a:lstStyle/>
          <a:p>
            <a:pPr algn="ctr"/>
            <a:r>
              <a:rPr lang="fr-FR" sz="1400" b="1">
                <a:solidFill>
                  <a:schemeClr val="bg1"/>
                </a:solidFill>
              </a:rPr>
              <a:t>Exemple d’application :</a:t>
            </a:r>
          </a:p>
          <a:p>
            <a:pPr algn="ctr"/>
            <a:r>
              <a:rPr lang="fr-FR" sz="1400" b="1">
                <a:solidFill>
                  <a:schemeClr val="bg1"/>
                </a:solidFill>
              </a:rPr>
              <a:t> le vélo à assistance électrique </a:t>
            </a:r>
          </a:p>
          <a:p>
            <a:pPr algn="ctr"/>
            <a:r>
              <a:rPr lang="fr-FR" sz="1100" i="1">
                <a:solidFill>
                  <a:schemeClr val="bg1"/>
                </a:solidFill>
              </a:rPr>
              <a:t>Source : Grégory </a:t>
            </a:r>
            <a:r>
              <a:rPr lang="fr-FR" sz="1100" i="1" err="1">
                <a:solidFill>
                  <a:schemeClr val="bg1"/>
                </a:solidFill>
              </a:rPr>
              <a:t>Maupu</a:t>
            </a:r>
            <a:r>
              <a:rPr lang="fr-FR" sz="1100" i="1">
                <a:solidFill>
                  <a:schemeClr val="bg1"/>
                </a:solidFill>
              </a:rPr>
              <a:t>, Stéphane </a:t>
            </a:r>
            <a:r>
              <a:rPr lang="fr-FR" sz="1100" i="1" err="1">
                <a:solidFill>
                  <a:schemeClr val="bg1"/>
                </a:solidFill>
              </a:rPr>
              <a:t>Percot</a:t>
            </a:r>
            <a:r>
              <a:rPr lang="fr-FR" sz="1100" i="1">
                <a:solidFill>
                  <a:schemeClr val="bg1"/>
                </a:solidFill>
              </a:rPr>
              <a:t>, GRAF SNT académie de Nantes</a:t>
            </a:r>
          </a:p>
        </p:txBody>
      </p:sp>
      <p:sp>
        <p:nvSpPr>
          <p:cNvPr id="11" name="ZoneTexte 10">
            <a:extLst>
              <a:ext uri="{FF2B5EF4-FFF2-40B4-BE49-F238E27FC236}">
                <a16:creationId xmlns:a16="http://schemas.microsoft.com/office/drawing/2014/main" id="{9DBD4B0E-F4CC-4694-B3BB-56C528236EE0}"/>
              </a:ext>
            </a:extLst>
          </p:cNvPr>
          <p:cNvSpPr txBox="1"/>
          <p:nvPr>
            <p:custDataLst>
              <p:tags r:id="rId9"/>
            </p:custDataLst>
          </p:nvPr>
        </p:nvSpPr>
        <p:spPr>
          <a:xfrm>
            <a:off x="1166131" y="3123583"/>
            <a:ext cx="3854043" cy="1600438"/>
          </a:xfrm>
          <a:prstGeom prst="rect">
            <a:avLst/>
          </a:prstGeom>
          <a:noFill/>
        </p:spPr>
        <p:txBody>
          <a:bodyPr wrap="square">
            <a:spAutoFit/>
          </a:bodyPr>
          <a:lstStyle/>
          <a:p>
            <a:pPr algn="just">
              <a:spcBef>
                <a:spcPts val="600"/>
              </a:spcBef>
            </a:pPr>
            <a:r>
              <a:rPr lang="fr-FR" sz="1400">
                <a:solidFill>
                  <a:schemeClr val="bg1"/>
                </a:solidFill>
              </a:rPr>
              <a:t>Les vélos à assistance électrique disposent de capteurs (vitesse, pédalage…) permettant de transmettre plusieurs informations au processeur qui calcule le niveau d’assistance électrique nécessaire à appliquer et le transmet au moteur qui génère le niveau d’assistance déterminé. </a:t>
            </a:r>
          </a:p>
        </p:txBody>
      </p:sp>
      <p:pic>
        <p:nvPicPr>
          <p:cNvPr id="12" name="Image 11">
            <a:extLst>
              <a:ext uri="{FF2B5EF4-FFF2-40B4-BE49-F238E27FC236}">
                <a16:creationId xmlns:a16="http://schemas.microsoft.com/office/drawing/2014/main" id="{62CC7E88-6284-61E6-F9FB-AF340EA62BAA}"/>
              </a:ext>
            </a:extLst>
          </p:cNvPr>
          <p:cNvPicPr>
            <a:picLocks noChangeAspect="1"/>
          </p:cNvPicPr>
          <p:nvPr>
            <p:custDataLst>
              <p:tags r:id="rId10"/>
            </p:custDataLst>
          </p:nvPr>
        </p:nvPicPr>
        <p:blipFill>
          <a:blip r:embed="rId15"/>
          <a:stretch>
            <a:fillRect/>
          </a:stretch>
        </p:blipFill>
        <p:spPr>
          <a:xfrm>
            <a:off x="7063936" y="1664125"/>
            <a:ext cx="4193160" cy="3013354"/>
          </a:xfrm>
          <a:prstGeom prst="rect">
            <a:avLst/>
          </a:prstGeom>
        </p:spPr>
      </p:pic>
      <p:sp>
        <p:nvSpPr>
          <p:cNvPr id="13" name="ZoneTexte 12">
            <a:extLst>
              <a:ext uri="{FF2B5EF4-FFF2-40B4-BE49-F238E27FC236}">
                <a16:creationId xmlns:a16="http://schemas.microsoft.com/office/drawing/2014/main" id="{A2BAF346-1494-85C9-E48B-9225F2825486}"/>
              </a:ext>
            </a:extLst>
          </p:cNvPr>
          <p:cNvSpPr txBox="1"/>
          <p:nvPr>
            <p:custDataLst>
              <p:tags r:id="rId11"/>
            </p:custDataLst>
          </p:nvPr>
        </p:nvSpPr>
        <p:spPr>
          <a:xfrm>
            <a:off x="6159408" y="1012610"/>
            <a:ext cx="5900534" cy="477054"/>
          </a:xfrm>
          <a:prstGeom prst="rect">
            <a:avLst/>
          </a:prstGeom>
          <a:noFill/>
        </p:spPr>
        <p:txBody>
          <a:bodyPr wrap="square" rtlCol="0">
            <a:spAutoFit/>
          </a:bodyPr>
          <a:lstStyle/>
          <a:p>
            <a:pPr algn="ctr"/>
            <a:r>
              <a:rPr lang="fr-FR" sz="1400" b="1">
                <a:solidFill>
                  <a:schemeClr val="tx2"/>
                </a:solidFill>
              </a:rPr>
              <a:t>Schéma d’architecture traditionnelle d’un système embarqué</a:t>
            </a:r>
          </a:p>
          <a:p>
            <a:pPr algn="ctr"/>
            <a:r>
              <a:rPr lang="fr-FR" sz="1100" i="1">
                <a:solidFill>
                  <a:schemeClr val="tx2"/>
                </a:solidFill>
              </a:rPr>
              <a:t>Source : KYU Associés </a:t>
            </a:r>
          </a:p>
        </p:txBody>
      </p:sp>
      <p:sp>
        <p:nvSpPr>
          <p:cNvPr id="14" name="ZoneTexte 13">
            <a:extLst>
              <a:ext uri="{FF2B5EF4-FFF2-40B4-BE49-F238E27FC236}">
                <a16:creationId xmlns:a16="http://schemas.microsoft.com/office/drawing/2014/main" id="{F07E1B91-1ECF-CE7A-C07C-41C03AFA3FA7}"/>
              </a:ext>
            </a:extLst>
          </p:cNvPr>
          <p:cNvSpPr txBox="1"/>
          <p:nvPr>
            <p:custDataLst>
              <p:tags r:id="rId12"/>
            </p:custDataLst>
          </p:nvPr>
        </p:nvSpPr>
        <p:spPr>
          <a:xfrm>
            <a:off x="6604008" y="4841222"/>
            <a:ext cx="5113016" cy="1223412"/>
          </a:xfrm>
          <a:prstGeom prst="rect">
            <a:avLst/>
          </a:prstGeom>
          <a:noFill/>
          <a:ln>
            <a:solidFill>
              <a:schemeClr val="bg1"/>
            </a:solidFill>
          </a:ln>
        </p:spPr>
        <p:txBody>
          <a:bodyPr wrap="square">
            <a:spAutoFit/>
          </a:bodyPr>
          <a:lstStyle/>
          <a:p>
            <a:pPr marL="171450" indent="-171450" algn="just">
              <a:buFont typeface="Arial" panose="020B0604020202020204" pitchFamily="34" charset="0"/>
              <a:buChar char="•"/>
            </a:pPr>
            <a:r>
              <a:rPr lang="fr-FR" sz="1050" b="1" i="1"/>
              <a:t>Les capteurs </a:t>
            </a:r>
            <a:r>
              <a:rPr lang="fr-FR" sz="1050" i="1"/>
              <a:t>captent et transforment une grandeur physique provenant de l’environnement extérieur (température, vitesse…) en information électrique ;</a:t>
            </a:r>
          </a:p>
          <a:p>
            <a:pPr marL="171450" indent="-171450" algn="just">
              <a:buFont typeface="Arial" panose="020B0604020202020204" pitchFamily="34" charset="0"/>
              <a:buChar char="•"/>
            </a:pPr>
            <a:r>
              <a:rPr lang="fr-FR" sz="1050" b="1" i="1"/>
              <a:t>Les connectiques d’interface </a:t>
            </a:r>
            <a:r>
              <a:rPr lang="fr-FR" sz="1050" i="1"/>
              <a:t>convertissent et transmettent les informations entre les différents éléments du système ;</a:t>
            </a:r>
          </a:p>
          <a:p>
            <a:pPr marL="171450" indent="-171450" algn="just">
              <a:buFont typeface="Arial" panose="020B0604020202020204" pitchFamily="34" charset="0"/>
              <a:buChar char="•"/>
            </a:pPr>
            <a:r>
              <a:rPr lang="fr-FR" sz="1050" b="1" i="1"/>
              <a:t>Le processeur </a:t>
            </a:r>
            <a:r>
              <a:rPr lang="fr-FR" sz="1050" i="1"/>
              <a:t>traite l’information et transmet un ordre aux actionneurs ;</a:t>
            </a:r>
          </a:p>
          <a:p>
            <a:pPr marL="171450" indent="-171450" algn="just">
              <a:buFont typeface="Arial" panose="020B0604020202020204" pitchFamily="34" charset="0"/>
              <a:buChar char="•"/>
            </a:pPr>
            <a:r>
              <a:rPr lang="fr-FR" sz="1050" b="1" i="1"/>
              <a:t>Le logiciel </a:t>
            </a:r>
            <a:r>
              <a:rPr lang="fr-FR" sz="1050" i="1"/>
              <a:t>ordonne le fonctionnement du processeur par le biais d’algorithmes ;</a:t>
            </a:r>
          </a:p>
          <a:p>
            <a:pPr marL="171450" indent="-171450" algn="just">
              <a:buFont typeface="Arial" panose="020B0604020202020204" pitchFamily="34" charset="0"/>
              <a:buChar char="•"/>
            </a:pPr>
            <a:r>
              <a:rPr lang="fr-FR" sz="1050" b="1" i="1"/>
              <a:t>Les actionneurs</a:t>
            </a:r>
            <a:r>
              <a:rPr lang="fr-FR" sz="1050" i="1"/>
              <a:t> convertissent l’ordre donné en action. </a:t>
            </a:r>
          </a:p>
        </p:txBody>
      </p:sp>
    </p:spTree>
    <p:extLst>
      <p:ext uri="{BB962C8B-B14F-4D97-AF65-F5344CB8AC3E}">
        <p14:creationId xmlns:p14="http://schemas.microsoft.com/office/powerpoint/2010/main" val="387819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2D643-3D8F-70D9-FB4F-E764A3BDDED3}"/>
              </a:ext>
            </a:extLst>
          </p:cNvPr>
          <p:cNvSpPr>
            <a:spLocks noGrp="1"/>
          </p:cNvSpPr>
          <p:nvPr>
            <p:ph type="title"/>
            <p:custDataLst>
              <p:tags r:id="rId1"/>
            </p:custDataLst>
          </p:nvPr>
        </p:nvSpPr>
        <p:spPr/>
        <p:txBody>
          <a:bodyPr/>
          <a:lstStyle/>
          <a:p>
            <a:r>
              <a:rPr lang="fr-FR"/>
              <a:t>Une croissance de la filière à la fois… </a:t>
            </a:r>
          </a:p>
        </p:txBody>
      </p:sp>
      <p:sp>
        <p:nvSpPr>
          <p:cNvPr id="4" name="Espace réservé du pied de page 3">
            <a:extLst>
              <a:ext uri="{FF2B5EF4-FFF2-40B4-BE49-F238E27FC236}">
                <a16:creationId xmlns:a16="http://schemas.microsoft.com/office/drawing/2014/main" id="{15B8AE3D-C4CE-D20C-5D1D-834B74265043}"/>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F9E448DB-2297-695F-3F40-733A27FE0726}"/>
              </a:ext>
            </a:extLst>
          </p:cNvPr>
          <p:cNvSpPr>
            <a:spLocks noGrp="1"/>
          </p:cNvSpPr>
          <p:nvPr>
            <p:ph type="sldNum" sz="quarter" idx="12"/>
            <p:custDataLst>
              <p:tags r:id="rId3"/>
            </p:custDataLst>
          </p:nvPr>
        </p:nvSpPr>
        <p:spPr/>
        <p:txBody>
          <a:bodyPr/>
          <a:lstStyle/>
          <a:p>
            <a:fld id="{A43914CE-9F6A-4F7F-8362-260763EB4F65}" type="slidenum">
              <a:rPr lang="fr-FR" smtClean="0"/>
              <a:t>7</a:t>
            </a:fld>
            <a:endParaRPr lang="fr-FR"/>
          </a:p>
        </p:txBody>
      </p:sp>
      <p:pic>
        <p:nvPicPr>
          <p:cNvPr id="15" name="Picture 14" descr="photo of outer space">
            <a:extLst>
              <a:ext uri="{FF2B5EF4-FFF2-40B4-BE49-F238E27FC236}">
                <a16:creationId xmlns:a16="http://schemas.microsoft.com/office/drawing/2014/main" id="{3DC842A8-8190-23F3-4962-95B903B04805}"/>
              </a:ext>
            </a:extLst>
          </p:cNvPr>
          <p:cNvPicPr>
            <a:picLocks noChangeAspect="1" noChangeArrowheads="1"/>
          </p:cNvPicPr>
          <p:nvPr>
            <p:custDataLst>
              <p:tags r:id="rId4"/>
            </p:custDataLst>
          </p:nvPr>
        </p:nvPicPr>
        <p:blipFill rotWithShape="1">
          <a:blip r:embed="rId26">
            <a:extLst>
              <a:ext uri="{28A0092B-C50C-407E-A947-70E740481C1C}">
                <a14:useLocalDpi xmlns:a14="http://schemas.microsoft.com/office/drawing/2010/main" val="0"/>
              </a:ext>
            </a:extLst>
          </a:blip>
          <a:srcRect r="24388" b="1597"/>
          <a:stretch/>
        </p:blipFill>
        <p:spPr bwMode="auto">
          <a:xfrm>
            <a:off x="6132513" y="836612"/>
            <a:ext cx="6157810" cy="53292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e 15">
            <a:extLst>
              <a:ext uri="{FF2B5EF4-FFF2-40B4-BE49-F238E27FC236}">
                <a16:creationId xmlns:a16="http://schemas.microsoft.com/office/drawing/2014/main" id="{81A7036D-30E4-4BDE-E762-7771477C158F}"/>
              </a:ext>
            </a:extLst>
          </p:cNvPr>
          <p:cNvGrpSpPr/>
          <p:nvPr>
            <p:custDataLst>
              <p:tags r:id="rId5"/>
            </p:custDataLst>
          </p:nvPr>
        </p:nvGrpSpPr>
        <p:grpSpPr>
          <a:xfrm>
            <a:off x="1252556" y="2198507"/>
            <a:ext cx="3770847" cy="3305751"/>
            <a:chOff x="1592014" y="2198507"/>
            <a:chExt cx="3770847" cy="3305751"/>
          </a:xfrm>
        </p:grpSpPr>
        <p:sp>
          <p:nvSpPr>
            <p:cNvPr id="17" name="Organigramme : Connecteur 16">
              <a:extLst>
                <a:ext uri="{FF2B5EF4-FFF2-40B4-BE49-F238E27FC236}">
                  <a16:creationId xmlns:a16="http://schemas.microsoft.com/office/drawing/2014/main" id="{4A88B70E-259A-7D83-3C3A-476E66B5DF5B}"/>
                </a:ext>
              </a:extLst>
            </p:cNvPr>
            <p:cNvSpPr/>
            <p:nvPr/>
          </p:nvSpPr>
          <p:spPr>
            <a:xfrm>
              <a:off x="1592014" y="3453935"/>
              <a:ext cx="1993210" cy="1993211"/>
            </a:xfrm>
            <a:prstGeom prst="flowChartConnector">
              <a:avLst/>
            </a:prstGeom>
            <a:solidFill>
              <a:schemeClr val="accent2">
                <a:alpha val="29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8" name="ZoneTexte 17">
              <a:extLst>
                <a:ext uri="{FF2B5EF4-FFF2-40B4-BE49-F238E27FC236}">
                  <a16:creationId xmlns:a16="http://schemas.microsoft.com/office/drawing/2014/main" id="{8CC34724-FD37-34C7-38EA-BECB107E1621}"/>
                </a:ext>
              </a:extLst>
            </p:cNvPr>
            <p:cNvSpPr txBox="1"/>
            <p:nvPr/>
          </p:nvSpPr>
          <p:spPr>
            <a:xfrm>
              <a:off x="1667531" y="4019761"/>
              <a:ext cx="1684071" cy="1077218"/>
            </a:xfrm>
            <a:prstGeom prst="rect">
              <a:avLst/>
            </a:prstGeom>
            <a:noFill/>
          </p:spPr>
          <p:txBody>
            <a:bodyPr wrap="square" rtlCol="0">
              <a:spAutoFit/>
            </a:bodyPr>
            <a:lstStyle/>
            <a:p>
              <a:pPr algn="ctr"/>
              <a:r>
                <a:rPr lang="fr-FR" sz="2000" b="1">
                  <a:solidFill>
                    <a:schemeClr val="accent2"/>
                  </a:solidFill>
                </a:rPr>
                <a:t>174 Mds $</a:t>
              </a:r>
            </a:p>
            <a:p>
              <a:pPr algn="ctr"/>
              <a:r>
                <a:rPr lang="fr-FR" sz="1200"/>
                <a:t>chiffre d’affaires </a:t>
              </a:r>
            </a:p>
            <a:p>
              <a:pPr algn="ctr"/>
              <a:r>
                <a:rPr lang="fr-FR" sz="1200"/>
                <a:t>mondial en 2020 </a:t>
              </a:r>
            </a:p>
            <a:p>
              <a:pPr algn="ctr"/>
              <a:r>
                <a:rPr lang="fr-FR" sz="1000" i="1"/>
                <a:t>Source : </a:t>
              </a:r>
              <a:r>
                <a:rPr lang="fr-FR" sz="1000" i="1" err="1"/>
                <a:t>Absolute</a:t>
              </a:r>
              <a:r>
                <a:rPr lang="fr-FR" sz="1000" i="1"/>
                <a:t> </a:t>
              </a:r>
              <a:r>
                <a:rPr lang="fr-FR" sz="1000" i="1" err="1"/>
                <a:t>Markets</a:t>
              </a:r>
              <a:r>
                <a:rPr lang="fr-FR" sz="1000" i="1"/>
                <a:t> Insights</a:t>
              </a:r>
            </a:p>
          </p:txBody>
        </p:sp>
        <p:sp>
          <p:nvSpPr>
            <p:cNvPr id="19" name="Organigramme : Connecteur 18">
              <a:extLst>
                <a:ext uri="{FF2B5EF4-FFF2-40B4-BE49-F238E27FC236}">
                  <a16:creationId xmlns:a16="http://schemas.microsoft.com/office/drawing/2014/main" id="{6EDF67CE-20E6-E059-A810-61EDBFCF883B}"/>
                </a:ext>
              </a:extLst>
            </p:cNvPr>
            <p:cNvSpPr/>
            <p:nvPr/>
          </p:nvSpPr>
          <p:spPr>
            <a:xfrm>
              <a:off x="2493052" y="2198507"/>
              <a:ext cx="1993210" cy="1993211"/>
            </a:xfrm>
            <a:prstGeom prst="flowChartConnector">
              <a:avLst/>
            </a:prstGeom>
            <a:solidFill>
              <a:schemeClr val="accent1">
                <a:alpha val="29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ZoneTexte 19">
              <a:extLst>
                <a:ext uri="{FF2B5EF4-FFF2-40B4-BE49-F238E27FC236}">
                  <a16:creationId xmlns:a16="http://schemas.microsoft.com/office/drawing/2014/main" id="{AC2088E3-3227-F2E2-82C5-7745FEBA07B3}"/>
                </a:ext>
              </a:extLst>
            </p:cNvPr>
            <p:cNvSpPr txBox="1"/>
            <p:nvPr/>
          </p:nvSpPr>
          <p:spPr>
            <a:xfrm>
              <a:off x="2440115" y="2619656"/>
              <a:ext cx="2196804" cy="984885"/>
            </a:xfrm>
            <a:prstGeom prst="rect">
              <a:avLst/>
            </a:prstGeom>
            <a:noFill/>
          </p:spPr>
          <p:txBody>
            <a:bodyPr wrap="square" rtlCol="0">
              <a:spAutoFit/>
            </a:bodyPr>
            <a:lstStyle/>
            <a:p>
              <a:pPr algn="ctr"/>
              <a:r>
                <a:rPr lang="fr-FR" sz="2400" b="1">
                  <a:solidFill>
                    <a:schemeClr val="accent1"/>
                  </a:solidFill>
                </a:rPr>
                <a:t>+6% </a:t>
              </a:r>
              <a:r>
                <a:rPr lang="fr-FR" sz="1600" b="1">
                  <a:solidFill>
                    <a:schemeClr val="accent1"/>
                  </a:solidFill>
                </a:rPr>
                <a:t>/an</a:t>
              </a:r>
              <a:endParaRPr lang="fr-FR" sz="2400" b="1">
                <a:solidFill>
                  <a:schemeClr val="accent1"/>
                </a:solidFill>
              </a:endParaRPr>
            </a:p>
            <a:p>
              <a:pPr algn="ctr"/>
              <a:r>
                <a:rPr lang="fr-FR" sz="1200"/>
                <a:t>Croissance du marché mondial entre 2016 et 2021</a:t>
              </a:r>
            </a:p>
            <a:p>
              <a:pPr algn="ctr"/>
              <a:r>
                <a:rPr lang="fr-FR" sz="1000" i="1"/>
                <a:t>Source : </a:t>
              </a:r>
              <a:r>
                <a:rPr lang="fr-FR" sz="1000" i="1" err="1"/>
                <a:t>Businesscoot</a:t>
              </a:r>
              <a:endParaRPr lang="fr-FR" sz="1400" i="1"/>
            </a:p>
          </p:txBody>
        </p:sp>
        <p:sp>
          <p:nvSpPr>
            <p:cNvPr id="21" name="Organigramme : Connecteur 20">
              <a:extLst>
                <a:ext uri="{FF2B5EF4-FFF2-40B4-BE49-F238E27FC236}">
                  <a16:creationId xmlns:a16="http://schemas.microsoft.com/office/drawing/2014/main" id="{9A3721CC-DFDE-D4D6-0582-87EE84D85084}"/>
                </a:ext>
              </a:extLst>
            </p:cNvPr>
            <p:cNvSpPr/>
            <p:nvPr/>
          </p:nvSpPr>
          <p:spPr>
            <a:xfrm>
              <a:off x="3369651" y="3511047"/>
              <a:ext cx="1993210" cy="1993211"/>
            </a:xfrm>
            <a:prstGeom prst="flowChartConnector">
              <a:avLst/>
            </a:prstGeom>
            <a:solidFill>
              <a:schemeClr val="accent4">
                <a:alpha val="29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accent4"/>
                </a:solidFill>
              </a:endParaRPr>
            </a:p>
          </p:txBody>
        </p:sp>
        <p:sp>
          <p:nvSpPr>
            <p:cNvPr id="22" name="ZoneTexte 21">
              <a:extLst>
                <a:ext uri="{FF2B5EF4-FFF2-40B4-BE49-F238E27FC236}">
                  <a16:creationId xmlns:a16="http://schemas.microsoft.com/office/drawing/2014/main" id="{CBE618B5-11EC-C27E-5075-FCAC4B6995ED}"/>
                </a:ext>
              </a:extLst>
            </p:cNvPr>
            <p:cNvSpPr txBox="1"/>
            <p:nvPr/>
          </p:nvSpPr>
          <p:spPr>
            <a:xfrm>
              <a:off x="3512290" y="4037197"/>
              <a:ext cx="1825910" cy="1077218"/>
            </a:xfrm>
            <a:prstGeom prst="rect">
              <a:avLst/>
            </a:prstGeom>
            <a:noFill/>
          </p:spPr>
          <p:txBody>
            <a:bodyPr wrap="square" rtlCol="0">
              <a:spAutoFit/>
            </a:bodyPr>
            <a:lstStyle/>
            <a:p>
              <a:pPr algn="ctr"/>
              <a:r>
                <a:rPr lang="fr-FR" sz="2000" b="1">
                  <a:solidFill>
                    <a:schemeClr val="accent4"/>
                  </a:solidFill>
                </a:rPr>
                <a:t>235 Mds $</a:t>
              </a:r>
            </a:p>
            <a:p>
              <a:pPr algn="ctr"/>
              <a:r>
                <a:rPr lang="fr-FR" sz="1200"/>
                <a:t>chiffre d’affaires </a:t>
              </a:r>
            </a:p>
            <a:p>
              <a:pPr algn="ctr"/>
              <a:r>
                <a:rPr lang="fr-FR" sz="1200"/>
                <a:t>mondial en 2030 </a:t>
              </a:r>
            </a:p>
            <a:p>
              <a:pPr algn="ctr"/>
              <a:r>
                <a:rPr lang="fr-FR" sz="1000" i="1"/>
                <a:t>Source : </a:t>
              </a:r>
              <a:r>
                <a:rPr lang="fr-FR" sz="1000" i="1" err="1"/>
                <a:t>Absolute</a:t>
              </a:r>
              <a:r>
                <a:rPr lang="fr-FR" sz="1000" i="1"/>
                <a:t> </a:t>
              </a:r>
              <a:r>
                <a:rPr lang="fr-FR" sz="1000" i="1" err="1"/>
                <a:t>Markets</a:t>
              </a:r>
              <a:r>
                <a:rPr lang="fr-FR" sz="1000" i="1"/>
                <a:t> Insights</a:t>
              </a:r>
            </a:p>
          </p:txBody>
        </p:sp>
      </p:grpSp>
      <p:cxnSp>
        <p:nvCxnSpPr>
          <p:cNvPr id="23" name="Connecteur droit 22">
            <a:extLst>
              <a:ext uri="{FF2B5EF4-FFF2-40B4-BE49-F238E27FC236}">
                <a16:creationId xmlns:a16="http://schemas.microsoft.com/office/drawing/2014/main" id="{EDA7302A-989E-47D5-1A4F-18F96FCE363B}"/>
              </a:ext>
            </a:extLst>
          </p:cNvPr>
          <p:cNvCxnSpPr>
            <a:cxnSpLocks/>
          </p:cNvCxnSpPr>
          <p:nvPr>
            <p:custDataLst>
              <p:tags r:id="rId6"/>
            </p:custDataLst>
          </p:nvPr>
        </p:nvCxnSpPr>
        <p:spPr>
          <a:xfrm flipV="1">
            <a:off x="6594792" y="1695112"/>
            <a:ext cx="0" cy="10480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e 23">
            <a:extLst>
              <a:ext uri="{FF2B5EF4-FFF2-40B4-BE49-F238E27FC236}">
                <a16:creationId xmlns:a16="http://schemas.microsoft.com/office/drawing/2014/main" id="{80E25BC1-4E50-12FA-AE09-944BB9F44EAF}"/>
              </a:ext>
            </a:extLst>
          </p:cNvPr>
          <p:cNvGrpSpPr/>
          <p:nvPr>
            <p:custDataLst>
              <p:tags r:id="rId7"/>
            </p:custDataLst>
          </p:nvPr>
        </p:nvGrpSpPr>
        <p:grpSpPr>
          <a:xfrm>
            <a:off x="6434092" y="1300055"/>
            <a:ext cx="5231893" cy="1221108"/>
            <a:chOff x="6434092" y="2950990"/>
            <a:chExt cx="5231893" cy="1221108"/>
          </a:xfrm>
        </p:grpSpPr>
        <p:sp>
          <p:nvSpPr>
            <p:cNvPr id="25" name="ZoneTexte 24">
              <a:extLst>
                <a:ext uri="{FF2B5EF4-FFF2-40B4-BE49-F238E27FC236}">
                  <a16:creationId xmlns:a16="http://schemas.microsoft.com/office/drawing/2014/main" id="{C99A3FD8-0970-5B1E-04B5-84A276961E72}"/>
                </a:ext>
              </a:extLst>
            </p:cNvPr>
            <p:cNvSpPr txBox="1"/>
            <p:nvPr>
              <p:custDataLst>
                <p:tags r:id="rId22"/>
              </p:custDataLst>
            </p:nvPr>
          </p:nvSpPr>
          <p:spPr>
            <a:xfrm>
              <a:off x="6767394" y="2950990"/>
              <a:ext cx="2453216" cy="338554"/>
            </a:xfrm>
            <a:prstGeom prst="rect">
              <a:avLst/>
            </a:prstGeom>
            <a:noFill/>
          </p:spPr>
          <p:txBody>
            <a:bodyPr wrap="square" rtlCol="0" anchor="ctr" anchorCtr="0">
              <a:spAutoFit/>
            </a:bodyPr>
            <a:lstStyle/>
            <a:p>
              <a:r>
                <a:rPr lang="fr-FR" sz="1600" b="1">
                  <a:solidFill>
                    <a:schemeClr val="bg1"/>
                  </a:solidFill>
                </a:rPr>
                <a:t>INSTITUTIONNELLE </a:t>
              </a:r>
            </a:p>
          </p:txBody>
        </p:sp>
        <p:pic>
          <p:nvPicPr>
            <p:cNvPr id="26" name="Image 25" descr="Home - CPS4EU">
              <a:extLst>
                <a:ext uri="{FF2B5EF4-FFF2-40B4-BE49-F238E27FC236}">
                  <a16:creationId xmlns:a16="http://schemas.microsoft.com/office/drawing/2014/main" id="{1DA52B84-9B46-3C74-6150-B3A397203841}"/>
                </a:ext>
              </a:extLst>
            </p:cNvPr>
            <p:cNvPicPr>
              <a:picLocks noChangeAspect="1" noChangeArrowheads="1"/>
            </p:cNvPicPr>
            <p:nvPr>
              <p:custDataLst>
                <p:tags r:id="rId23"/>
              </p:custDataLst>
            </p:nvPr>
          </p:nvPicPr>
          <p:blipFill>
            <a:blip r:embed="rId27">
              <a:extLst>
                <a:ext uri="{28A0092B-C50C-407E-A947-70E740481C1C}">
                  <a14:useLocalDpi xmlns:a14="http://schemas.microsoft.com/office/drawing/2010/main" val="0"/>
                </a:ext>
              </a:extLst>
            </a:blip>
            <a:srcRect l="1852" t="3131" r="3035" b="3939"/>
            <a:stretch>
              <a:fillRect/>
            </a:stretch>
          </p:blipFill>
          <p:spPr bwMode="auto">
            <a:xfrm>
              <a:off x="6767394" y="3485116"/>
              <a:ext cx="732926" cy="525138"/>
            </a:xfrm>
            <a:custGeom>
              <a:avLst/>
              <a:gdLst>
                <a:gd name="connsiteX0" fmla="*/ 1358927 w 2717854"/>
                <a:gd name="connsiteY0" fmla="*/ 0 h 1947334"/>
                <a:gd name="connsiteX1" fmla="*/ 2717854 w 2717854"/>
                <a:gd name="connsiteY1" fmla="*/ 973667 h 1947334"/>
                <a:gd name="connsiteX2" fmla="*/ 1358927 w 2717854"/>
                <a:gd name="connsiteY2" fmla="*/ 1947334 h 1947334"/>
                <a:gd name="connsiteX3" fmla="*/ 0 w 2717854"/>
                <a:gd name="connsiteY3" fmla="*/ 973667 h 1947334"/>
                <a:gd name="connsiteX4" fmla="*/ 1358927 w 2717854"/>
                <a:gd name="connsiteY4" fmla="*/ 0 h 1947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54" h="1947334">
                  <a:moveTo>
                    <a:pt x="1358927" y="0"/>
                  </a:moveTo>
                  <a:cubicBezTo>
                    <a:pt x="2109442" y="0"/>
                    <a:pt x="2717854" y="435926"/>
                    <a:pt x="2717854" y="973667"/>
                  </a:cubicBezTo>
                  <a:cubicBezTo>
                    <a:pt x="2717854" y="1511408"/>
                    <a:pt x="2109442" y="1947334"/>
                    <a:pt x="1358927" y="1947334"/>
                  </a:cubicBezTo>
                  <a:cubicBezTo>
                    <a:pt x="608412" y="1947334"/>
                    <a:pt x="0" y="1511408"/>
                    <a:pt x="0" y="973667"/>
                  </a:cubicBezTo>
                  <a:cubicBezTo>
                    <a:pt x="0" y="435926"/>
                    <a:pt x="608412" y="0"/>
                    <a:pt x="1358927"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0BFC3FD3-E38E-FEA9-093C-A32D9375A9CC}"/>
                </a:ext>
              </a:extLst>
            </p:cNvPr>
            <p:cNvSpPr txBox="1"/>
            <p:nvPr>
              <p:custDataLst>
                <p:tags r:id="rId24"/>
              </p:custDataLst>
            </p:nvPr>
          </p:nvSpPr>
          <p:spPr>
            <a:xfrm>
              <a:off x="7516577" y="3233379"/>
              <a:ext cx="4149408" cy="938719"/>
            </a:xfrm>
            <a:prstGeom prst="rect">
              <a:avLst/>
            </a:prstGeom>
            <a:noFill/>
          </p:spPr>
          <p:txBody>
            <a:bodyPr wrap="square" rtlCol="0">
              <a:spAutoFit/>
            </a:bodyPr>
            <a:lstStyle/>
            <a:p>
              <a:pPr algn="just"/>
              <a:r>
                <a:rPr lang="fr-FR" sz="1100">
                  <a:solidFill>
                    <a:schemeClr val="bg1"/>
                  </a:solidFill>
                </a:rPr>
                <a:t>Le programme CPS 4 EU, regroupant 36 membres de 5 pays, soutenu par la Commission européenne, entend promouvoir un haut niveau d’intégration entre les acteurs de l’industrie pour favoriser l’émergence d’un réseau de PME à la pointe des technologies </a:t>
              </a:r>
              <a:r>
                <a:rPr lang="fr-FR" sz="1100" err="1">
                  <a:solidFill>
                    <a:schemeClr val="bg1"/>
                  </a:solidFill>
                </a:rPr>
                <a:t>cyberphysiques</a:t>
              </a:r>
              <a:r>
                <a:rPr lang="fr-FR" sz="1100">
                  <a:solidFill>
                    <a:schemeClr val="bg1"/>
                  </a:solidFill>
                </a:rPr>
                <a:t>. </a:t>
              </a:r>
            </a:p>
          </p:txBody>
        </p:sp>
        <p:grpSp>
          <p:nvGrpSpPr>
            <p:cNvPr id="28" name="Groupe 27">
              <a:extLst>
                <a:ext uri="{FF2B5EF4-FFF2-40B4-BE49-F238E27FC236}">
                  <a16:creationId xmlns:a16="http://schemas.microsoft.com/office/drawing/2014/main" id="{58C56725-F2EB-840A-3742-6CE3F1D40807}"/>
                </a:ext>
              </a:extLst>
            </p:cNvPr>
            <p:cNvGrpSpPr/>
            <p:nvPr/>
          </p:nvGrpSpPr>
          <p:grpSpPr>
            <a:xfrm>
              <a:off x="6434092" y="2952576"/>
              <a:ext cx="321401" cy="321401"/>
              <a:chOff x="685294" y="2288812"/>
              <a:chExt cx="900000" cy="900000"/>
            </a:xfrm>
            <a:noFill/>
          </p:grpSpPr>
          <p:sp>
            <p:nvSpPr>
              <p:cNvPr id="29" name="Arc 28">
                <a:extLst>
                  <a:ext uri="{FF2B5EF4-FFF2-40B4-BE49-F238E27FC236}">
                    <a16:creationId xmlns:a16="http://schemas.microsoft.com/office/drawing/2014/main" id="{6E08404E-E9FC-B58E-34DD-C59F1390A161}"/>
                  </a:ext>
                </a:extLst>
              </p:cNvPr>
              <p:cNvSpPr/>
              <p:nvPr/>
            </p:nvSpPr>
            <p:spPr>
              <a:xfrm>
                <a:off x="685294" y="2288812"/>
                <a:ext cx="900000" cy="900000"/>
              </a:xfrm>
              <a:prstGeom prst="arc">
                <a:avLst>
                  <a:gd name="adj1" fmla="val 16864067"/>
                  <a:gd name="adj2" fmla="val 9506741"/>
                </a:avLst>
              </a:prstGeom>
              <a:grpFill/>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rc 29">
                <a:extLst>
                  <a:ext uri="{FF2B5EF4-FFF2-40B4-BE49-F238E27FC236}">
                    <a16:creationId xmlns:a16="http://schemas.microsoft.com/office/drawing/2014/main" id="{0F1F83ED-9E9A-7F81-E6FC-DF63194C01E4}"/>
                  </a:ext>
                </a:extLst>
              </p:cNvPr>
              <p:cNvSpPr/>
              <p:nvPr/>
            </p:nvSpPr>
            <p:spPr>
              <a:xfrm rot="10800000">
                <a:off x="883271" y="2486789"/>
                <a:ext cx="504046" cy="504046"/>
              </a:xfrm>
              <a:prstGeom prst="arc">
                <a:avLst>
                  <a:gd name="adj1" fmla="val 18489573"/>
                  <a:gd name="adj2" fmla="val 13374995"/>
                </a:avLst>
              </a:prstGeom>
              <a:grpFill/>
              <a:ln w="158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cxnSp>
        <p:nvCxnSpPr>
          <p:cNvPr id="31" name="Connecteur droit 30">
            <a:extLst>
              <a:ext uri="{FF2B5EF4-FFF2-40B4-BE49-F238E27FC236}">
                <a16:creationId xmlns:a16="http://schemas.microsoft.com/office/drawing/2014/main" id="{E09065B8-3DF3-8D1C-E04F-224BE0B769C5}"/>
              </a:ext>
            </a:extLst>
          </p:cNvPr>
          <p:cNvCxnSpPr>
            <a:cxnSpLocks/>
          </p:cNvCxnSpPr>
          <p:nvPr>
            <p:custDataLst>
              <p:tags r:id="rId8"/>
            </p:custDataLst>
          </p:nvPr>
        </p:nvCxnSpPr>
        <p:spPr>
          <a:xfrm flipV="1">
            <a:off x="6594792" y="3557588"/>
            <a:ext cx="0" cy="94703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7EF01F5C-AEF8-4679-CF8A-74E82012AD83}"/>
              </a:ext>
            </a:extLst>
          </p:cNvPr>
          <p:cNvCxnSpPr>
            <a:cxnSpLocks/>
          </p:cNvCxnSpPr>
          <p:nvPr>
            <p:custDataLst>
              <p:tags r:id="rId9"/>
            </p:custDataLst>
          </p:nvPr>
        </p:nvCxnSpPr>
        <p:spPr>
          <a:xfrm flipV="1">
            <a:off x="6594792" y="5096979"/>
            <a:ext cx="0" cy="60185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Groupe 32">
            <a:extLst>
              <a:ext uri="{FF2B5EF4-FFF2-40B4-BE49-F238E27FC236}">
                <a16:creationId xmlns:a16="http://schemas.microsoft.com/office/drawing/2014/main" id="{89FC1CA6-239A-8C53-4423-E925A3DEBF61}"/>
              </a:ext>
            </a:extLst>
          </p:cNvPr>
          <p:cNvGrpSpPr/>
          <p:nvPr>
            <p:custDataLst>
              <p:tags r:id="rId10"/>
            </p:custDataLst>
          </p:nvPr>
        </p:nvGrpSpPr>
        <p:grpSpPr>
          <a:xfrm>
            <a:off x="6434092" y="4672153"/>
            <a:ext cx="5278483" cy="887885"/>
            <a:chOff x="6434092" y="4672153"/>
            <a:chExt cx="5278483" cy="887885"/>
          </a:xfrm>
        </p:grpSpPr>
        <p:sp>
          <p:nvSpPr>
            <p:cNvPr id="34" name="ZoneTexte 33">
              <a:extLst>
                <a:ext uri="{FF2B5EF4-FFF2-40B4-BE49-F238E27FC236}">
                  <a16:creationId xmlns:a16="http://schemas.microsoft.com/office/drawing/2014/main" id="{6CE9230E-6232-32DB-EF7D-F9210CE85E9F}"/>
                </a:ext>
              </a:extLst>
            </p:cNvPr>
            <p:cNvSpPr txBox="1"/>
            <p:nvPr>
              <p:custDataLst>
                <p:tags r:id="rId19"/>
              </p:custDataLst>
            </p:nvPr>
          </p:nvSpPr>
          <p:spPr>
            <a:xfrm>
              <a:off x="6767394" y="4672153"/>
              <a:ext cx="4013917" cy="338554"/>
            </a:xfrm>
            <a:prstGeom prst="rect">
              <a:avLst/>
            </a:prstGeom>
            <a:noFill/>
          </p:spPr>
          <p:txBody>
            <a:bodyPr wrap="square" rtlCol="0" anchor="ctr" anchorCtr="0">
              <a:spAutoFit/>
            </a:bodyPr>
            <a:lstStyle/>
            <a:p>
              <a:r>
                <a:rPr lang="fr-FR" sz="1600" b="1">
                  <a:solidFill>
                    <a:schemeClr val="bg1"/>
                  </a:solidFill>
                </a:rPr>
                <a:t>ET DE SON IMPACT ÉCOLOGIQUE </a:t>
              </a:r>
            </a:p>
          </p:txBody>
        </p:sp>
        <p:sp>
          <p:nvSpPr>
            <p:cNvPr id="35" name="ZoneTexte 34">
              <a:extLst>
                <a:ext uri="{FF2B5EF4-FFF2-40B4-BE49-F238E27FC236}">
                  <a16:creationId xmlns:a16="http://schemas.microsoft.com/office/drawing/2014/main" id="{27721FAF-B263-B8B7-A4AB-99C1637F6775}"/>
                </a:ext>
              </a:extLst>
            </p:cNvPr>
            <p:cNvSpPr txBox="1"/>
            <p:nvPr>
              <p:custDataLst>
                <p:tags r:id="rId20"/>
              </p:custDataLst>
            </p:nvPr>
          </p:nvSpPr>
          <p:spPr>
            <a:xfrm>
              <a:off x="7563167" y="4936790"/>
              <a:ext cx="4149408" cy="623248"/>
            </a:xfrm>
            <a:prstGeom prst="rect">
              <a:avLst/>
            </a:prstGeom>
            <a:noFill/>
          </p:spPr>
          <p:txBody>
            <a:bodyPr wrap="square" rtlCol="0">
              <a:spAutoFit/>
            </a:bodyPr>
            <a:lstStyle/>
            <a:p>
              <a:pPr algn="just"/>
              <a:r>
                <a:rPr lang="fr-FR" sz="1200">
                  <a:solidFill>
                    <a:schemeClr val="bg1"/>
                  </a:solidFill>
                </a:rPr>
                <a:t>La consommation mondiale de l’IoT en 2030 liée aux fonctions de connexion (94 TWh/an en 2020)</a:t>
              </a:r>
            </a:p>
            <a:p>
              <a:pPr algn="just"/>
              <a:r>
                <a:rPr lang="fr-FR" sz="1050" i="1">
                  <a:solidFill>
                    <a:schemeClr val="bg1"/>
                  </a:solidFill>
                </a:rPr>
                <a:t>Source : </a:t>
              </a:r>
              <a:r>
                <a:rPr lang="en-US" sz="1050" i="1">
                  <a:solidFill>
                    <a:schemeClr val="bg1"/>
                  </a:solidFill>
                </a:rPr>
                <a:t>AIE (4E EDNA), 2019</a:t>
              </a:r>
              <a:endParaRPr lang="fr-FR" sz="1050" i="1">
                <a:solidFill>
                  <a:schemeClr val="bg1"/>
                </a:solidFill>
              </a:endParaRPr>
            </a:p>
          </p:txBody>
        </p:sp>
        <p:sp>
          <p:nvSpPr>
            <p:cNvPr id="36" name="ZoneTexte 35">
              <a:extLst>
                <a:ext uri="{FF2B5EF4-FFF2-40B4-BE49-F238E27FC236}">
                  <a16:creationId xmlns:a16="http://schemas.microsoft.com/office/drawing/2014/main" id="{E8D7B427-80A9-B223-4B9C-98805CFC1DBD}"/>
                </a:ext>
              </a:extLst>
            </p:cNvPr>
            <p:cNvSpPr txBox="1"/>
            <p:nvPr>
              <p:custDataLst>
                <p:tags r:id="rId21"/>
              </p:custDataLst>
            </p:nvPr>
          </p:nvSpPr>
          <p:spPr>
            <a:xfrm>
              <a:off x="6594792" y="4936790"/>
              <a:ext cx="1064235" cy="615553"/>
            </a:xfrm>
            <a:prstGeom prst="rect">
              <a:avLst/>
            </a:prstGeom>
            <a:noFill/>
          </p:spPr>
          <p:txBody>
            <a:bodyPr wrap="square" rtlCol="0">
              <a:spAutoFit/>
            </a:bodyPr>
            <a:lstStyle/>
            <a:p>
              <a:pPr algn="ctr"/>
              <a:r>
                <a:rPr lang="fr-FR" sz="2000" b="1">
                  <a:solidFill>
                    <a:schemeClr val="bg1"/>
                  </a:solidFill>
                  <a:effectLst>
                    <a:outerShdw blurRad="50800" dist="38100" dir="2700000" algn="tl" rotWithShape="0">
                      <a:prstClr val="black">
                        <a:alpha val="40000"/>
                      </a:prstClr>
                    </a:outerShdw>
                  </a:effectLst>
                </a:rPr>
                <a:t>270</a:t>
              </a:r>
            </a:p>
            <a:p>
              <a:pPr algn="ctr"/>
              <a:r>
                <a:rPr lang="fr-FR" sz="1400" b="1">
                  <a:solidFill>
                    <a:schemeClr val="bg1"/>
                  </a:solidFill>
                  <a:effectLst>
                    <a:outerShdw blurRad="50800" dist="38100" dir="2700000" algn="tl" rotWithShape="0">
                      <a:prstClr val="black">
                        <a:alpha val="40000"/>
                      </a:prstClr>
                    </a:outerShdw>
                  </a:effectLst>
                </a:rPr>
                <a:t>TWh/an</a:t>
              </a:r>
            </a:p>
          </p:txBody>
        </p:sp>
        <p:grpSp>
          <p:nvGrpSpPr>
            <p:cNvPr id="37" name="Groupe 36">
              <a:extLst>
                <a:ext uri="{FF2B5EF4-FFF2-40B4-BE49-F238E27FC236}">
                  <a16:creationId xmlns:a16="http://schemas.microsoft.com/office/drawing/2014/main" id="{DD77D9F2-A06B-DE0A-3A48-CB745F68005F}"/>
                </a:ext>
              </a:extLst>
            </p:cNvPr>
            <p:cNvGrpSpPr/>
            <p:nvPr/>
          </p:nvGrpSpPr>
          <p:grpSpPr>
            <a:xfrm>
              <a:off x="6434092" y="4685891"/>
              <a:ext cx="321401" cy="321401"/>
              <a:chOff x="685294" y="2288812"/>
              <a:chExt cx="900000" cy="900000"/>
            </a:xfrm>
            <a:noFill/>
          </p:grpSpPr>
          <p:sp>
            <p:nvSpPr>
              <p:cNvPr id="38" name="Arc 37">
                <a:extLst>
                  <a:ext uri="{FF2B5EF4-FFF2-40B4-BE49-F238E27FC236}">
                    <a16:creationId xmlns:a16="http://schemas.microsoft.com/office/drawing/2014/main" id="{DFD69EFD-2750-C6A9-CDA5-A52F6C29108F}"/>
                  </a:ext>
                </a:extLst>
              </p:cNvPr>
              <p:cNvSpPr/>
              <p:nvPr/>
            </p:nvSpPr>
            <p:spPr>
              <a:xfrm>
                <a:off x="685294" y="2288812"/>
                <a:ext cx="900000" cy="900000"/>
              </a:xfrm>
              <a:prstGeom prst="arc">
                <a:avLst>
                  <a:gd name="adj1" fmla="val 16864067"/>
                  <a:gd name="adj2" fmla="val 9506741"/>
                </a:avLst>
              </a:prstGeom>
              <a:grpFill/>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Arc 38">
                <a:extLst>
                  <a:ext uri="{FF2B5EF4-FFF2-40B4-BE49-F238E27FC236}">
                    <a16:creationId xmlns:a16="http://schemas.microsoft.com/office/drawing/2014/main" id="{1E1683DE-E1B3-0140-4AA7-467685C3A057}"/>
                  </a:ext>
                </a:extLst>
              </p:cNvPr>
              <p:cNvSpPr/>
              <p:nvPr/>
            </p:nvSpPr>
            <p:spPr>
              <a:xfrm rot="10800000">
                <a:off x="883271" y="2486789"/>
                <a:ext cx="504046" cy="504046"/>
              </a:xfrm>
              <a:prstGeom prst="arc">
                <a:avLst>
                  <a:gd name="adj1" fmla="val 18489573"/>
                  <a:gd name="adj2" fmla="val 13374995"/>
                </a:avLst>
              </a:prstGeom>
              <a:grpFill/>
              <a:ln w="158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grpSp>
        <p:nvGrpSpPr>
          <p:cNvPr id="40" name="Groupe 39">
            <a:extLst>
              <a:ext uri="{FF2B5EF4-FFF2-40B4-BE49-F238E27FC236}">
                <a16:creationId xmlns:a16="http://schemas.microsoft.com/office/drawing/2014/main" id="{10F247F3-0777-CD77-738A-3C618369D8FB}"/>
              </a:ext>
            </a:extLst>
          </p:cNvPr>
          <p:cNvGrpSpPr/>
          <p:nvPr>
            <p:custDataLst>
              <p:tags r:id="rId11"/>
            </p:custDataLst>
          </p:nvPr>
        </p:nvGrpSpPr>
        <p:grpSpPr>
          <a:xfrm>
            <a:off x="6434092" y="3122466"/>
            <a:ext cx="5231893" cy="948383"/>
            <a:chOff x="6434092" y="1300055"/>
            <a:chExt cx="5231893" cy="948383"/>
          </a:xfrm>
        </p:grpSpPr>
        <p:sp>
          <p:nvSpPr>
            <p:cNvPr id="41" name="ZoneTexte 40">
              <a:extLst>
                <a:ext uri="{FF2B5EF4-FFF2-40B4-BE49-F238E27FC236}">
                  <a16:creationId xmlns:a16="http://schemas.microsoft.com/office/drawing/2014/main" id="{F7B79B68-CB9E-E564-4352-2D3A6783D636}"/>
                </a:ext>
              </a:extLst>
            </p:cNvPr>
            <p:cNvSpPr txBox="1"/>
            <p:nvPr>
              <p:custDataLst>
                <p:tags r:id="rId16"/>
              </p:custDataLst>
            </p:nvPr>
          </p:nvSpPr>
          <p:spPr>
            <a:xfrm>
              <a:off x="6767394" y="1300055"/>
              <a:ext cx="2315222" cy="338554"/>
            </a:xfrm>
            <a:prstGeom prst="rect">
              <a:avLst/>
            </a:prstGeom>
            <a:noFill/>
          </p:spPr>
          <p:txBody>
            <a:bodyPr wrap="square" rtlCol="0" anchor="ctr" anchorCtr="0">
              <a:spAutoFit/>
            </a:bodyPr>
            <a:lstStyle/>
            <a:p>
              <a:r>
                <a:rPr lang="fr-FR" sz="1600" b="1">
                  <a:solidFill>
                    <a:schemeClr val="bg1"/>
                  </a:solidFill>
                </a:rPr>
                <a:t>TECHNOLOGIQUE </a:t>
              </a:r>
            </a:p>
          </p:txBody>
        </p:sp>
        <p:sp>
          <p:nvSpPr>
            <p:cNvPr id="42" name="ZoneTexte 41">
              <a:extLst>
                <a:ext uri="{FF2B5EF4-FFF2-40B4-BE49-F238E27FC236}">
                  <a16:creationId xmlns:a16="http://schemas.microsoft.com/office/drawing/2014/main" id="{CCBD08B1-672F-D25E-8201-C3CCDE8633C4}"/>
                </a:ext>
              </a:extLst>
            </p:cNvPr>
            <p:cNvSpPr txBox="1"/>
            <p:nvPr>
              <p:custDataLst>
                <p:tags r:id="rId17"/>
              </p:custDataLst>
            </p:nvPr>
          </p:nvSpPr>
          <p:spPr>
            <a:xfrm>
              <a:off x="6771851" y="1829092"/>
              <a:ext cx="1116000" cy="400110"/>
            </a:xfrm>
            <a:prstGeom prst="rect">
              <a:avLst/>
            </a:prstGeom>
            <a:noFill/>
          </p:spPr>
          <p:txBody>
            <a:bodyPr wrap="square" rtlCol="0">
              <a:spAutoFit/>
            </a:bodyPr>
            <a:lstStyle/>
            <a:p>
              <a:r>
                <a:rPr lang="fr-FR" sz="2000" b="1">
                  <a:solidFill>
                    <a:schemeClr val="bg1"/>
                  </a:solidFill>
                  <a:effectLst>
                    <a:outerShdw blurRad="50800" dist="38100" dir="2700000" algn="tl" rotWithShape="0">
                      <a:prstClr val="black">
                        <a:alpha val="40000"/>
                      </a:prstClr>
                    </a:outerShdw>
                  </a:effectLst>
                </a:rPr>
                <a:t>50%</a:t>
              </a:r>
            </a:p>
          </p:txBody>
        </p:sp>
        <p:sp>
          <p:nvSpPr>
            <p:cNvPr id="43" name="ZoneTexte 42">
              <a:extLst>
                <a:ext uri="{FF2B5EF4-FFF2-40B4-BE49-F238E27FC236}">
                  <a16:creationId xmlns:a16="http://schemas.microsoft.com/office/drawing/2014/main" id="{4B1B9E49-209B-968C-4A4A-8736CE28A45F}"/>
                </a:ext>
              </a:extLst>
            </p:cNvPr>
            <p:cNvSpPr txBox="1"/>
            <p:nvPr>
              <p:custDataLst>
                <p:tags r:id="rId18"/>
              </p:custDataLst>
            </p:nvPr>
          </p:nvSpPr>
          <p:spPr>
            <a:xfrm>
              <a:off x="7516577" y="1809856"/>
              <a:ext cx="4149408" cy="438582"/>
            </a:xfrm>
            <a:prstGeom prst="rect">
              <a:avLst/>
            </a:prstGeom>
            <a:noFill/>
          </p:spPr>
          <p:txBody>
            <a:bodyPr wrap="square" rtlCol="0">
              <a:spAutoFit/>
            </a:bodyPr>
            <a:lstStyle/>
            <a:p>
              <a:r>
                <a:rPr lang="fr-FR" sz="1200">
                  <a:solidFill>
                    <a:schemeClr val="bg1"/>
                  </a:solidFill>
                </a:rPr>
                <a:t>La part des logiciels dans la valeur d’une voiture en 2020</a:t>
              </a:r>
            </a:p>
            <a:p>
              <a:r>
                <a:rPr lang="fr-FR" sz="1050" i="1">
                  <a:solidFill>
                    <a:schemeClr val="bg1"/>
                  </a:solidFill>
                </a:rPr>
                <a:t>Source Les Echos</a:t>
              </a:r>
            </a:p>
          </p:txBody>
        </p:sp>
        <p:grpSp>
          <p:nvGrpSpPr>
            <p:cNvPr id="44" name="Groupe 43">
              <a:extLst>
                <a:ext uri="{FF2B5EF4-FFF2-40B4-BE49-F238E27FC236}">
                  <a16:creationId xmlns:a16="http://schemas.microsoft.com/office/drawing/2014/main" id="{F8FCBD24-4964-766D-D143-6E605ECA4BDE}"/>
                </a:ext>
              </a:extLst>
            </p:cNvPr>
            <p:cNvGrpSpPr/>
            <p:nvPr/>
          </p:nvGrpSpPr>
          <p:grpSpPr>
            <a:xfrm>
              <a:off x="6434092" y="1308632"/>
              <a:ext cx="321401" cy="321401"/>
              <a:chOff x="685294" y="2288812"/>
              <a:chExt cx="900000" cy="900000"/>
            </a:xfrm>
            <a:noFill/>
          </p:grpSpPr>
          <p:sp>
            <p:nvSpPr>
              <p:cNvPr id="45" name="Arc 44">
                <a:extLst>
                  <a:ext uri="{FF2B5EF4-FFF2-40B4-BE49-F238E27FC236}">
                    <a16:creationId xmlns:a16="http://schemas.microsoft.com/office/drawing/2014/main" id="{8FA1A10F-7A5A-7220-B4F4-01D63AD38768}"/>
                  </a:ext>
                </a:extLst>
              </p:cNvPr>
              <p:cNvSpPr/>
              <p:nvPr/>
            </p:nvSpPr>
            <p:spPr>
              <a:xfrm>
                <a:off x="685294" y="2288812"/>
                <a:ext cx="900000" cy="900000"/>
              </a:xfrm>
              <a:prstGeom prst="arc">
                <a:avLst>
                  <a:gd name="adj1" fmla="val 16864067"/>
                  <a:gd name="adj2" fmla="val 9506741"/>
                </a:avLst>
              </a:prstGeom>
              <a:grpFill/>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Arc 45">
                <a:extLst>
                  <a:ext uri="{FF2B5EF4-FFF2-40B4-BE49-F238E27FC236}">
                    <a16:creationId xmlns:a16="http://schemas.microsoft.com/office/drawing/2014/main" id="{11566105-1C28-6616-8B72-EDE1724B3A25}"/>
                  </a:ext>
                </a:extLst>
              </p:cNvPr>
              <p:cNvSpPr/>
              <p:nvPr/>
            </p:nvSpPr>
            <p:spPr>
              <a:xfrm rot="10800000">
                <a:off x="883271" y="2486789"/>
                <a:ext cx="504046" cy="504046"/>
              </a:xfrm>
              <a:prstGeom prst="arc">
                <a:avLst>
                  <a:gd name="adj1" fmla="val 18489573"/>
                  <a:gd name="adj2" fmla="val 13374995"/>
                </a:avLst>
              </a:prstGeom>
              <a:grpFill/>
              <a:ln w="158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grpSp>
        <p:nvGrpSpPr>
          <p:cNvPr id="47" name="Groupe 46">
            <a:extLst>
              <a:ext uri="{FF2B5EF4-FFF2-40B4-BE49-F238E27FC236}">
                <a16:creationId xmlns:a16="http://schemas.microsoft.com/office/drawing/2014/main" id="{F6B1DDDE-CE24-D0FB-1505-9BE4E77F1AED}"/>
              </a:ext>
            </a:extLst>
          </p:cNvPr>
          <p:cNvGrpSpPr/>
          <p:nvPr>
            <p:custDataLst>
              <p:tags r:id="rId12"/>
            </p:custDataLst>
          </p:nvPr>
        </p:nvGrpSpPr>
        <p:grpSpPr>
          <a:xfrm>
            <a:off x="538169" y="1300055"/>
            <a:ext cx="5780081" cy="338554"/>
            <a:chOff x="538169" y="1173774"/>
            <a:chExt cx="5780081" cy="338554"/>
          </a:xfrm>
        </p:grpSpPr>
        <p:cxnSp>
          <p:nvCxnSpPr>
            <p:cNvPr id="48" name="Connecteur droit 47">
              <a:extLst>
                <a:ext uri="{FF2B5EF4-FFF2-40B4-BE49-F238E27FC236}">
                  <a16:creationId xmlns:a16="http://schemas.microsoft.com/office/drawing/2014/main" id="{01E9B0E2-7618-D572-C7EC-693A91AC5C96}"/>
                </a:ext>
              </a:extLst>
            </p:cNvPr>
            <p:cNvCxnSpPr>
              <a:cxnSpLocks/>
            </p:cNvCxnSpPr>
            <p:nvPr>
              <p:custDataLst>
                <p:tags r:id="rId13"/>
              </p:custDataLst>
            </p:nvPr>
          </p:nvCxnSpPr>
          <p:spPr>
            <a:xfrm>
              <a:off x="618066" y="1343051"/>
              <a:ext cx="570018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424F0163-DDF0-1838-D7CA-5B32933CB075}"/>
                </a:ext>
              </a:extLst>
            </p:cNvPr>
            <p:cNvCxnSpPr>
              <a:cxnSpLocks/>
            </p:cNvCxnSpPr>
            <p:nvPr>
              <p:custDataLst>
                <p:tags r:id="rId14"/>
              </p:custDataLst>
            </p:nvPr>
          </p:nvCxnSpPr>
          <p:spPr>
            <a:xfrm>
              <a:off x="624416" y="1343051"/>
              <a:ext cx="5472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67AC1E77-85A8-3052-A1D6-377465B49EDD}"/>
                </a:ext>
              </a:extLst>
            </p:cNvPr>
            <p:cNvSpPr txBox="1"/>
            <p:nvPr>
              <p:custDataLst>
                <p:tags r:id="rId15"/>
              </p:custDataLst>
            </p:nvPr>
          </p:nvSpPr>
          <p:spPr>
            <a:xfrm>
              <a:off x="868768" y="1173774"/>
              <a:ext cx="1752056" cy="338554"/>
            </a:xfrm>
            <a:prstGeom prst="rect">
              <a:avLst/>
            </a:prstGeom>
            <a:solidFill>
              <a:schemeClr val="bg1"/>
            </a:solidFill>
          </p:spPr>
          <p:txBody>
            <a:bodyPr wrap="square" rtlCol="0">
              <a:spAutoFit/>
            </a:bodyPr>
            <a:lstStyle/>
            <a:p>
              <a:r>
                <a:rPr lang="fr-FR" sz="1600" b="1">
                  <a:solidFill>
                    <a:schemeClr val="tx2"/>
                  </a:solidFill>
                </a:rPr>
                <a:t>ÉCONOMIQUE </a:t>
              </a:r>
            </a:p>
          </p:txBody>
        </p:sp>
        <p:grpSp>
          <p:nvGrpSpPr>
            <p:cNvPr id="51" name="Groupe 50">
              <a:extLst>
                <a:ext uri="{FF2B5EF4-FFF2-40B4-BE49-F238E27FC236}">
                  <a16:creationId xmlns:a16="http://schemas.microsoft.com/office/drawing/2014/main" id="{6E8EF08D-E0D2-35F3-111D-6D07D0459E96}"/>
                </a:ext>
              </a:extLst>
            </p:cNvPr>
            <p:cNvGrpSpPr/>
            <p:nvPr/>
          </p:nvGrpSpPr>
          <p:grpSpPr>
            <a:xfrm>
              <a:off x="538169" y="1173774"/>
              <a:ext cx="321401" cy="321401"/>
              <a:chOff x="685294" y="2288812"/>
              <a:chExt cx="900000" cy="900000"/>
            </a:xfrm>
          </p:grpSpPr>
          <p:sp>
            <p:nvSpPr>
              <p:cNvPr id="52" name="Arc 51">
                <a:extLst>
                  <a:ext uri="{FF2B5EF4-FFF2-40B4-BE49-F238E27FC236}">
                    <a16:creationId xmlns:a16="http://schemas.microsoft.com/office/drawing/2014/main" id="{104E24C1-2DD4-C12D-03C8-54B259A53D8D}"/>
                  </a:ext>
                </a:extLst>
              </p:cNvPr>
              <p:cNvSpPr/>
              <p:nvPr/>
            </p:nvSpPr>
            <p:spPr>
              <a:xfrm>
                <a:off x="685294" y="2288812"/>
                <a:ext cx="900000" cy="900000"/>
              </a:xfrm>
              <a:prstGeom prst="arc">
                <a:avLst>
                  <a:gd name="adj1" fmla="val 16864067"/>
                  <a:gd name="adj2" fmla="val 9506741"/>
                </a:avLst>
              </a:prstGeom>
              <a:solidFill>
                <a:schemeClr val="bg1"/>
              </a:solidFill>
              <a:ln w="158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Arc 52">
                <a:extLst>
                  <a:ext uri="{FF2B5EF4-FFF2-40B4-BE49-F238E27FC236}">
                    <a16:creationId xmlns:a16="http://schemas.microsoft.com/office/drawing/2014/main" id="{04D2135C-3B7A-E9DD-3451-BB63800E775A}"/>
                  </a:ext>
                </a:extLst>
              </p:cNvPr>
              <p:cNvSpPr/>
              <p:nvPr/>
            </p:nvSpPr>
            <p:spPr>
              <a:xfrm rot="10800000">
                <a:off x="883271" y="2486789"/>
                <a:ext cx="504046" cy="504046"/>
              </a:xfrm>
              <a:prstGeom prst="arc">
                <a:avLst>
                  <a:gd name="adj1" fmla="val 18489573"/>
                  <a:gd name="adj2" fmla="val 13374995"/>
                </a:avLst>
              </a:prstGeom>
              <a:solidFill>
                <a:schemeClr val="bg1"/>
              </a:solidFill>
              <a:ln w="15875">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Tree>
    <p:extLst>
      <p:ext uri="{BB962C8B-B14F-4D97-AF65-F5344CB8AC3E}">
        <p14:creationId xmlns:p14="http://schemas.microsoft.com/office/powerpoint/2010/main" val="274237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2D643-3D8F-70D9-FB4F-E764A3BDDED3}"/>
              </a:ext>
            </a:extLst>
          </p:cNvPr>
          <p:cNvSpPr>
            <a:spLocks noGrp="1"/>
          </p:cNvSpPr>
          <p:nvPr>
            <p:ph type="title"/>
            <p:custDataLst>
              <p:tags r:id="rId1"/>
            </p:custDataLst>
          </p:nvPr>
        </p:nvSpPr>
        <p:spPr/>
        <p:txBody>
          <a:bodyPr/>
          <a:lstStyle/>
          <a:p>
            <a:r>
              <a:rPr lang="fr-FR"/>
              <a:t>Des dynamiques marché propres aux secteurs d’application</a:t>
            </a:r>
          </a:p>
        </p:txBody>
      </p:sp>
      <p:sp>
        <p:nvSpPr>
          <p:cNvPr id="4" name="Espace réservé du pied de page 3">
            <a:extLst>
              <a:ext uri="{FF2B5EF4-FFF2-40B4-BE49-F238E27FC236}">
                <a16:creationId xmlns:a16="http://schemas.microsoft.com/office/drawing/2014/main" id="{15B8AE3D-C4CE-D20C-5D1D-834B74265043}"/>
              </a:ext>
            </a:extLst>
          </p:cNvPr>
          <p:cNvSpPr>
            <a:spLocks noGrp="1"/>
          </p:cNvSpPr>
          <p:nvPr>
            <p:ph type="ftr" sz="quarter" idx="11"/>
            <p:custDataLst>
              <p:tags r:id="rId2"/>
            </p:custDataLst>
          </p:nvPr>
        </p:nvSpPr>
        <p:spPr/>
        <p:txBody>
          <a:bodyPr/>
          <a:lstStyle/>
          <a:p>
            <a:r>
              <a:rPr lang="fr-FR"/>
              <a:t>KYU pour l’OPIIEC - 2022</a:t>
            </a:r>
            <a:br>
              <a:rPr lang="fr-FR"/>
            </a:br>
            <a:r>
              <a:rPr lang="fr-FR"/>
              <a:t>Formations et compétences sur les systèmes embarqués</a:t>
            </a:r>
          </a:p>
        </p:txBody>
      </p:sp>
      <p:sp>
        <p:nvSpPr>
          <p:cNvPr id="5" name="Espace réservé du numéro de diapositive 4">
            <a:extLst>
              <a:ext uri="{FF2B5EF4-FFF2-40B4-BE49-F238E27FC236}">
                <a16:creationId xmlns:a16="http://schemas.microsoft.com/office/drawing/2014/main" id="{F9E448DB-2297-695F-3F40-733A27FE0726}"/>
              </a:ext>
            </a:extLst>
          </p:cNvPr>
          <p:cNvSpPr>
            <a:spLocks noGrp="1"/>
          </p:cNvSpPr>
          <p:nvPr>
            <p:ph type="sldNum" sz="quarter" idx="12"/>
            <p:custDataLst>
              <p:tags r:id="rId3"/>
            </p:custDataLst>
          </p:nvPr>
        </p:nvSpPr>
        <p:spPr/>
        <p:txBody>
          <a:bodyPr/>
          <a:lstStyle/>
          <a:p>
            <a:fld id="{A43914CE-9F6A-4F7F-8362-260763EB4F65}" type="slidenum">
              <a:rPr lang="fr-FR" smtClean="0"/>
              <a:t>8</a:t>
            </a:fld>
            <a:endParaRPr lang="fr-FR"/>
          </a:p>
        </p:txBody>
      </p:sp>
      <p:sp>
        <p:nvSpPr>
          <p:cNvPr id="54" name="Rectangle : coins arrondis 53">
            <a:extLst>
              <a:ext uri="{FF2B5EF4-FFF2-40B4-BE49-F238E27FC236}">
                <a16:creationId xmlns:a16="http://schemas.microsoft.com/office/drawing/2014/main" id="{5795F004-8EB5-D904-073B-061F793DF9F6}"/>
              </a:ext>
            </a:extLst>
          </p:cNvPr>
          <p:cNvSpPr/>
          <p:nvPr>
            <p:custDataLst>
              <p:tags r:id="rId4"/>
            </p:custDataLst>
          </p:nvPr>
        </p:nvSpPr>
        <p:spPr>
          <a:xfrm>
            <a:off x="482010" y="815094"/>
            <a:ext cx="11230565" cy="5319498"/>
          </a:xfrm>
          <a:prstGeom prst="roundRect">
            <a:avLst>
              <a:gd name="adj" fmla="val 0"/>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 coins arrondis 54">
            <a:extLst>
              <a:ext uri="{FF2B5EF4-FFF2-40B4-BE49-F238E27FC236}">
                <a16:creationId xmlns:a16="http://schemas.microsoft.com/office/drawing/2014/main" id="{90D4D177-0C53-AC24-D9E0-972DF0508C11}"/>
              </a:ext>
            </a:extLst>
          </p:cNvPr>
          <p:cNvSpPr/>
          <p:nvPr>
            <p:custDataLst>
              <p:tags r:id="rId5"/>
            </p:custDataLst>
          </p:nvPr>
        </p:nvSpPr>
        <p:spPr>
          <a:xfrm>
            <a:off x="2247719" y="4566624"/>
            <a:ext cx="9335185" cy="1558800"/>
          </a:xfrm>
          <a:prstGeom prst="roundRect">
            <a:avLst>
              <a:gd name="adj" fmla="val 2668"/>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2686A5D2-011E-4BC1-4C24-C644410527C6}"/>
              </a:ext>
            </a:extLst>
          </p:cNvPr>
          <p:cNvSpPr txBox="1"/>
          <p:nvPr>
            <p:custDataLst>
              <p:tags r:id="rId6"/>
            </p:custDataLst>
          </p:nvPr>
        </p:nvSpPr>
        <p:spPr>
          <a:xfrm>
            <a:off x="4255428" y="834097"/>
            <a:ext cx="2577192" cy="454563"/>
          </a:xfrm>
          <a:prstGeom prst="rect">
            <a:avLst/>
          </a:prstGeom>
          <a:noFill/>
        </p:spPr>
        <p:txBody>
          <a:bodyPr wrap="square" lIns="72000" tIns="36000" rIns="72000" bIns="36000" rtlCol="0">
            <a:noAutofit/>
          </a:bodyPr>
          <a:lstStyle/>
          <a:p>
            <a:pPr algn="ctr"/>
            <a:r>
              <a:rPr lang="fr-FR" sz="1200" b="1">
                <a:solidFill>
                  <a:schemeClr val="tx2"/>
                </a:solidFill>
                <a:latin typeface="+mj-lt"/>
                <a:cs typeface="Segoe UI Semilight" panose="020B0402040204020203" pitchFamily="34" charset="0"/>
              </a:rPr>
              <a:t>Dynamique marché </a:t>
            </a:r>
          </a:p>
        </p:txBody>
      </p:sp>
      <p:sp>
        <p:nvSpPr>
          <p:cNvPr id="57" name="Rectangle : coins arrondis 56">
            <a:extLst>
              <a:ext uri="{FF2B5EF4-FFF2-40B4-BE49-F238E27FC236}">
                <a16:creationId xmlns:a16="http://schemas.microsoft.com/office/drawing/2014/main" id="{89D2CC38-0A0C-6A41-EE25-279E1B2F3141}"/>
              </a:ext>
            </a:extLst>
          </p:cNvPr>
          <p:cNvSpPr/>
          <p:nvPr>
            <p:custDataLst>
              <p:tags r:id="rId7"/>
            </p:custDataLst>
          </p:nvPr>
        </p:nvSpPr>
        <p:spPr>
          <a:xfrm>
            <a:off x="2247719" y="1166710"/>
            <a:ext cx="9335185" cy="1557737"/>
          </a:xfrm>
          <a:prstGeom prst="roundRect">
            <a:avLst>
              <a:gd name="adj" fmla="val 4979"/>
            </a:avLst>
          </a:prstGeom>
          <a:solidFill>
            <a:schemeClr val="bg1"/>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 coins arrondis 57">
            <a:extLst>
              <a:ext uri="{FF2B5EF4-FFF2-40B4-BE49-F238E27FC236}">
                <a16:creationId xmlns:a16="http://schemas.microsoft.com/office/drawing/2014/main" id="{F72690E0-3052-1957-8AE1-9CBD5AFCCB13}"/>
              </a:ext>
            </a:extLst>
          </p:cNvPr>
          <p:cNvSpPr/>
          <p:nvPr>
            <p:custDataLst>
              <p:tags r:id="rId8"/>
            </p:custDataLst>
          </p:nvPr>
        </p:nvSpPr>
        <p:spPr>
          <a:xfrm>
            <a:off x="2247719" y="2866135"/>
            <a:ext cx="9335185" cy="1558800"/>
          </a:xfrm>
          <a:prstGeom prst="roundRect">
            <a:avLst>
              <a:gd name="adj" fmla="val 2668"/>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AC4FBDCE-A107-726A-959A-6781E0A16A47}"/>
              </a:ext>
            </a:extLst>
          </p:cNvPr>
          <p:cNvSpPr txBox="1"/>
          <p:nvPr>
            <p:custDataLst>
              <p:tags r:id="rId9"/>
            </p:custDataLst>
          </p:nvPr>
        </p:nvSpPr>
        <p:spPr>
          <a:xfrm>
            <a:off x="6775178" y="834097"/>
            <a:ext cx="2577192" cy="454563"/>
          </a:xfrm>
          <a:prstGeom prst="rect">
            <a:avLst/>
          </a:prstGeom>
          <a:noFill/>
        </p:spPr>
        <p:txBody>
          <a:bodyPr wrap="square" lIns="72000" tIns="36000" rIns="72000" bIns="36000" rtlCol="0">
            <a:noAutofit/>
          </a:bodyPr>
          <a:lstStyle/>
          <a:p>
            <a:pPr algn="ctr"/>
            <a:r>
              <a:rPr lang="fr-FR" sz="1200" b="1">
                <a:solidFill>
                  <a:schemeClr val="tx2"/>
                </a:solidFill>
                <a:latin typeface="+mj-lt"/>
                <a:cs typeface="Segoe UI Semilight" panose="020B0402040204020203" pitchFamily="34" charset="0"/>
              </a:rPr>
              <a:t>Facteurs de développement</a:t>
            </a:r>
          </a:p>
        </p:txBody>
      </p:sp>
      <p:sp>
        <p:nvSpPr>
          <p:cNvPr id="60" name="ZoneTexte 59">
            <a:extLst>
              <a:ext uri="{FF2B5EF4-FFF2-40B4-BE49-F238E27FC236}">
                <a16:creationId xmlns:a16="http://schemas.microsoft.com/office/drawing/2014/main" id="{53D56A8F-8792-4195-784E-F0924080E74B}"/>
              </a:ext>
            </a:extLst>
          </p:cNvPr>
          <p:cNvSpPr txBox="1"/>
          <p:nvPr>
            <p:custDataLst>
              <p:tags r:id="rId10"/>
            </p:custDataLst>
          </p:nvPr>
        </p:nvSpPr>
        <p:spPr>
          <a:xfrm>
            <a:off x="660995" y="3348610"/>
            <a:ext cx="1470457" cy="461665"/>
          </a:xfrm>
          <a:prstGeom prst="rect">
            <a:avLst/>
          </a:prstGeom>
          <a:noFill/>
        </p:spPr>
        <p:txBody>
          <a:bodyPr wrap="square" rtlCol="0">
            <a:spAutoFit/>
          </a:bodyPr>
          <a:lstStyle/>
          <a:p>
            <a:pPr algn="ctr"/>
            <a:r>
              <a:rPr lang="fr-FR" sz="1200" b="1" i="1"/>
              <a:t>Secteurs en développement</a:t>
            </a:r>
          </a:p>
        </p:txBody>
      </p:sp>
      <p:sp>
        <p:nvSpPr>
          <p:cNvPr id="61" name="ZoneTexte 60">
            <a:extLst>
              <a:ext uri="{FF2B5EF4-FFF2-40B4-BE49-F238E27FC236}">
                <a16:creationId xmlns:a16="http://schemas.microsoft.com/office/drawing/2014/main" id="{6841297A-0AE1-FF79-7F91-A26045050BF1}"/>
              </a:ext>
            </a:extLst>
          </p:cNvPr>
          <p:cNvSpPr txBox="1"/>
          <p:nvPr>
            <p:custDataLst>
              <p:tags r:id="rId11"/>
            </p:custDataLst>
          </p:nvPr>
        </p:nvSpPr>
        <p:spPr>
          <a:xfrm>
            <a:off x="896399" y="1718865"/>
            <a:ext cx="1049844" cy="461665"/>
          </a:xfrm>
          <a:prstGeom prst="rect">
            <a:avLst/>
          </a:prstGeom>
          <a:noFill/>
        </p:spPr>
        <p:txBody>
          <a:bodyPr wrap="square" rtlCol="0">
            <a:spAutoFit/>
          </a:bodyPr>
          <a:lstStyle/>
          <a:p>
            <a:pPr algn="ctr"/>
            <a:r>
              <a:rPr lang="fr-FR" sz="1200" b="1" i="1"/>
              <a:t>Secteurs historiques</a:t>
            </a:r>
          </a:p>
        </p:txBody>
      </p:sp>
      <p:sp>
        <p:nvSpPr>
          <p:cNvPr id="62" name="ZoneTexte 61">
            <a:extLst>
              <a:ext uri="{FF2B5EF4-FFF2-40B4-BE49-F238E27FC236}">
                <a16:creationId xmlns:a16="http://schemas.microsoft.com/office/drawing/2014/main" id="{5992692B-18F3-21AE-5888-890DD17168D8}"/>
              </a:ext>
            </a:extLst>
          </p:cNvPr>
          <p:cNvSpPr txBox="1"/>
          <p:nvPr>
            <p:custDataLst>
              <p:tags r:id="rId12"/>
            </p:custDataLst>
          </p:nvPr>
        </p:nvSpPr>
        <p:spPr>
          <a:xfrm>
            <a:off x="2781071" y="1218528"/>
            <a:ext cx="1794057" cy="411257"/>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AÉRONAUTIQUE, DÉFENSE, SPATIAL</a:t>
            </a:r>
          </a:p>
        </p:txBody>
      </p:sp>
      <p:grpSp>
        <p:nvGrpSpPr>
          <p:cNvPr id="63" name="Groupe 62">
            <a:extLst>
              <a:ext uri="{FF2B5EF4-FFF2-40B4-BE49-F238E27FC236}">
                <a16:creationId xmlns:a16="http://schemas.microsoft.com/office/drawing/2014/main" id="{20FD08F1-77FC-7701-334E-CE46E4895A53}"/>
              </a:ext>
            </a:extLst>
          </p:cNvPr>
          <p:cNvGrpSpPr/>
          <p:nvPr>
            <p:custDataLst>
              <p:tags r:id="rId13"/>
            </p:custDataLst>
          </p:nvPr>
        </p:nvGrpSpPr>
        <p:grpSpPr>
          <a:xfrm>
            <a:off x="2438033" y="1262156"/>
            <a:ext cx="324000" cy="324000"/>
            <a:chOff x="587581" y="1234246"/>
            <a:chExt cx="397802" cy="409343"/>
          </a:xfrm>
        </p:grpSpPr>
        <p:sp>
          <p:nvSpPr>
            <p:cNvPr id="64" name="Ellipse 63">
              <a:extLst>
                <a:ext uri="{FF2B5EF4-FFF2-40B4-BE49-F238E27FC236}">
                  <a16:creationId xmlns:a16="http://schemas.microsoft.com/office/drawing/2014/main" id="{5CEFCC2F-6B05-3D9E-3B0E-D4FD2E04CB94}"/>
                </a:ext>
              </a:extLst>
            </p:cNvPr>
            <p:cNvSpPr/>
            <p:nvPr/>
          </p:nvSpPr>
          <p:spPr>
            <a:xfrm rot="5400000">
              <a:off x="581810" y="1240017"/>
              <a:ext cx="409343" cy="397802"/>
            </a:xfrm>
            <a:prstGeom prst="ellipse">
              <a:avLst/>
            </a:prstGeom>
            <a:solidFill>
              <a:srgbClr val="F4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65" name="Oval 589">
              <a:extLst>
                <a:ext uri="{FF2B5EF4-FFF2-40B4-BE49-F238E27FC236}">
                  <a16:creationId xmlns:a16="http://schemas.microsoft.com/office/drawing/2014/main" id="{8B59CF57-6EEA-ED0A-FBB2-1E7858802E8B}"/>
                </a:ext>
              </a:extLst>
            </p:cNvPr>
            <p:cNvSpPr>
              <a:spLocks noChangeArrowheads="1"/>
            </p:cNvSpPr>
            <p:nvPr/>
          </p:nvSpPr>
          <p:spPr bwMode="auto">
            <a:xfrm>
              <a:off x="646418" y="1294791"/>
              <a:ext cx="280128" cy="288255"/>
            </a:xfrm>
            <a:prstGeom prst="ellipse">
              <a:avLst/>
            </a:prstGeom>
            <a:solidFill>
              <a:srgbClr val="761527"/>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pic>
          <p:nvPicPr>
            <p:cNvPr id="66" name="Graphique 65" descr="Avion avec un remplissage uni">
              <a:extLst>
                <a:ext uri="{FF2B5EF4-FFF2-40B4-BE49-F238E27FC236}">
                  <a16:creationId xmlns:a16="http://schemas.microsoft.com/office/drawing/2014/main" id="{C6EBDE0E-0421-6066-9A32-0707C838D26F}"/>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660568" y="1311813"/>
              <a:ext cx="254208" cy="254208"/>
            </a:xfrm>
            <a:prstGeom prst="rect">
              <a:avLst/>
            </a:prstGeom>
          </p:spPr>
        </p:pic>
      </p:grpSp>
      <p:grpSp>
        <p:nvGrpSpPr>
          <p:cNvPr id="67" name="Groupe 66">
            <a:extLst>
              <a:ext uri="{FF2B5EF4-FFF2-40B4-BE49-F238E27FC236}">
                <a16:creationId xmlns:a16="http://schemas.microsoft.com/office/drawing/2014/main" id="{62DC94E7-F77D-6458-CFAC-E54889765EB4}"/>
              </a:ext>
            </a:extLst>
          </p:cNvPr>
          <p:cNvGrpSpPr/>
          <p:nvPr>
            <p:custDataLst>
              <p:tags r:id="rId14"/>
            </p:custDataLst>
          </p:nvPr>
        </p:nvGrpSpPr>
        <p:grpSpPr>
          <a:xfrm>
            <a:off x="5288464" y="1370156"/>
            <a:ext cx="353942" cy="108000"/>
            <a:chOff x="3581788" y="1380952"/>
            <a:chExt cx="353942" cy="108000"/>
          </a:xfrm>
        </p:grpSpPr>
        <p:sp>
          <p:nvSpPr>
            <p:cNvPr id="68" name="Flèche : droite 67">
              <a:extLst>
                <a:ext uri="{FF2B5EF4-FFF2-40B4-BE49-F238E27FC236}">
                  <a16:creationId xmlns:a16="http://schemas.microsoft.com/office/drawing/2014/main" id="{B15CF9C4-4314-37DF-6657-1E93AFD7FE3F}"/>
                </a:ext>
              </a:extLst>
            </p:cNvPr>
            <p:cNvSpPr/>
            <p:nvPr/>
          </p:nvSpPr>
          <p:spPr>
            <a:xfrm rot="19437678">
              <a:off x="3581788" y="1380952"/>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lèche : droite 68">
              <a:extLst>
                <a:ext uri="{FF2B5EF4-FFF2-40B4-BE49-F238E27FC236}">
                  <a16:creationId xmlns:a16="http://schemas.microsoft.com/office/drawing/2014/main" id="{DF56F88C-49AB-3FDC-8216-77B2B846020F}"/>
                </a:ext>
              </a:extLst>
            </p:cNvPr>
            <p:cNvSpPr/>
            <p:nvPr/>
          </p:nvSpPr>
          <p:spPr>
            <a:xfrm rot="19437678">
              <a:off x="3755730" y="1380952"/>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0" name="ZoneTexte 69">
            <a:extLst>
              <a:ext uri="{FF2B5EF4-FFF2-40B4-BE49-F238E27FC236}">
                <a16:creationId xmlns:a16="http://schemas.microsoft.com/office/drawing/2014/main" id="{9ED621DE-A7F0-FED5-5914-387BC601EC3E}"/>
              </a:ext>
            </a:extLst>
          </p:cNvPr>
          <p:cNvSpPr txBox="1"/>
          <p:nvPr>
            <p:custDataLst>
              <p:tags r:id="rId15"/>
            </p:custDataLst>
          </p:nvPr>
        </p:nvSpPr>
        <p:spPr>
          <a:xfrm>
            <a:off x="6912176" y="1208713"/>
            <a:ext cx="2774339" cy="430887"/>
          </a:xfrm>
          <a:prstGeom prst="rect">
            <a:avLst/>
          </a:prstGeom>
          <a:noFill/>
        </p:spPr>
        <p:txBody>
          <a:bodyPr wrap="square" rtlCol="0">
            <a:spAutoFit/>
          </a:bodyPr>
          <a:lstStyle/>
          <a:p>
            <a:pPr marL="171450" indent="-171450">
              <a:buFont typeface="Arial" panose="020B0604020202020204" pitchFamily="34" charset="0"/>
              <a:buChar char="•"/>
            </a:pPr>
            <a:r>
              <a:rPr lang="fr-FR" sz="1100"/>
              <a:t>Connectivité accrue des appareils</a:t>
            </a:r>
          </a:p>
          <a:p>
            <a:pPr marL="171450" indent="-171450">
              <a:buFont typeface="Arial" panose="020B0604020202020204" pitchFamily="34" charset="0"/>
              <a:buChar char="•"/>
            </a:pPr>
            <a:r>
              <a:rPr lang="fr-FR" sz="1100"/>
              <a:t>Électrification </a:t>
            </a:r>
          </a:p>
        </p:txBody>
      </p:sp>
      <p:sp>
        <p:nvSpPr>
          <p:cNvPr id="71" name="ZoneTexte 70">
            <a:extLst>
              <a:ext uri="{FF2B5EF4-FFF2-40B4-BE49-F238E27FC236}">
                <a16:creationId xmlns:a16="http://schemas.microsoft.com/office/drawing/2014/main" id="{8ED3AB59-6CE1-B62F-C93B-D9BAA7A0B399}"/>
              </a:ext>
            </a:extLst>
          </p:cNvPr>
          <p:cNvSpPr txBox="1"/>
          <p:nvPr>
            <p:custDataLst>
              <p:tags r:id="rId16"/>
            </p:custDataLst>
          </p:nvPr>
        </p:nvSpPr>
        <p:spPr>
          <a:xfrm>
            <a:off x="2781071" y="1813318"/>
            <a:ext cx="1637429" cy="241980"/>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AUTOMOBILE</a:t>
            </a:r>
          </a:p>
        </p:txBody>
      </p:sp>
      <p:grpSp>
        <p:nvGrpSpPr>
          <p:cNvPr id="72" name="Groupe 71">
            <a:extLst>
              <a:ext uri="{FF2B5EF4-FFF2-40B4-BE49-F238E27FC236}">
                <a16:creationId xmlns:a16="http://schemas.microsoft.com/office/drawing/2014/main" id="{1E840FE0-6281-AA04-F76B-FB901B1CB3FF}"/>
              </a:ext>
            </a:extLst>
          </p:cNvPr>
          <p:cNvGrpSpPr/>
          <p:nvPr>
            <p:custDataLst>
              <p:tags r:id="rId17"/>
            </p:custDataLst>
          </p:nvPr>
        </p:nvGrpSpPr>
        <p:grpSpPr>
          <a:xfrm>
            <a:off x="2438033" y="1772308"/>
            <a:ext cx="324000" cy="324000"/>
            <a:chOff x="587581" y="1796784"/>
            <a:chExt cx="397802" cy="409343"/>
          </a:xfrm>
        </p:grpSpPr>
        <p:sp>
          <p:nvSpPr>
            <p:cNvPr id="73" name="Ellipse 72">
              <a:extLst>
                <a:ext uri="{FF2B5EF4-FFF2-40B4-BE49-F238E27FC236}">
                  <a16:creationId xmlns:a16="http://schemas.microsoft.com/office/drawing/2014/main" id="{35F1176A-E218-1B8E-E058-5D098CBDC2B5}"/>
                </a:ext>
              </a:extLst>
            </p:cNvPr>
            <p:cNvSpPr/>
            <p:nvPr/>
          </p:nvSpPr>
          <p:spPr>
            <a:xfrm rot="5400000">
              <a:off x="581810" y="1802555"/>
              <a:ext cx="409343" cy="397802"/>
            </a:xfrm>
            <a:prstGeom prst="ellipse">
              <a:avLst/>
            </a:prstGeom>
            <a:solidFill>
              <a:srgbClr val="F4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74" name="Oval 589">
              <a:extLst>
                <a:ext uri="{FF2B5EF4-FFF2-40B4-BE49-F238E27FC236}">
                  <a16:creationId xmlns:a16="http://schemas.microsoft.com/office/drawing/2014/main" id="{5F46607C-7791-2BC5-213E-CA6908564AC2}"/>
                </a:ext>
              </a:extLst>
            </p:cNvPr>
            <p:cNvSpPr>
              <a:spLocks noChangeArrowheads="1"/>
            </p:cNvSpPr>
            <p:nvPr/>
          </p:nvSpPr>
          <p:spPr bwMode="auto">
            <a:xfrm>
              <a:off x="642895" y="1853705"/>
              <a:ext cx="287171" cy="295502"/>
            </a:xfrm>
            <a:prstGeom prst="ellipse">
              <a:avLst/>
            </a:prstGeom>
            <a:solidFill>
              <a:srgbClr val="761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pic>
          <p:nvPicPr>
            <p:cNvPr id="75" name="Graphique 74" descr="Voiture avec un remplissage uni">
              <a:extLst>
                <a:ext uri="{FF2B5EF4-FFF2-40B4-BE49-F238E27FC236}">
                  <a16:creationId xmlns:a16="http://schemas.microsoft.com/office/drawing/2014/main" id="{641C6C72-4258-96B1-4504-575647D07574}"/>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660815" y="1874352"/>
              <a:ext cx="254208" cy="254208"/>
            </a:xfrm>
            <a:prstGeom prst="rect">
              <a:avLst/>
            </a:prstGeom>
          </p:spPr>
        </p:pic>
      </p:grpSp>
      <p:grpSp>
        <p:nvGrpSpPr>
          <p:cNvPr id="76" name="Groupe 75">
            <a:extLst>
              <a:ext uri="{FF2B5EF4-FFF2-40B4-BE49-F238E27FC236}">
                <a16:creationId xmlns:a16="http://schemas.microsoft.com/office/drawing/2014/main" id="{90F30E43-B1DD-8391-9B06-BFA69D3FD036}"/>
              </a:ext>
            </a:extLst>
          </p:cNvPr>
          <p:cNvGrpSpPr/>
          <p:nvPr>
            <p:custDataLst>
              <p:tags r:id="rId18"/>
            </p:custDataLst>
          </p:nvPr>
        </p:nvGrpSpPr>
        <p:grpSpPr>
          <a:xfrm>
            <a:off x="5203869" y="1880308"/>
            <a:ext cx="523133" cy="108001"/>
            <a:chOff x="3581788" y="1943490"/>
            <a:chExt cx="523133" cy="108001"/>
          </a:xfrm>
        </p:grpSpPr>
        <p:sp>
          <p:nvSpPr>
            <p:cNvPr id="77" name="Flèche : droite 76">
              <a:extLst>
                <a:ext uri="{FF2B5EF4-FFF2-40B4-BE49-F238E27FC236}">
                  <a16:creationId xmlns:a16="http://schemas.microsoft.com/office/drawing/2014/main" id="{25DBB240-1485-7C00-40D5-DAB3E92B6BDC}"/>
                </a:ext>
              </a:extLst>
            </p:cNvPr>
            <p:cNvSpPr/>
            <p:nvPr/>
          </p:nvSpPr>
          <p:spPr>
            <a:xfrm rot="19437678">
              <a:off x="3581788" y="1943491"/>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 droite 77">
              <a:extLst>
                <a:ext uri="{FF2B5EF4-FFF2-40B4-BE49-F238E27FC236}">
                  <a16:creationId xmlns:a16="http://schemas.microsoft.com/office/drawing/2014/main" id="{EE5AC8B8-ABBF-695A-5F40-BEA110776BF1}"/>
                </a:ext>
              </a:extLst>
            </p:cNvPr>
            <p:cNvSpPr/>
            <p:nvPr/>
          </p:nvSpPr>
          <p:spPr>
            <a:xfrm rot="19437678">
              <a:off x="3755730" y="1943491"/>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lèche : droite 78">
              <a:extLst>
                <a:ext uri="{FF2B5EF4-FFF2-40B4-BE49-F238E27FC236}">
                  <a16:creationId xmlns:a16="http://schemas.microsoft.com/office/drawing/2014/main" id="{0829F192-ED8F-7AF5-21E0-4584083A1B89}"/>
                </a:ext>
              </a:extLst>
            </p:cNvPr>
            <p:cNvSpPr/>
            <p:nvPr/>
          </p:nvSpPr>
          <p:spPr>
            <a:xfrm rot="19437678">
              <a:off x="3924921" y="1943490"/>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0" name="ZoneTexte 79">
            <a:extLst>
              <a:ext uri="{FF2B5EF4-FFF2-40B4-BE49-F238E27FC236}">
                <a16:creationId xmlns:a16="http://schemas.microsoft.com/office/drawing/2014/main" id="{1B5D7CAA-D9D9-F34E-BD9D-226EFDC4C531}"/>
              </a:ext>
            </a:extLst>
          </p:cNvPr>
          <p:cNvSpPr txBox="1"/>
          <p:nvPr>
            <p:custDataLst>
              <p:tags r:id="rId19"/>
            </p:custDataLst>
          </p:nvPr>
        </p:nvSpPr>
        <p:spPr>
          <a:xfrm>
            <a:off x="6912177" y="1718865"/>
            <a:ext cx="2774339" cy="430887"/>
          </a:xfrm>
          <a:prstGeom prst="rect">
            <a:avLst/>
          </a:prstGeom>
          <a:noFill/>
        </p:spPr>
        <p:txBody>
          <a:bodyPr wrap="square" rtlCol="0">
            <a:spAutoFit/>
          </a:bodyPr>
          <a:lstStyle/>
          <a:p>
            <a:pPr marL="171450" indent="-171450">
              <a:buFont typeface="Arial" panose="020B0604020202020204" pitchFamily="34" charset="0"/>
              <a:buChar char="•"/>
            </a:pPr>
            <a:r>
              <a:rPr lang="fr-FR" sz="1100"/>
              <a:t>Véhicule autonome et connecté</a:t>
            </a:r>
          </a:p>
          <a:p>
            <a:pPr marL="171450" indent="-171450">
              <a:buFont typeface="Arial" panose="020B0604020202020204" pitchFamily="34" charset="0"/>
              <a:buChar char="•"/>
            </a:pPr>
            <a:r>
              <a:rPr lang="fr-FR" sz="1100"/>
              <a:t>Électrification </a:t>
            </a:r>
          </a:p>
        </p:txBody>
      </p:sp>
      <p:sp>
        <p:nvSpPr>
          <p:cNvPr id="81" name="ZoneTexte 80">
            <a:extLst>
              <a:ext uri="{FF2B5EF4-FFF2-40B4-BE49-F238E27FC236}">
                <a16:creationId xmlns:a16="http://schemas.microsoft.com/office/drawing/2014/main" id="{67DE8EB3-0685-22DA-8D2C-4D29932F61B9}"/>
              </a:ext>
            </a:extLst>
          </p:cNvPr>
          <p:cNvSpPr txBox="1"/>
          <p:nvPr>
            <p:custDataLst>
              <p:tags r:id="rId20"/>
            </p:custDataLst>
          </p:nvPr>
        </p:nvSpPr>
        <p:spPr>
          <a:xfrm>
            <a:off x="2781071" y="2238832"/>
            <a:ext cx="1637429" cy="411257"/>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TRANSPORT LOURD DONT FERROVIAIRE</a:t>
            </a:r>
          </a:p>
        </p:txBody>
      </p:sp>
      <p:grpSp>
        <p:nvGrpSpPr>
          <p:cNvPr id="82" name="Groupe 81">
            <a:extLst>
              <a:ext uri="{FF2B5EF4-FFF2-40B4-BE49-F238E27FC236}">
                <a16:creationId xmlns:a16="http://schemas.microsoft.com/office/drawing/2014/main" id="{E9667610-D972-2589-31BC-3B645BD6D086}"/>
              </a:ext>
            </a:extLst>
          </p:cNvPr>
          <p:cNvGrpSpPr/>
          <p:nvPr>
            <p:custDataLst>
              <p:tags r:id="rId21"/>
            </p:custDataLst>
          </p:nvPr>
        </p:nvGrpSpPr>
        <p:grpSpPr>
          <a:xfrm>
            <a:off x="2438033" y="2282460"/>
            <a:ext cx="324000" cy="324000"/>
            <a:chOff x="587580" y="2359325"/>
            <a:chExt cx="397802" cy="409343"/>
          </a:xfrm>
        </p:grpSpPr>
        <p:grpSp>
          <p:nvGrpSpPr>
            <p:cNvPr id="83" name="Groupe 82">
              <a:extLst>
                <a:ext uri="{FF2B5EF4-FFF2-40B4-BE49-F238E27FC236}">
                  <a16:creationId xmlns:a16="http://schemas.microsoft.com/office/drawing/2014/main" id="{5DD229AF-7C86-11B8-85F6-CB74E830900F}"/>
                </a:ext>
              </a:extLst>
            </p:cNvPr>
            <p:cNvGrpSpPr/>
            <p:nvPr>
              <p:custDataLst>
                <p:tags r:id="rId61"/>
              </p:custDataLst>
            </p:nvPr>
          </p:nvGrpSpPr>
          <p:grpSpPr>
            <a:xfrm>
              <a:off x="587580" y="2359325"/>
              <a:ext cx="397802" cy="409343"/>
              <a:chOff x="1182482" y="3243987"/>
              <a:chExt cx="554444" cy="554444"/>
            </a:xfrm>
          </p:grpSpPr>
          <p:sp>
            <p:nvSpPr>
              <p:cNvPr id="85" name="Ellipse 84">
                <a:extLst>
                  <a:ext uri="{FF2B5EF4-FFF2-40B4-BE49-F238E27FC236}">
                    <a16:creationId xmlns:a16="http://schemas.microsoft.com/office/drawing/2014/main" id="{C964E7E2-3448-0780-958E-2410EF15D780}"/>
                  </a:ext>
                </a:extLst>
              </p:cNvPr>
              <p:cNvSpPr/>
              <p:nvPr/>
            </p:nvSpPr>
            <p:spPr>
              <a:xfrm rot="5400000">
                <a:off x="1182482" y="3243987"/>
                <a:ext cx="554444" cy="55444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86" name="Oval 589">
                <a:extLst>
                  <a:ext uri="{FF2B5EF4-FFF2-40B4-BE49-F238E27FC236}">
                    <a16:creationId xmlns:a16="http://schemas.microsoft.com/office/drawing/2014/main" id="{77B64125-8C81-41E9-0696-CAC422F712AD}"/>
                  </a:ext>
                </a:extLst>
              </p:cNvPr>
              <p:cNvSpPr>
                <a:spLocks noChangeArrowheads="1"/>
              </p:cNvSpPr>
              <p:nvPr/>
            </p:nvSpPr>
            <p:spPr bwMode="auto">
              <a:xfrm>
                <a:off x="1264488" y="3325992"/>
                <a:ext cx="390433" cy="390433"/>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grpSp>
        <p:pic>
          <p:nvPicPr>
            <p:cNvPr id="84" name="Graphique 83" descr="Train avec un remplissage uni">
              <a:extLst>
                <a:ext uri="{FF2B5EF4-FFF2-40B4-BE49-F238E27FC236}">
                  <a16:creationId xmlns:a16="http://schemas.microsoft.com/office/drawing/2014/main" id="{FDB54333-C8EB-69FC-FAD6-3EE777D922E2}"/>
                </a:ext>
              </a:extLst>
            </p:cNvPr>
            <p:cNvPicPr>
              <a:picLocks noChangeAspect="1"/>
            </p:cNvPicPr>
            <p:nvPr/>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660061" y="2436892"/>
              <a:ext cx="254208" cy="254208"/>
            </a:xfrm>
            <a:prstGeom prst="rect">
              <a:avLst/>
            </a:prstGeom>
          </p:spPr>
        </p:pic>
      </p:grpSp>
      <p:sp>
        <p:nvSpPr>
          <p:cNvPr id="87" name="Flèche : droite 86">
            <a:extLst>
              <a:ext uri="{FF2B5EF4-FFF2-40B4-BE49-F238E27FC236}">
                <a16:creationId xmlns:a16="http://schemas.microsoft.com/office/drawing/2014/main" id="{FAA8B48B-BF1E-EB53-BA77-60F00221F6AC}"/>
              </a:ext>
            </a:extLst>
          </p:cNvPr>
          <p:cNvSpPr/>
          <p:nvPr>
            <p:custDataLst>
              <p:tags r:id="rId22"/>
            </p:custDataLst>
          </p:nvPr>
        </p:nvSpPr>
        <p:spPr>
          <a:xfrm rot="19437678">
            <a:off x="5375435" y="2390460"/>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a:extLst>
              <a:ext uri="{FF2B5EF4-FFF2-40B4-BE49-F238E27FC236}">
                <a16:creationId xmlns:a16="http://schemas.microsoft.com/office/drawing/2014/main" id="{804A8B4C-EC63-62B1-C87D-F48CE53963CB}"/>
              </a:ext>
            </a:extLst>
          </p:cNvPr>
          <p:cNvSpPr txBox="1"/>
          <p:nvPr>
            <p:custDataLst>
              <p:tags r:id="rId23"/>
            </p:custDataLst>
          </p:nvPr>
        </p:nvSpPr>
        <p:spPr>
          <a:xfrm>
            <a:off x="6912177" y="2229017"/>
            <a:ext cx="2774339" cy="430887"/>
          </a:xfrm>
          <a:prstGeom prst="rect">
            <a:avLst/>
          </a:prstGeom>
          <a:noFill/>
        </p:spPr>
        <p:txBody>
          <a:bodyPr wrap="square" rtlCol="0">
            <a:spAutoFit/>
          </a:bodyPr>
          <a:lstStyle/>
          <a:p>
            <a:pPr marL="171450" indent="-171450">
              <a:buFont typeface="Arial" panose="020B0604020202020204" pitchFamily="34" charset="0"/>
              <a:buChar char="•"/>
            </a:pPr>
            <a:r>
              <a:rPr lang="fr-FR" sz="1100"/>
              <a:t>Véhicule autonome et connecté</a:t>
            </a:r>
          </a:p>
          <a:p>
            <a:pPr marL="171450" indent="-171450">
              <a:buFont typeface="Arial" panose="020B0604020202020204" pitchFamily="34" charset="0"/>
              <a:buChar char="•"/>
            </a:pPr>
            <a:r>
              <a:rPr lang="fr-FR" sz="1100"/>
              <a:t>Confort passager </a:t>
            </a:r>
          </a:p>
        </p:txBody>
      </p:sp>
      <p:sp>
        <p:nvSpPr>
          <p:cNvPr id="89" name="ZoneTexte 88">
            <a:extLst>
              <a:ext uri="{FF2B5EF4-FFF2-40B4-BE49-F238E27FC236}">
                <a16:creationId xmlns:a16="http://schemas.microsoft.com/office/drawing/2014/main" id="{54BE3E72-21E1-AC48-E126-1A78B97CCC8F}"/>
              </a:ext>
            </a:extLst>
          </p:cNvPr>
          <p:cNvSpPr txBox="1"/>
          <p:nvPr>
            <p:custDataLst>
              <p:tags r:id="rId24"/>
            </p:custDataLst>
          </p:nvPr>
        </p:nvSpPr>
        <p:spPr>
          <a:xfrm>
            <a:off x="2857271" y="3070466"/>
            <a:ext cx="1637429" cy="241980"/>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TÉLÉCOMS</a:t>
            </a:r>
          </a:p>
        </p:txBody>
      </p:sp>
      <p:grpSp>
        <p:nvGrpSpPr>
          <p:cNvPr id="90" name="Groupe 89">
            <a:extLst>
              <a:ext uri="{FF2B5EF4-FFF2-40B4-BE49-F238E27FC236}">
                <a16:creationId xmlns:a16="http://schemas.microsoft.com/office/drawing/2014/main" id="{908842BC-626F-505D-7A7E-93A4F41FFC22}"/>
              </a:ext>
            </a:extLst>
          </p:cNvPr>
          <p:cNvGrpSpPr/>
          <p:nvPr>
            <p:custDataLst>
              <p:tags r:id="rId25"/>
            </p:custDataLst>
          </p:nvPr>
        </p:nvGrpSpPr>
        <p:grpSpPr>
          <a:xfrm>
            <a:off x="2438033" y="3029456"/>
            <a:ext cx="324000" cy="324000"/>
            <a:chOff x="587580" y="3178283"/>
            <a:chExt cx="397802" cy="409343"/>
          </a:xfrm>
        </p:grpSpPr>
        <p:grpSp>
          <p:nvGrpSpPr>
            <p:cNvPr id="91" name="Groupe 90">
              <a:extLst>
                <a:ext uri="{FF2B5EF4-FFF2-40B4-BE49-F238E27FC236}">
                  <a16:creationId xmlns:a16="http://schemas.microsoft.com/office/drawing/2014/main" id="{5D1F96E7-D8A3-6D26-2C2F-178137FE1817}"/>
                </a:ext>
              </a:extLst>
            </p:cNvPr>
            <p:cNvGrpSpPr/>
            <p:nvPr>
              <p:custDataLst>
                <p:tags r:id="rId60"/>
              </p:custDataLst>
            </p:nvPr>
          </p:nvGrpSpPr>
          <p:grpSpPr>
            <a:xfrm>
              <a:off x="587580" y="3178283"/>
              <a:ext cx="397802" cy="409343"/>
              <a:chOff x="3384934" y="1694751"/>
              <a:chExt cx="554444" cy="554444"/>
            </a:xfrm>
          </p:grpSpPr>
          <p:sp>
            <p:nvSpPr>
              <p:cNvPr id="93" name="Ellipse 92">
                <a:extLst>
                  <a:ext uri="{FF2B5EF4-FFF2-40B4-BE49-F238E27FC236}">
                    <a16:creationId xmlns:a16="http://schemas.microsoft.com/office/drawing/2014/main" id="{C47A8183-02AB-2FEE-15F3-4971B4836DC8}"/>
                  </a:ext>
                </a:extLst>
              </p:cNvPr>
              <p:cNvSpPr/>
              <p:nvPr/>
            </p:nvSpPr>
            <p:spPr>
              <a:xfrm rot="5400000">
                <a:off x="3384934" y="1694751"/>
                <a:ext cx="554444" cy="55444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94" name="Oval 589">
                <a:extLst>
                  <a:ext uri="{FF2B5EF4-FFF2-40B4-BE49-F238E27FC236}">
                    <a16:creationId xmlns:a16="http://schemas.microsoft.com/office/drawing/2014/main" id="{68DACC92-574D-FF55-C7A4-7FB6235A8BCF}"/>
                  </a:ext>
                </a:extLst>
              </p:cNvPr>
              <p:cNvSpPr>
                <a:spLocks noChangeArrowheads="1"/>
              </p:cNvSpPr>
              <p:nvPr/>
            </p:nvSpPr>
            <p:spPr bwMode="auto">
              <a:xfrm>
                <a:off x="3466940" y="1776757"/>
                <a:ext cx="390433" cy="39043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grpSp>
        <p:pic>
          <p:nvPicPr>
            <p:cNvPr id="92" name="Graphique 91" descr="Antenne relais téléphonique avec un remplissage uni">
              <a:extLst>
                <a:ext uri="{FF2B5EF4-FFF2-40B4-BE49-F238E27FC236}">
                  <a16:creationId xmlns:a16="http://schemas.microsoft.com/office/drawing/2014/main" id="{2409205B-03E9-3492-8B03-90734953036A}"/>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654502" y="3255850"/>
              <a:ext cx="254208" cy="254208"/>
            </a:xfrm>
            <a:prstGeom prst="rect">
              <a:avLst/>
            </a:prstGeom>
          </p:spPr>
        </p:pic>
      </p:grpSp>
      <p:sp>
        <p:nvSpPr>
          <p:cNvPr id="95" name="Flèche : droite 94">
            <a:extLst>
              <a:ext uri="{FF2B5EF4-FFF2-40B4-BE49-F238E27FC236}">
                <a16:creationId xmlns:a16="http://schemas.microsoft.com/office/drawing/2014/main" id="{EBA1C051-F4FB-F0D1-66BF-1D94F11CC444}"/>
              </a:ext>
            </a:extLst>
          </p:cNvPr>
          <p:cNvSpPr/>
          <p:nvPr>
            <p:custDataLst>
              <p:tags r:id="rId26"/>
            </p:custDataLst>
          </p:nvPr>
        </p:nvSpPr>
        <p:spPr>
          <a:xfrm rot="19437678">
            <a:off x="5375435" y="3137456"/>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ZoneTexte 95">
            <a:extLst>
              <a:ext uri="{FF2B5EF4-FFF2-40B4-BE49-F238E27FC236}">
                <a16:creationId xmlns:a16="http://schemas.microsoft.com/office/drawing/2014/main" id="{3B385A1F-4142-833F-4855-E9572FD879C6}"/>
              </a:ext>
            </a:extLst>
          </p:cNvPr>
          <p:cNvSpPr txBox="1"/>
          <p:nvPr>
            <p:custDataLst>
              <p:tags r:id="rId27"/>
            </p:custDataLst>
          </p:nvPr>
        </p:nvSpPr>
        <p:spPr>
          <a:xfrm>
            <a:off x="6912177" y="2976013"/>
            <a:ext cx="2893689" cy="430887"/>
          </a:xfrm>
          <a:prstGeom prst="rect">
            <a:avLst/>
          </a:prstGeom>
          <a:noFill/>
        </p:spPr>
        <p:txBody>
          <a:bodyPr wrap="square" rtlCol="0" anchor="ctr" anchorCtr="0">
            <a:spAutoFit/>
          </a:bodyPr>
          <a:lstStyle/>
          <a:p>
            <a:pPr marL="171450" indent="-171450">
              <a:buFont typeface="Arial" panose="020B0604020202020204" pitchFamily="34" charset="0"/>
              <a:buChar char="•"/>
            </a:pPr>
            <a:r>
              <a:rPr lang="fr-FR" sz="1100"/>
              <a:t>Développement des nouveaux réseaux (5G…)</a:t>
            </a:r>
          </a:p>
        </p:txBody>
      </p:sp>
      <p:grpSp>
        <p:nvGrpSpPr>
          <p:cNvPr id="97" name="Groupe 96">
            <a:extLst>
              <a:ext uri="{FF2B5EF4-FFF2-40B4-BE49-F238E27FC236}">
                <a16:creationId xmlns:a16="http://schemas.microsoft.com/office/drawing/2014/main" id="{C8472E77-C9BB-FC07-38F3-B84BA5BFE8DA}"/>
              </a:ext>
            </a:extLst>
          </p:cNvPr>
          <p:cNvGrpSpPr/>
          <p:nvPr>
            <p:custDataLst>
              <p:tags r:id="rId28"/>
            </p:custDataLst>
          </p:nvPr>
        </p:nvGrpSpPr>
        <p:grpSpPr>
          <a:xfrm>
            <a:off x="2438033" y="3514059"/>
            <a:ext cx="324000" cy="324000"/>
            <a:chOff x="606397" y="3609029"/>
            <a:chExt cx="397802" cy="409343"/>
          </a:xfrm>
        </p:grpSpPr>
        <p:sp>
          <p:nvSpPr>
            <p:cNvPr id="98" name="Ellipse 97">
              <a:extLst>
                <a:ext uri="{FF2B5EF4-FFF2-40B4-BE49-F238E27FC236}">
                  <a16:creationId xmlns:a16="http://schemas.microsoft.com/office/drawing/2014/main" id="{AC6D29DA-1CBF-41C4-D743-8F14712F751B}"/>
                </a:ext>
              </a:extLst>
            </p:cNvPr>
            <p:cNvSpPr/>
            <p:nvPr/>
          </p:nvSpPr>
          <p:spPr>
            <a:xfrm rot="5400000">
              <a:off x="600626" y="3614800"/>
              <a:ext cx="409343" cy="397802"/>
            </a:xfrm>
            <a:prstGeom prst="ellipse">
              <a:avLst/>
            </a:prstGeom>
            <a:solidFill>
              <a:srgbClr val="E2D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99" name="Oval 589">
              <a:extLst>
                <a:ext uri="{FF2B5EF4-FFF2-40B4-BE49-F238E27FC236}">
                  <a16:creationId xmlns:a16="http://schemas.microsoft.com/office/drawing/2014/main" id="{1F9611A1-4DFE-7D68-6373-8196EFE4B066}"/>
                </a:ext>
              </a:extLst>
            </p:cNvPr>
            <p:cNvSpPr>
              <a:spLocks noChangeArrowheads="1"/>
            </p:cNvSpPr>
            <p:nvPr/>
          </p:nvSpPr>
          <p:spPr bwMode="auto">
            <a:xfrm>
              <a:off x="665234" y="3669574"/>
              <a:ext cx="280128" cy="288255"/>
            </a:xfrm>
            <a:prstGeom prst="ellipse">
              <a:avLst/>
            </a:prstGeom>
            <a:solidFill>
              <a:srgbClr val="6D4E92"/>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100" name="Freeform 26">
              <a:extLst>
                <a:ext uri="{FF2B5EF4-FFF2-40B4-BE49-F238E27FC236}">
                  <a16:creationId xmlns:a16="http://schemas.microsoft.com/office/drawing/2014/main" id="{8BDDD1F2-7674-0418-BBE9-6D8FE4812E2B}"/>
                </a:ext>
              </a:extLst>
            </p:cNvPr>
            <p:cNvSpPr>
              <a:spLocks noChangeAspect="1" noEditPoints="1"/>
            </p:cNvSpPr>
            <p:nvPr/>
          </p:nvSpPr>
          <p:spPr bwMode="auto">
            <a:xfrm>
              <a:off x="757496" y="3712887"/>
              <a:ext cx="95603" cy="201629"/>
            </a:xfrm>
            <a:custGeom>
              <a:avLst/>
              <a:gdLst>
                <a:gd name="T0" fmla="*/ 54 w 111"/>
                <a:gd name="T1" fmla="*/ 68 h 227"/>
                <a:gd name="T2" fmla="*/ 25 w 111"/>
                <a:gd name="T3" fmla="*/ 132 h 227"/>
                <a:gd name="T4" fmla="*/ 53 w 111"/>
                <a:gd name="T5" fmla="*/ 132 h 227"/>
                <a:gd name="T6" fmla="*/ 53 w 111"/>
                <a:gd name="T7" fmla="*/ 181 h 227"/>
                <a:gd name="T8" fmla="*/ 86 w 111"/>
                <a:gd name="T9" fmla="*/ 124 h 227"/>
                <a:gd name="T10" fmla="*/ 54 w 111"/>
                <a:gd name="T11" fmla="*/ 124 h 227"/>
                <a:gd name="T12" fmla="*/ 54 w 111"/>
                <a:gd name="T13" fmla="*/ 68 h 227"/>
                <a:gd name="T14" fmla="*/ 88 w 111"/>
                <a:gd name="T15" fmla="*/ 24 h 227"/>
                <a:gd name="T16" fmla="*/ 79 w 111"/>
                <a:gd name="T17" fmla="*/ 24 h 227"/>
                <a:gd name="T18" fmla="*/ 79 w 111"/>
                <a:gd name="T19" fmla="*/ 8 h 227"/>
                <a:gd name="T20" fmla="*/ 71 w 111"/>
                <a:gd name="T21" fmla="*/ 0 h 227"/>
                <a:gd name="T22" fmla="*/ 39 w 111"/>
                <a:gd name="T23" fmla="*/ 0 h 227"/>
                <a:gd name="T24" fmla="*/ 32 w 111"/>
                <a:gd name="T25" fmla="*/ 8 h 227"/>
                <a:gd name="T26" fmla="*/ 32 w 111"/>
                <a:gd name="T27" fmla="*/ 24 h 227"/>
                <a:gd name="T28" fmla="*/ 23 w 111"/>
                <a:gd name="T29" fmla="*/ 24 h 227"/>
                <a:gd name="T30" fmla="*/ 0 w 111"/>
                <a:gd name="T31" fmla="*/ 47 h 227"/>
                <a:gd name="T32" fmla="*/ 0 w 111"/>
                <a:gd name="T33" fmla="*/ 204 h 227"/>
                <a:gd name="T34" fmla="*/ 23 w 111"/>
                <a:gd name="T35" fmla="*/ 227 h 227"/>
                <a:gd name="T36" fmla="*/ 88 w 111"/>
                <a:gd name="T37" fmla="*/ 227 h 227"/>
                <a:gd name="T38" fmla="*/ 111 w 111"/>
                <a:gd name="T39" fmla="*/ 204 h 227"/>
                <a:gd name="T40" fmla="*/ 111 w 111"/>
                <a:gd name="T41" fmla="*/ 47 h 227"/>
                <a:gd name="T42" fmla="*/ 88 w 111"/>
                <a:gd name="T43" fmla="*/ 24 h 227"/>
                <a:gd name="T44" fmla="*/ 95 w 111"/>
                <a:gd name="T45" fmla="*/ 204 h 227"/>
                <a:gd name="T46" fmla="*/ 88 w 111"/>
                <a:gd name="T47" fmla="*/ 212 h 227"/>
                <a:gd name="T48" fmla="*/ 23 w 111"/>
                <a:gd name="T49" fmla="*/ 212 h 227"/>
                <a:gd name="T50" fmla="*/ 15 w 111"/>
                <a:gd name="T51" fmla="*/ 204 h 227"/>
                <a:gd name="T52" fmla="*/ 15 w 111"/>
                <a:gd name="T53" fmla="*/ 47 h 227"/>
                <a:gd name="T54" fmla="*/ 23 w 111"/>
                <a:gd name="T55" fmla="*/ 39 h 227"/>
                <a:gd name="T56" fmla="*/ 38 w 111"/>
                <a:gd name="T57" fmla="*/ 39 h 227"/>
                <a:gd name="T58" fmla="*/ 39 w 111"/>
                <a:gd name="T59" fmla="*/ 39 h 227"/>
                <a:gd name="T60" fmla="*/ 71 w 111"/>
                <a:gd name="T61" fmla="*/ 39 h 227"/>
                <a:gd name="T62" fmla="*/ 72 w 111"/>
                <a:gd name="T63" fmla="*/ 39 h 227"/>
                <a:gd name="T64" fmla="*/ 88 w 111"/>
                <a:gd name="T65" fmla="*/ 39 h 227"/>
                <a:gd name="T66" fmla="*/ 95 w 111"/>
                <a:gd name="T67" fmla="*/ 47 h 227"/>
                <a:gd name="T68" fmla="*/ 95 w 111"/>
                <a:gd name="T69" fmla="*/ 20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227">
                  <a:moveTo>
                    <a:pt x="54" y="68"/>
                  </a:moveTo>
                  <a:cubicBezTo>
                    <a:pt x="25" y="132"/>
                    <a:pt x="25" y="132"/>
                    <a:pt x="25" y="132"/>
                  </a:cubicBezTo>
                  <a:cubicBezTo>
                    <a:pt x="53" y="132"/>
                    <a:pt x="53" y="132"/>
                    <a:pt x="53" y="132"/>
                  </a:cubicBezTo>
                  <a:cubicBezTo>
                    <a:pt x="53" y="181"/>
                    <a:pt x="53" y="181"/>
                    <a:pt x="53" y="181"/>
                  </a:cubicBezTo>
                  <a:cubicBezTo>
                    <a:pt x="86" y="124"/>
                    <a:pt x="86" y="124"/>
                    <a:pt x="86" y="124"/>
                  </a:cubicBezTo>
                  <a:cubicBezTo>
                    <a:pt x="54" y="124"/>
                    <a:pt x="54" y="124"/>
                    <a:pt x="54" y="124"/>
                  </a:cubicBezTo>
                  <a:lnTo>
                    <a:pt x="54" y="68"/>
                  </a:lnTo>
                  <a:close/>
                  <a:moveTo>
                    <a:pt x="88" y="24"/>
                  </a:moveTo>
                  <a:cubicBezTo>
                    <a:pt x="79" y="24"/>
                    <a:pt x="79" y="24"/>
                    <a:pt x="79" y="24"/>
                  </a:cubicBezTo>
                  <a:cubicBezTo>
                    <a:pt x="79" y="8"/>
                    <a:pt x="79" y="8"/>
                    <a:pt x="79" y="8"/>
                  </a:cubicBezTo>
                  <a:cubicBezTo>
                    <a:pt x="79" y="4"/>
                    <a:pt x="76" y="0"/>
                    <a:pt x="71" y="0"/>
                  </a:cubicBezTo>
                  <a:cubicBezTo>
                    <a:pt x="39" y="0"/>
                    <a:pt x="39" y="0"/>
                    <a:pt x="39" y="0"/>
                  </a:cubicBezTo>
                  <a:cubicBezTo>
                    <a:pt x="35" y="0"/>
                    <a:pt x="32" y="4"/>
                    <a:pt x="32" y="8"/>
                  </a:cubicBezTo>
                  <a:cubicBezTo>
                    <a:pt x="32" y="24"/>
                    <a:pt x="32" y="24"/>
                    <a:pt x="32" y="24"/>
                  </a:cubicBezTo>
                  <a:cubicBezTo>
                    <a:pt x="23" y="24"/>
                    <a:pt x="23" y="24"/>
                    <a:pt x="23" y="24"/>
                  </a:cubicBezTo>
                  <a:cubicBezTo>
                    <a:pt x="10" y="24"/>
                    <a:pt x="0" y="34"/>
                    <a:pt x="0" y="47"/>
                  </a:cubicBezTo>
                  <a:cubicBezTo>
                    <a:pt x="0" y="204"/>
                    <a:pt x="0" y="204"/>
                    <a:pt x="0" y="204"/>
                  </a:cubicBezTo>
                  <a:cubicBezTo>
                    <a:pt x="0" y="217"/>
                    <a:pt x="10" y="227"/>
                    <a:pt x="23" y="227"/>
                  </a:cubicBezTo>
                  <a:cubicBezTo>
                    <a:pt x="88" y="227"/>
                    <a:pt x="88" y="227"/>
                    <a:pt x="88" y="227"/>
                  </a:cubicBezTo>
                  <a:cubicBezTo>
                    <a:pt x="100" y="227"/>
                    <a:pt x="111" y="217"/>
                    <a:pt x="111" y="204"/>
                  </a:cubicBezTo>
                  <a:cubicBezTo>
                    <a:pt x="111" y="47"/>
                    <a:pt x="111" y="47"/>
                    <a:pt x="111" y="47"/>
                  </a:cubicBezTo>
                  <a:cubicBezTo>
                    <a:pt x="111" y="34"/>
                    <a:pt x="100" y="24"/>
                    <a:pt x="88" y="24"/>
                  </a:cubicBezTo>
                  <a:close/>
                  <a:moveTo>
                    <a:pt x="95" y="204"/>
                  </a:moveTo>
                  <a:cubicBezTo>
                    <a:pt x="95" y="208"/>
                    <a:pt x="92" y="212"/>
                    <a:pt x="88" y="212"/>
                  </a:cubicBezTo>
                  <a:cubicBezTo>
                    <a:pt x="23" y="212"/>
                    <a:pt x="23" y="212"/>
                    <a:pt x="23" y="212"/>
                  </a:cubicBezTo>
                  <a:cubicBezTo>
                    <a:pt x="19" y="212"/>
                    <a:pt x="15" y="208"/>
                    <a:pt x="15" y="204"/>
                  </a:cubicBezTo>
                  <a:cubicBezTo>
                    <a:pt x="15" y="47"/>
                    <a:pt x="15" y="47"/>
                    <a:pt x="15" y="47"/>
                  </a:cubicBezTo>
                  <a:cubicBezTo>
                    <a:pt x="15" y="43"/>
                    <a:pt x="19" y="39"/>
                    <a:pt x="23" y="39"/>
                  </a:cubicBezTo>
                  <a:cubicBezTo>
                    <a:pt x="38" y="39"/>
                    <a:pt x="38" y="39"/>
                    <a:pt x="38" y="39"/>
                  </a:cubicBezTo>
                  <a:cubicBezTo>
                    <a:pt x="39" y="39"/>
                    <a:pt x="39" y="39"/>
                    <a:pt x="39" y="39"/>
                  </a:cubicBezTo>
                  <a:cubicBezTo>
                    <a:pt x="71" y="39"/>
                    <a:pt x="71" y="39"/>
                    <a:pt x="71" y="39"/>
                  </a:cubicBezTo>
                  <a:cubicBezTo>
                    <a:pt x="72" y="39"/>
                    <a:pt x="72" y="39"/>
                    <a:pt x="72" y="39"/>
                  </a:cubicBezTo>
                  <a:cubicBezTo>
                    <a:pt x="88" y="39"/>
                    <a:pt x="88" y="39"/>
                    <a:pt x="88" y="39"/>
                  </a:cubicBezTo>
                  <a:cubicBezTo>
                    <a:pt x="92" y="39"/>
                    <a:pt x="95" y="43"/>
                    <a:pt x="95" y="47"/>
                  </a:cubicBezTo>
                  <a:lnTo>
                    <a:pt x="95" y="2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grpSp>
      <p:sp>
        <p:nvSpPr>
          <p:cNvPr id="101" name="ZoneTexte 100">
            <a:extLst>
              <a:ext uri="{FF2B5EF4-FFF2-40B4-BE49-F238E27FC236}">
                <a16:creationId xmlns:a16="http://schemas.microsoft.com/office/drawing/2014/main" id="{7465EAE7-A56D-3A1C-5DBF-232476C8E544}"/>
              </a:ext>
            </a:extLst>
          </p:cNvPr>
          <p:cNvSpPr txBox="1"/>
          <p:nvPr>
            <p:custDataLst>
              <p:tags r:id="rId29"/>
            </p:custDataLst>
          </p:nvPr>
        </p:nvSpPr>
        <p:spPr>
          <a:xfrm>
            <a:off x="2876087" y="3555069"/>
            <a:ext cx="1637429" cy="241980"/>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ÉNERGIE</a:t>
            </a:r>
          </a:p>
        </p:txBody>
      </p:sp>
      <p:sp>
        <p:nvSpPr>
          <p:cNvPr id="102" name="Flèche : droite 101">
            <a:extLst>
              <a:ext uri="{FF2B5EF4-FFF2-40B4-BE49-F238E27FC236}">
                <a16:creationId xmlns:a16="http://schemas.microsoft.com/office/drawing/2014/main" id="{8E0AD21F-A9DD-AFE0-22F3-48EC6D3B6DAD}"/>
              </a:ext>
            </a:extLst>
          </p:cNvPr>
          <p:cNvSpPr/>
          <p:nvPr>
            <p:custDataLst>
              <p:tags r:id="rId30"/>
            </p:custDataLst>
          </p:nvPr>
        </p:nvSpPr>
        <p:spPr>
          <a:xfrm rot="19437678">
            <a:off x="5375435" y="3622059"/>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a:extLst>
              <a:ext uri="{FF2B5EF4-FFF2-40B4-BE49-F238E27FC236}">
                <a16:creationId xmlns:a16="http://schemas.microsoft.com/office/drawing/2014/main" id="{2CBF105F-D3C2-A58D-BC0B-CF298DF6949E}"/>
              </a:ext>
            </a:extLst>
          </p:cNvPr>
          <p:cNvSpPr txBox="1"/>
          <p:nvPr>
            <p:custDataLst>
              <p:tags r:id="rId31"/>
            </p:custDataLst>
          </p:nvPr>
        </p:nvSpPr>
        <p:spPr>
          <a:xfrm>
            <a:off x="6912177" y="3460616"/>
            <a:ext cx="2774339" cy="430887"/>
          </a:xfrm>
          <a:prstGeom prst="rect">
            <a:avLst/>
          </a:prstGeom>
          <a:noFill/>
        </p:spPr>
        <p:txBody>
          <a:bodyPr wrap="square" rtlCol="0" anchor="ctr" anchorCtr="0">
            <a:spAutoFit/>
          </a:bodyPr>
          <a:lstStyle/>
          <a:p>
            <a:pPr marL="171450" indent="-171450">
              <a:buFont typeface="Arial" panose="020B0604020202020204" pitchFamily="34" charset="0"/>
              <a:buChar char="•"/>
            </a:pPr>
            <a:r>
              <a:rPr lang="fr-FR" sz="1100"/>
              <a:t>Gestion intelligente de l’énergie (</a:t>
            </a:r>
            <a:r>
              <a:rPr lang="fr-FR" sz="1100" i="1" err="1"/>
              <a:t>smart-grid</a:t>
            </a:r>
            <a:r>
              <a:rPr lang="fr-FR" sz="1100"/>
              <a:t>)</a:t>
            </a:r>
          </a:p>
        </p:txBody>
      </p:sp>
      <p:sp>
        <p:nvSpPr>
          <p:cNvPr id="104" name="ZoneTexte 103">
            <a:extLst>
              <a:ext uri="{FF2B5EF4-FFF2-40B4-BE49-F238E27FC236}">
                <a16:creationId xmlns:a16="http://schemas.microsoft.com/office/drawing/2014/main" id="{45CBE0C0-26F5-5DB4-7D6D-971069B025CD}"/>
              </a:ext>
            </a:extLst>
          </p:cNvPr>
          <p:cNvSpPr txBox="1"/>
          <p:nvPr>
            <p:custDataLst>
              <p:tags r:id="rId32"/>
            </p:custDataLst>
          </p:nvPr>
        </p:nvSpPr>
        <p:spPr>
          <a:xfrm>
            <a:off x="2871335" y="5268245"/>
            <a:ext cx="1637429" cy="241980"/>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MÉDICAL</a:t>
            </a:r>
          </a:p>
        </p:txBody>
      </p:sp>
      <p:grpSp>
        <p:nvGrpSpPr>
          <p:cNvPr id="105" name="Groupe 104">
            <a:extLst>
              <a:ext uri="{FF2B5EF4-FFF2-40B4-BE49-F238E27FC236}">
                <a16:creationId xmlns:a16="http://schemas.microsoft.com/office/drawing/2014/main" id="{615C9BFF-8120-62F7-53B0-5E4D60C4E0E0}"/>
              </a:ext>
            </a:extLst>
          </p:cNvPr>
          <p:cNvGrpSpPr/>
          <p:nvPr>
            <p:custDataLst>
              <p:tags r:id="rId33"/>
            </p:custDataLst>
          </p:nvPr>
        </p:nvGrpSpPr>
        <p:grpSpPr>
          <a:xfrm>
            <a:off x="2438033" y="5227235"/>
            <a:ext cx="324000" cy="324000"/>
            <a:chOff x="601644" y="5249762"/>
            <a:chExt cx="397802" cy="409343"/>
          </a:xfrm>
        </p:grpSpPr>
        <p:grpSp>
          <p:nvGrpSpPr>
            <p:cNvPr id="106" name="Groupe 105">
              <a:extLst>
                <a:ext uri="{FF2B5EF4-FFF2-40B4-BE49-F238E27FC236}">
                  <a16:creationId xmlns:a16="http://schemas.microsoft.com/office/drawing/2014/main" id="{4D4DE504-D03E-6C2F-3CD6-AEE6BE95EC16}"/>
                </a:ext>
              </a:extLst>
            </p:cNvPr>
            <p:cNvGrpSpPr/>
            <p:nvPr>
              <p:custDataLst>
                <p:tags r:id="rId59"/>
              </p:custDataLst>
            </p:nvPr>
          </p:nvGrpSpPr>
          <p:grpSpPr>
            <a:xfrm>
              <a:off x="601644" y="5249762"/>
              <a:ext cx="397802" cy="409343"/>
              <a:chOff x="4811145" y="1270158"/>
              <a:chExt cx="554444" cy="554444"/>
            </a:xfrm>
          </p:grpSpPr>
          <p:sp>
            <p:nvSpPr>
              <p:cNvPr id="108" name="Ellipse 107">
                <a:extLst>
                  <a:ext uri="{FF2B5EF4-FFF2-40B4-BE49-F238E27FC236}">
                    <a16:creationId xmlns:a16="http://schemas.microsoft.com/office/drawing/2014/main" id="{145162FE-F9F5-F53D-627D-B9B62EEBFE8E}"/>
                  </a:ext>
                </a:extLst>
              </p:cNvPr>
              <p:cNvSpPr/>
              <p:nvPr/>
            </p:nvSpPr>
            <p:spPr>
              <a:xfrm rot="5400000">
                <a:off x="4811145" y="1270158"/>
                <a:ext cx="554444" cy="554444"/>
              </a:xfrm>
              <a:prstGeom prst="ellipse">
                <a:avLst/>
              </a:prstGeom>
              <a:solidFill>
                <a:srgbClr val="F8E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09" name="Oval 589">
                <a:extLst>
                  <a:ext uri="{FF2B5EF4-FFF2-40B4-BE49-F238E27FC236}">
                    <a16:creationId xmlns:a16="http://schemas.microsoft.com/office/drawing/2014/main" id="{99F2DDD4-C019-CCD0-2E2D-935BFA26155E}"/>
                  </a:ext>
                </a:extLst>
              </p:cNvPr>
              <p:cNvSpPr>
                <a:spLocks noChangeArrowheads="1"/>
              </p:cNvSpPr>
              <p:nvPr/>
            </p:nvSpPr>
            <p:spPr bwMode="auto">
              <a:xfrm>
                <a:off x="4893151" y="1352164"/>
                <a:ext cx="390433" cy="390433"/>
              </a:xfrm>
              <a:prstGeom prst="ellipse">
                <a:avLst/>
              </a:prstGeom>
              <a:solidFill>
                <a:srgbClr val="D38622"/>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grpSp>
        <p:pic>
          <p:nvPicPr>
            <p:cNvPr id="107" name="Graphique 106" descr="Médical avec un remplissage uni">
              <a:extLst>
                <a:ext uri="{FF2B5EF4-FFF2-40B4-BE49-F238E27FC236}">
                  <a16:creationId xmlns:a16="http://schemas.microsoft.com/office/drawing/2014/main" id="{F754A7C9-0F37-6293-59BE-3AB4FA9F1371}"/>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72"/>
                </a:ext>
              </a:extLst>
            </a:blip>
            <a:stretch>
              <a:fillRect/>
            </a:stretch>
          </p:blipFill>
          <p:spPr>
            <a:xfrm>
              <a:off x="671637" y="5327329"/>
              <a:ext cx="254208" cy="254208"/>
            </a:xfrm>
            <a:prstGeom prst="rect">
              <a:avLst/>
            </a:prstGeom>
          </p:spPr>
        </p:pic>
      </p:grpSp>
      <p:grpSp>
        <p:nvGrpSpPr>
          <p:cNvPr id="110" name="Groupe 109">
            <a:extLst>
              <a:ext uri="{FF2B5EF4-FFF2-40B4-BE49-F238E27FC236}">
                <a16:creationId xmlns:a16="http://schemas.microsoft.com/office/drawing/2014/main" id="{57D9267F-B95C-6215-E1F4-72E2F299A103}"/>
              </a:ext>
            </a:extLst>
          </p:cNvPr>
          <p:cNvGrpSpPr/>
          <p:nvPr>
            <p:custDataLst>
              <p:tags r:id="rId34"/>
            </p:custDataLst>
          </p:nvPr>
        </p:nvGrpSpPr>
        <p:grpSpPr>
          <a:xfrm>
            <a:off x="5288464" y="5335235"/>
            <a:ext cx="353942" cy="108000"/>
            <a:chOff x="3581788" y="5396468"/>
            <a:chExt cx="353942" cy="108000"/>
          </a:xfrm>
        </p:grpSpPr>
        <p:sp>
          <p:nvSpPr>
            <p:cNvPr id="111" name="Flèche : droite 110">
              <a:extLst>
                <a:ext uri="{FF2B5EF4-FFF2-40B4-BE49-F238E27FC236}">
                  <a16:creationId xmlns:a16="http://schemas.microsoft.com/office/drawing/2014/main" id="{9F20B3F6-5F77-FF0C-C9FC-E5D496659C4D}"/>
                </a:ext>
              </a:extLst>
            </p:cNvPr>
            <p:cNvSpPr/>
            <p:nvPr/>
          </p:nvSpPr>
          <p:spPr>
            <a:xfrm rot="19437678">
              <a:off x="3581788" y="5396468"/>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Flèche : droite 111">
              <a:extLst>
                <a:ext uri="{FF2B5EF4-FFF2-40B4-BE49-F238E27FC236}">
                  <a16:creationId xmlns:a16="http://schemas.microsoft.com/office/drawing/2014/main" id="{E670B349-1122-6605-0933-250A7070A7A8}"/>
                </a:ext>
              </a:extLst>
            </p:cNvPr>
            <p:cNvSpPr/>
            <p:nvPr/>
          </p:nvSpPr>
          <p:spPr>
            <a:xfrm rot="19437678">
              <a:off x="3755730" y="5396468"/>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3" name="ZoneTexte 112">
            <a:extLst>
              <a:ext uri="{FF2B5EF4-FFF2-40B4-BE49-F238E27FC236}">
                <a16:creationId xmlns:a16="http://schemas.microsoft.com/office/drawing/2014/main" id="{D267D0FB-301F-2EDD-05E7-AD7002AFA3F4}"/>
              </a:ext>
            </a:extLst>
          </p:cNvPr>
          <p:cNvSpPr txBox="1"/>
          <p:nvPr>
            <p:custDataLst>
              <p:tags r:id="rId35"/>
            </p:custDataLst>
          </p:nvPr>
        </p:nvSpPr>
        <p:spPr>
          <a:xfrm>
            <a:off x="6912177" y="5173792"/>
            <a:ext cx="2774339" cy="430887"/>
          </a:xfrm>
          <a:prstGeom prst="rect">
            <a:avLst/>
          </a:prstGeom>
          <a:noFill/>
        </p:spPr>
        <p:txBody>
          <a:bodyPr wrap="square" rtlCol="0" anchor="ctr" anchorCtr="0">
            <a:spAutoFit/>
          </a:bodyPr>
          <a:lstStyle/>
          <a:p>
            <a:pPr marL="171450" indent="-171450">
              <a:buFont typeface="Arial" panose="020B0604020202020204" pitchFamily="34" charset="0"/>
              <a:buChar char="•"/>
            </a:pPr>
            <a:r>
              <a:rPr lang="fr-FR" sz="1100"/>
              <a:t>E-santé </a:t>
            </a:r>
          </a:p>
          <a:p>
            <a:pPr marL="171450" indent="-171450">
              <a:buFont typeface="Arial" panose="020B0604020202020204" pitchFamily="34" charset="0"/>
              <a:buChar char="•"/>
            </a:pPr>
            <a:r>
              <a:rPr lang="fr-FR" sz="1100" err="1"/>
              <a:t>MedTech</a:t>
            </a:r>
            <a:endParaRPr lang="fr-FR" sz="1100"/>
          </a:p>
        </p:txBody>
      </p:sp>
      <p:sp>
        <p:nvSpPr>
          <p:cNvPr id="114" name="ZoneTexte 113">
            <a:extLst>
              <a:ext uri="{FF2B5EF4-FFF2-40B4-BE49-F238E27FC236}">
                <a16:creationId xmlns:a16="http://schemas.microsoft.com/office/drawing/2014/main" id="{E0399D0F-B9EA-D387-4228-C346676BD345}"/>
              </a:ext>
            </a:extLst>
          </p:cNvPr>
          <p:cNvSpPr txBox="1"/>
          <p:nvPr>
            <p:custDataLst>
              <p:tags r:id="rId36"/>
            </p:custDataLst>
          </p:nvPr>
        </p:nvSpPr>
        <p:spPr>
          <a:xfrm>
            <a:off x="2876087" y="4039673"/>
            <a:ext cx="1637429" cy="241980"/>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INDUSTRIE</a:t>
            </a:r>
          </a:p>
        </p:txBody>
      </p:sp>
      <p:grpSp>
        <p:nvGrpSpPr>
          <p:cNvPr id="115" name="Groupe 114">
            <a:extLst>
              <a:ext uri="{FF2B5EF4-FFF2-40B4-BE49-F238E27FC236}">
                <a16:creationId xmlns:a16="http://schemas.microsoft.com/office/drawing/2014/main" id="{20A7B0E4-91C1-B751-8E72-314CCF8E64CC}"/>
              </a:ext>
            </a:extLst>
          </p:cNvPr>
          <p:cNvGrpSpPr/>
          <p:nvPr>
            <p:custDataLst>
              <p:tags r:id="rId37"/>
            </p:custDataLst>
          </p:nvPr>
        </p:nvGrpSpPr>
        <p:grpSpPr>
          <a:xfrm>
            <a:off x="2438033" y="3998663"/>
            <a:ext cx="324000" cy="324000"/>
            <a:chOff x="606396" y="4074000"/>
            <a:chExt cx="397802" cy="409343"/>
          </a:xfrm>
        </p:grpSpPr>
        <p:grpSp>
          <p:nvGrpSpPr>
            <p:cNvPr id="116" name="Groupe 115">
              <a:extLst>
                <a:ext uri="{FF2B5EF4-FFF2-40B4-BE49-F238E27FC236}">
                  <a16:creationId xmlns:a16="http://schemas.microsoft.com/office/drawing/2014/main" id="{A0E3B5F9-4D22-2362-F89A-94ABCBFDFE89}"/>
                </a:ext>
              </a:extLst>
            </p:cNvPr>
            <p:cNvGrpSpPr/>
            <p:nvPr>
              <p:custDataLst>
                <p:tags r:id="rId58"/>
              </p:custDataLst>
            </p:nvPr>
          </p:nvGrpSpPr>
          <p:grpSpPr>
            <a:xfrm>
              <a:off x="606396" y="4074000"/>
              <a:ext cx="397802" cy="409343"/>
              <a:chOff x="6237356" y="1618073"/>
              <a:chExt cx="554444" cy="554444"/>
            </a:xfrm>
          </p:grpSpPr>
          <p:sp>
            <p:nvSpPr>
              <p:cNvPr id="118" name="Ellipse 117">
                <a:extLst>
                  <a:ext uri="{FF2B5EF4-FFF2-40B4-BE49-F238E27FC236}">
                    <a16:creationId xmlns:a16="http://schemas.microsoft.com/office/drawing/2014/main" id="{95F4F1CD-336B-FC58-1476-EC02CB0D38EC}"/>
                  </a:ext>
                </a:extLst>
              </p:cNvPr>
              <p:cNvSpPr/>
              <p:nvPr/>
            </p:nvSpPr>
            <p:spPr>
              <a:xfrm rot="5400000">
                <a:off x="6237356" y="1618073"/>
                <a:ext cx="554444" cy="554444"/>
              </a:xfrm>
              <a:prstGeom prst="ellipse">
                <a:avLst/>
              </a:prstGeom>
              <a:solidFill>
                <a:srgbClr val="E2D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19" name="Oval 589">
                <a:extLst>
                  <a:ext uri="{FF2B5EF4-FFF2-40B4-BE49-F238E27FC236}">
                    <a16:creationId xmlns:a16="http://schemas.microsoft.com/office/drawing/2014/main" id="{9C862A76-C59D-3265-67A5-2861962698C4}"/>
                  </a:ext>
                </a:extLst>
              </p:cNvPr>
              <p:cNvSpPr>
                <a:spLocks noChangeArrowheads="1"/>
              </p:cNvSpPr>
              <p:nvPr/>
            </p:nvSpPr>
            <p:spPr bwMode="auto">
              <a:xfrm>
                <a:off x="6319362" y="1700079"/>
                <a:ext cx="390433" cy="390433"/>
              </a:xfrm>
              <a:prstGeom prst="ellipse">
                <a:avLst/>
              </a:prstGeom>
              <a:solidFill>
                <a:srgbClr val="6D4E92"/>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grpSp>
        <p:pic>
          <p:nvPicPr>
            <p:cNvPr id="117" name="Graphique 116" descr="Main de robot avec un remplissage uni">
              <a:extLst>
                <a:ext uri="{FF2B5EF4-FFF2-40B4-BE49-F238E27FC236}">
                  <a16:creationId xmlns:a16="http://schemas.microsoft.com/office/drawing/2014/main" id="{39CAB861-63B7-4637-0EC9-4F920D160B00}"/>
                </a:ext>
              </a:extLst>
            </p:cNvPr>
            <p:cNvPicPr>
              <a:picLocks noChangeAspect="1"/>
            </p:cNvPicPr>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74"/>
                </a:ext>
              </a:extLst>
            </a:blip>
            <a:stretch>
              <a:fillRect/>
            </a:stretch>
          </p:blipFill>
          <p:spPr>
            <a:xfrm>
              <a:off x="703184" y="4175862"/>
              <a:ext cx="205618" cy="205618"/>
            </a:xfrm>
            <a:prstGeom prst="rect">
              <a:avLst/>
            </a:prstGeom>
          </p:spPr>
        </p:pic>
      </p:grpSp>
      <p:grpSp>
        <p:nvGrpSpPr>
          <p:cNvPr id="120" name="Groupe 119">
            <a:extLst>
              <a:ext uri="{FF2B5EF4-FFF2-40B4-BE49-F238E27FC236}">
                <a16:creationId xmlns:a16="http://schemas.microsoft.com/office/drawing/2014/main" id="{0FFF8243-13D8-03F8-76B1-A64AAFE1831A}"/>
              </a:ext>
            </a:extLst>
          </p:cNvPr>
          <p:cNvGrpSpPr/>
          <p:nvPr>
            <p:custDataLst>
              <p:tags r:id="rId38"/>
            </p:custDataLst>
          </p:nvPr>
        </p:nvGrpSpPr>
        <p:grpSpPr>
          <a:xfrm>
            <a:off x="5203869" y="4106663"/>
            <a:ext cx="523133" cy="108001"/>
            <a:chOff x="3581788" y="4220705"/>
            <a:chExt cx="523133" cy="108001"/>
          </a:xfrm>
        </p:grpSpPr>
        <p:sp>
          <p:nvSpPr>
            <p:cNvPr id="121" name="Flèche : droite 120">
              <a:extLst>
                <a:ext uri="{FF2B5EF4-FFF2-40B4-BE49-F238E27FC236}">
                  <a16:creationId xmlns:a16="http://schemas.microsoft.com/office/drawing/2014/main" id="{16062284-67F1-6E9B-31B6-2FAB6C4BC82A}"/>
                </a:ext>
              </a:extLst>
            </p:cNvPr>
            <p:cNvSpPr/>
            <p:nvPr/>
          </p:nvSpPr>
          <p:spPr>
            <a:xfrm rot="19437678">
              <a:off x="3581788" y="4220706"/>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Flèche : droite 121">
              <a:extLst>
                <a:ext uri="{FF2B5EF4-FFF2-40B4-BE49-F238E27FC236}">
                  <a16:creationId xmlns:a16="http://schemas.microsoft.com/office/drawing/2014/main" id="{86EF13BA-3950-9BE0-F108-03608C980EC7}"/>
                </a:ext>
              </a:extLst>
            </p:cNvPr>
            <p:cNvSpPr/>
            <p:nvPr/>
          </p:nvSpPr>
          <p:spPr>
            <a:xfrm rot="19437678">
              <a:off x="3755730" y="4220706"/>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Flèche : droite 122">
              <a:extLst>
                <a:ext uri="{FF2B5EF4-FFF2-40B4-BE49-F238E27FC236}">
                  <a16:creationId xmlns:a16="http://schemas.microsoft.com/office/drawing/2014/main" id="{CC8E376B-469B-D4C0-996F-76867F1841BD}"/>
                </a:ext>
              </a:extLst>
            </p:cNvPr>
            <p:cNvSpPr/>
            <p:nvPr/>
          </p:nvSpPr>
          <p:spPr>
            <a:xfrm rot="19437678">
              <a:off x="3924921" y="4220705"/>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4" name="ZoneTexte 123">
            <a:extLst>
              <a:ext uri="{FF2B5EF4-FFF2-40B4-BE49-F238E27FC236}">
                <a16:creationId xmlns:a16="http://schemas.microsoft.com/office/drawing/2014/main" id="{D75B259C-E641-CE53-1F4B-D0036545E883}"/>
              </a:ext>
            </a:extLst>
          </p:cNvPr>
          <p:cNvSpPr txBox="1"/>
          <p:nvPr>
            <p:custDataLst>
              <p:tags r:id="rId39"/>
            </p:custDataLst>
          </p:nvPr>
        </p:nvSpPr>
        <p:spPr>
          <a:xfrm>
            <a:off x="6912177" y="3945220"/>
            <a:ext cx="2774339" cy="430887"/>
          </a:xfrm>
          <a:prstGeom prst="rect">
            <a:avLst/>
          </a:prstGeom>
          <a:noFill/>
        </p:spPr>
        <p:txBody>
          <a:bodyPr wrap="square" rtlCol="0" anchor="ctr" anchorCtr="0">
            <a:spAutoFit/>
          </a:bodyPr>
          <a:lstStyle/>
          <a:p>
            <a:pPr marL="171450" indent="-171450">
              <a:buFont typeface="Arial" panose="020B0604020202020204" pitchFamily="34" charset="0"/>
              <a:buChar char="•"/>
            </a:pPr>
            <a:r>
              <a:rPr lang="fr-FR" sz="1100"/>
              <a:t>Industrie 4.0</a:t>
            </a:r>
          </a:p>
          <a:p>
            <a:pPr marL="171450" indent="-171450">
              <a:buFont typeface="Arial" panose="020B0604020202020204" pitchFamily="34" charset="0"/>
              <a:buChar char="•"/>
            </a:pPr>
            <a:r>
              <a:rPr lang="fr-FR" sz="1100"/>
              <a:t>Automatisation et robotisation </a:t>
            </a:r>
          </a:p>
        </p:txBody>
      </p:sp>
      <p:sp>
        <p:nvSpPr>
          <p:cNvPr id="125" name="ZoneTexte 124">
            <a:extLst>
              <a:ext uri="{FF2B5EF4-FFF2-40B4-BE49-F238E27FC236}">
                <a16:creationId xmlns:a16="http://schemas.microsoft.com/office/drawing/2014/main" id="{A3A6030B-0CCC-2B1D-E01D-450E65624631}"/>
              </a:ext>
            </a:extLst>
          </p:cNvPr>
          <p:cNvSpPr txBox="1"/>
          <p:nvPr>
            <p:custDataLst>
              <p:tags r:id="rId40"/>
            </p:custDataLst>
          </p:nvPr>
        </p:nvSpPr>
        <p:spPr>
          <a:xfrm>
            <a:off x="2871335" y="5731431"/>
            <a:ext cx="1637429" cy="241980"/>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AGRICULTURE</a:t>
            </a:r>
          </a:p>
        </p:txBody>
      </p:sp>
      <p:grpSp>
        <p:nvGrpSpPr>
          <p:cNvPr id="126" name="Groupe 125">
            <a:extLst>
              <a:ext uri="{FF2B5EF4-FFF2-40B4-BE49-F238E27FC236}">
                <a16:creationId xmlns:a16="http://schemas.microsoft.com/office/drawing/2014/main" id="{06277C9E-353F-0E63-FC79-3A61661D4D11}"/>
              </a:ext>
            </a:extLst>
          </p:cNvPr>
          <p:cNvGrpSpPr/>
          <p:nvPr>
            <p:custDataLst>
              <p:tags r:id="rId41"/>
            </p:custDataLst>
          </p:nvPr>
        </p:nvGrpSpPr>
        <p:grpSpPr>
          <a:xfrm>
            <a:off x="5288464" y="5798420"/>
            <a:ext cx="353942" cy="108000"/>
            <a:chOff x="3581788" y="5865671"/>
            <a:chExt cx="353942" cy="108000"/>
          </a:xfrm>
        </p:grpSpPr>
        <p:sp>
          <p:nvSpPr>
            <p:cNvPr id="127" name="Flèche : droite 126">
              <a:extLst>
                <a:ext uri="{FF2B5EF4-FFF2-40B4-BE49-F238E27FC236}">
                  <a16:creationId xmlns:a16="http://schemas.microsoft.com/office/drawing/2014/main" id="{F03D00AB-8DA5-F50D-4365-C010F69560AB}"/>
                </a:ext>
              </a:extLst>
            </p:cNvPr>
            <p:cNvSpPr/>
            <p:nvPr/>
          </p:nvSpPr>
          <p:spPr>
            <a:xfrm rot="19437678">
              <a:off x="3581788" y="5865671"/>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Flèche : droite 127">
              <a:extLst>
                <a:ext uri="{FF2B5EF4-FFF2-40B4-BE49-F238E27FC236}">
                  <a16:creationId xmlns:a16="http://schemas.microsoft.com/office/drawing/2014/main" id="{5A8750B8-3C8D-99AB-7290-A441E600B264}"/>
                </a:ext>
              </a:extLst>
            </p:cNvPr>
            <p:cNvSpPr/>
            <p:nvPr/>
          </p:nvSpPr>
          <p:spPr>
            <a:xfrm rot="19437678">
              <a:off x="3755730" y="5865671"/>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9" name="ZoneTexte 128">
            <a:extLst>
              <a:ext uri="{FF2B5EF4-FFF2-40B4-BE49-F238E27FC236}">
                <a16:creationId xmlns:a16="http://schemas.microsoft.com/office/drawing/2014/main" id="{C79151D6-C19C-024A-029A-B56786E8B4C2}"/>
              </a:ext>
            </a:extLst>
          </p:cNvPr>
          <p:cNvSpPr txBox="1"/>
          <p:nvPr>
            <p:custDataLst>
              <p:tags r:id="rId42"/>
            </p:custDataLst>
          </p:nvPr>
        </p:nvSpPr>
        <p:spPr>
          <a:xfrm>
            <a:off x="6912177" y="5721617"/>
            <a:ext cx="2774339" cy="261610"/>
          </a:xfrm>
          <a:prstGeom prst="rect">
            <a:avLst/>
          </a:prstGeom>
          <a:noFill/>
        </p:spPr>
        <p:txBody>
          <a:bodyPr wrap="square" rtlCol="0" anchor="ctr" anchorCtr="0">
            <a:spAutoFit/>
          </a:bodyPr>
          <a:lstStyle/>
          <a:p>
            <a:pPr marL="171450" indent="-171450">
              <a:buFont typeface="Arial" panose="020B0604020202020204" pitchFamily="34" charset="0"/>
              <a:buChar char="•"/>
            </a:pPr>
            <a:r>
              <a:rPr lang="fr-FR" sz="1100"/>
              <a:t>Mécanisation</a:t>
            </a:r>
          </a:p>
        </p:txBody>
      </p:sp>
      <p:grpSp>
        <p:nvGrpSpPr>
          <p:cNvPr id="130" name="Groupe 129">
            <a:extLst>
              <a:ext uri="{FF2B5EF4-FFF2-40B4-BE49-F238E27FC236}">
                <a16:creationId xmlns:a16="http://schemas.microsoft.com/office/drawing/2014/main" id="{8EEBE7D6-6461-4AFB-E28D-3C93C2AB874E}"/>
              </a:ext>
            </a:extLst>
          </p:cNvPr>
          <p:cNvGrpSpPr/>
          <p:nvPr>
            <p:custDataLst>
              <p:tags r:id="rId43"/>
            </p:custDataLst>
          </p:nvPr>
        </p:nvGrpSpPr>
        <p:grpSpPr>
          <a:xfrm>
            <a:off x="2438033" y="5690421"/>
            <a:ext cx="324000" cy="324000"/>
            <a:chOff x="601644" y="5718965"/>
            <a:chExt cx="397802" cy="409343"/>
          </a:xfrm>
        </p:grpSpPr>
        <p:grpSp>
          <p:nvGrpSpPr>
            <p:cNvPr id="131" name="Groupe 130">
              <a:extLst>
                <a:ext uri="{FF2B5EF4-FFF2-40B4-BE49-F238E27FC236}">
                  <a16:creationId xmlns:a16="http://schemas.microsoft.com/office/drawing/2014/main" id="{BBDFADA3-78DB-8BFB-7143-B95089F381BC}"/>
                </a:ext>
              </a:extLst>
            </p:cNvPr>
            <p:cNvGrpSpPr/>
            <p:nvPr>
              <p:custDataLst>
                <p:tags r:id="rId57"/>
              </p:custDataLst>
            </p:nvPr>
          </p:nvGrpSpPr>
          <p:grpSpPr>
            <a:xfrm>
              <a:off x="601644" y="5718965"/>
              <a:ext cx="397802" cy="409343"/>
              <a:chOff x="6237356" y="1618073"/>
              <a:chExt cx="554444" cy="554444"/>
            </a:xfrm>
          </p:grpSpPr>
          <p:sp>
            <p:nvSpPr>
              <p:cNvPr id="133" name="Ellipse 132">
                <a:extLst>
                  <a:ext uri="{FF2B5EF4-FFF2-40B4-BE49-F238E27FC236}">
                    <a16:creationId xmlns:a16="http://schemas.microsoft.com/office/drawing/2014/main" id="{636446D7-F263-E403-75A2-DF005C9077F4}"/>
                  </a:ext>
                </a:extLst>
              </p:cNvPr>
              <p:cNvSpPr/>
              <p:nvPr/>
            </p:nvSpPr>
            <p:spPr>
              <a:xfrm rot="5400000">
                <a:off x="6237356" y="1618073"/>
                <a:ext cx="554444" cy="55444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34" name="Oval 589">
                <a:extLst>
                  <a:ext uri="{FF2B5EF4-FFF2-40B4-BE49-F238E27FC236}">
                    <a16:creationId xmlns:a16="http://schemas.microsoft.com/office/drawing/2014/main" id="{9F24D404-5B41-B5FF-3F1C-CB0A2325B5C5}"/>
                  </a:ext>
                </a:extLst>
              </p:cNvPr>
              <p:cNvSpPr>
                <a:spLocks noChangeArrowheads="1"/>
              </p:cNvSpPr>
              <p:nvPr/>
            </p:nvSpPr>
            <p:spPr bwMode="auto">
              <a:xfrm>
                <a:off x="6319362" y="1700079"/>
                <a:ext cx="390433" cy="390433"/>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chemeClr val="accent4"/>
                  </a:solidFill>
                  <a:latin typeface="+mj-lt"/>
                </a:endParaRPr>
              </a:p>
            </p:txBody>
          </p:sp>
        </p:grpSp>
        <p:pic>
          <p:nvPicPr>
            <p:cNvPr id="132" name="Graphique 131" descr="Cultures avec un remplissage uni">
              <a:extLst>
                <a:ext uri="{FF2B5EF4-FFF2-40B4-BE49-F238E27FC236}">
                  <a16:creationId xmlns:a16="http://schemas.microsoft.com/office/drawing/2014/main" id="{0106F78A-F96F-51F1-F215-8E4D5B65A71C}"/>
                </a:ext>
              </a:extLst>
            </p:cNvPr>
            <p:cNvPicPr>
              <a:picLocks noChangeAspect="1"/>
            </p:cNvPicPr>
            <p:nvPr/>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76"/>
                </a:ext>
              </a:extLst>
            </a:blip>
            <a:stretch>
              <a:fillRect/>
            </a:stretch>
          </p:blipFill>
          <p:spPr>
            <a:xfrm>
              <a:off x="688050" y="5801875"/>
              <a:ext cx="216000" cy="216000"/>
            </a:xfrm>
            <a:prstGeom prst="rect">
              <a:avLst/>
            </a:prstGeom>
          </p:spPr>
        </p:pic>
      </p:grpSp>
      <p:sp>
        <p:nvSpPr>
          <p:cNvPr id="135" name="ZoneTexte 134">
            <a:extLst>
              <a:ext uri="{FF2B5EF4-FFF2-40B4-BE49-F238E27FC236}">
                <a16:creationId xmlns:a16="http://schemas.microsoft.com/office/drawing/2014/main" id="{0D34529C-2129-8436-4E70-4598B0BBE176}"/>
              </a:ext>
            </a:extLst>
          </p:cNvPr>
          <p:cNvSpPr txBox="1"/>
          <p:nvPr>
            <p:custDataLst>
              <p:tags r:id="rId44"/>
            </p:custDataLst>
          </p:nvPr>
        </p:nvSpPr>
        <p:spPr>
          <a:xfrm>
            <a:off x="660995" y="4996402"/>
            <a:ext cx="1470457" cy="461665"/>
          </a:xfrm>
          <a:prstGeom prst="rect">
            <a:avLst/>
          </a:prstGeom>
          <a:noFill/>
        </p:spPr>
        <p:txBody>
          <a:bodyPr wrap="square" rtlCol="0">
            <a:spAutoFit/>
          </a:bodyPr>
          <a:lstStyle/>
          <a:p>
            <a:pPr algn="ctr"/>
            <a:r>
              <a:rPr lang="fr-FR" sz="1200" b="1" i="1"/>
              <a:t>Secteurs émergents</a:t>
            </a:r>
          </a:p>
        </p:txBody>
      </p:sp>
      <p:sp>
        <p:nvSpPr>
          <p:cNvPr id="136" name="Rectangle : coins arrondis 135">
            <a:extLst>
              <a:ext uri="{FF2B5EF4-FFF2-40B4-BE49-F238E27FC236}">
                <a16:creationId xmlns:a16="http://schemas.microsoft.com/office/drawing/2014/main" id="{8758678D-0907-DA51-4161-6C8C9F13078D}"/>
              </a:ext>
            </a:extLst>
          </p:cNvPr>
          <p:cNvSpPr/>
          <p:nvPr>
            <p:custDataLst>
              <p:tags r:id="rId45"/>
            </p:custDataLst>
          </p:nvPr>
        </p:nvSpPr>
        <p:spPr>
          <a:xfrm>
            <a:off x="9699028" y="1166710"/>
            <a:ext cx="1883876" cy="1556853"/>
          </a:xfrm>
          <a:prstGeom prst="roundRect">
            <a:avLst>
              <a:gd name="adj" fmla="val 0"/>
            </a:avLst>
          </a:prstGeom>
          <a:solidFill>
            <a:schemeClr val="accent3">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7" name="Rectangle : coins arrondis 136">
            <a:extLst>
              <a:ext uri="{FF2B5EF4-FFF2-40B4-BE49-F238E27FC236}">
                <a16:creationId xmlns:a16="http://schemas.microsoft.com/office/drawing/2014/main" id="{C063611F-B62C-23BD-AD5A-F1EB2EA6D746}"/>
              </a:ext>
            </a:extLst>
          </p:cNvPr>
          <p:cNvSpPr/>
          <p:nvPr>
            <p:custDataLst>
              <p:tags r:id="rId46"/>
            </p:custDataLst>
          </p:nvPr>
        </p:nvSpPr>
        <p:spPr>
          <a:xfrm>
            <a:off x="9699028" y="2866135"/>
            <a:ext cx="1883876" cy="1558800"/>
          </a:xfrm>
          <a:prstGeom prst="roundRect">
            <a:avLst>
              <a:gd name="adj" fmla="val 0"/>
            </a:avLst>
          </a:prstGeom>
          <a:solidFill>
            <a:schemeClr val="accent1">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8" name="Rectangle : coins arrondis 137">
            <a:extLst>
              <a:ext uri="{FF2B5EF4-FFF2-40B4-BE49-F238E27FC236}">
                <a16:creationId xmlns:a16="http://schemas.microsoft.com/office/drawing/2014/main" id="{8DF374AD-2FE3-ED56-3EDB-8B0E36B87ED7}"/>
              </a:ext>
            </a:extLst>
          </p:cNvPr>
          <p:cNvSpPr/>
          <p:nvPr>
            <p:custDataLst>
              <p:tags r:id="rId47"/>
            </p:custDataLst>
          </p:nvPr>
        </p:nvSpPr>
        <p:spPr>
          <a:xfrm>
            <a:off x="9699028" y="4564827"/>
            <a:ext cx="1883876" cy="1558800"/>
          </a:xfrm>
          <a:prstGeom prst="roundRect">
            <a:avLst>
              <a:gd name="adj" fmla="val 0"/>
            </a:avLst>
          </a:prstGeom>
          <a:solidFill>
            <a:schemeClr val="accent4">
              <a:lumMod val="20000"/>
              <a:lumOff val="80000"/>
            </a:schemeClr>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9" name="ZoneTexte 138">
            <a:extLst>
              <a:ext uri="{FF2B5EF4-FFF2-40B4-BE49-F238E27FC236}">
                <a16:creationId xmlns:a16="http://schemas.microsoft.com/office/drawing/2014/main" id="{ACA5770D-D8B4-98A0-B913-52D0AC2DBE6B}"/>
              </a:ext>
            </a:extLst>
          </p:cNvPr>
          <p:cNvSpPr txBox="1"/>
          <p:nvPr>
            <p:custDataLst>
              <p:tags r:id="rId48"/>
            </p:custDataLst>
          </p:nvPr>
        </p:nvSpPr>
        <p:spPr>
          <a:xfrm>
            <a:off x="9699028" y="1546428"/>
            <a:ext cx="1883876" cy="830997"/>
          </a:xfrm>
          <a:prstGeom prst="rect">
            <a:avLst/>
          </a:prstGeom>
          <a:noFill/>
        </p:spPr>
        <p:txBody>
          <a:bodyPr wrap="square" rtlCol="0">
            <a:spAutoFit/>
          </a:bodyPr>
          <a:lstStyle/>
          <a:p>
            <a:r>
              <a:rPr lang="fr-FR" sz="1200" i="1"/>
              <a:t>Principaux marchés des SE à la fois en termes de volume et d’innovations technologiques. </a:t>
            </a:r>
          </a:p>
        </p:txBody>
      </p:sp>
      <p:sp>
        <p:nvSpPr>
          <p:cNvPr id="140" name="ZoneTexte 139">
            <a:extLst>
              <a:ext uri="{FF2B5EF4-FFF2-40B4-BE49-F238E27FC236}">
                <a16:creationId xmlns:a16="http://schemas.microsoft.com/office/drawing/2014/main" id="{CCD3F09C-DF7D-9245-30AF-61078FCC6C58}"/>
              </a:ext>
            </a:extLst>
          </p:cNvPr>
          <p:cNvSpPr txBox="1"/>
          <p:nvPr>
            <p:custDataLst>
              <p:tags r:id="rId49"/>
            </p:custDataLst>
          </p:nvPr>
        </p:nvSpPr>
        <p:spPr>
          <a:xfrm>
            <a:off x="9699028" y="3137704"/>
            <a:ext cx="1883876" cy="1015663"/>
          </a:xfrm>
          <a:prstGeom prst="rect">
            <a:avLst/>
          </a:prstGeom>
          <a:noFill/>
        </p:spPr>
        <p:txBody>
          <a:bodyPr wrap="square" rtlCol="0">
            <a:spAutoFit/>
          </a:bodyPr>
          <a:lstStyle/>
          <a:p>
            <a:r>
              <a:rPr lang="fr-FR" sz="1200" i="1"/>
              <a:t>Marchés relativement importants caractérisés par le développement de nouvelles applications des SE. </a:t>
            </a:r>
          </a:p>
        </p:txBody>
      </p:sp>
      <p:sp>
        <p:nvSpPr>
          <p:cNvPr id="141" name="ZoneTexte 140">
            <a:extLst>
              <a:ext uri="{FF2B5EF4-FFF2-40B4-BE49-F238E27FC236}">
                <a16:creationId xmlns:a16="http://schemas.microsoft.com/office/drawing/2014/main" id="{D678F7B9-FA1E-3130-09CA-0C01C22D4076}"/>
              </a:ext>
            </a:extLst>
          </p:cNvPr>
          <p:cNvSpPr txBox="1"/>
          <p:nvPr>
            <p:custDataLst>
              <p:tags r:id="rId50"/>
            </p:custDataLst>
          </p:nvPr>
        </p:nvSpPr>
        <p:spPr>
          <a:xfrm>
            <a:off x="9699028" y="4789069"/>
            <a:ext cx="1883876" cy="1200329"/>
          </a:xfrm>
          <a:prstGeom prst="rect">
            <a:avLst/>
          </a:prstGeom>
          <a:noFill/>
        </p:spPr>
        <p:txBody>
          <a:bodyPr wrap="square" rtlCol="0">
            <a:spAutoFit/>
          </a:bodyPr>
          <a:lstStyle/>
          <a:p>
            <a:r>
              <a:rPr lang="fr-FR" sz="1200" i="1"/>
              <a:t>Marchés où l’intégration des SE demeure plus limitée, mais caractérisés par de nombreuses innovations technologiques. </a:t>
            </a:r>
          </a:p>
        </p:txBody>
      </p:sp>
      <p:sp>
        <p:nvSpPr>
          <p:cNvPr id="142" name="ZoneTexte 141">
            <a:extLst>
              <a:ext uri="{FF2B5EF4-FFF2-40B4-BE49-F238E27FC236}">
                <a16:creationId xmlns:a16="http://schemas.microsoft.com/office/drawing/2014/main" id="{AC313430-17CD-69B2-5216-C04EF9188DBE}"/>
              </a:ext>
            </a:extLst>
          </p:cNvPr>
          <p:cNvSpPr txBox="1"/>
          <p:nvPr>
            <p:custDataLst>
              <p:tags r:id="rId51"/>
            </p:custDataLst>
          </p:nvPr>
        </p:nvSpPr>
        <p:spPr>
          <a:xfrm>
            <a:off x="9352370" y="853100"/>
            <a:ext cx="2577192" cy="454563"/>
          </a:xfrm>
          <a:prstGeom prst="rect">
            <a:avLst/>
          </a:prstGeom>
          <a:noFill/>
        </p:spPr>
        <p:txBody>
          <a:bodyPr wrap="square" lIns="72000" tIns="36000" rIns="72000" bIns="36000" rtlCol="0">
            <a:noAutofit/>
          </a:bodyPr>
          <a:lstStyle/>
          <a:p>
            <a:pPr algn="ctr"/>
            <a:r>
              <a:rPr lang="fr-FR" sz="1200" b="1">
                <a:solidFill>
                  <a:schemeClr val="tx2"/>
                </a:solidFill>
                <a:latin typeface="+mj-lt"/>
                <a:cs typeface="Segoe UI Semilight" panose="020B0402040204020203" pitchFamily="34" charset="0"/>
              </a:rPr>
              <a:t>Caractéristiques marché</a:t>
            </a:r>
          </a:p>
        </p:txBody>
      </p:sp>
      <p:sp>
        <p:nvSpPr>
          <p:cNvPr id="143" name="ZoneTexte 142">
            <a:extLst>
              <a:ext uri="{FF2B5EF4-FFF2-40B4-BE49-F238E27FC236}">
                <a16:creationId xmlns:a16="http://schemas.microsoft.com/office/drawing/2014/main" id="{1296907F-478F-4DEB-FA37-0A8ADFDE52B2}"/>
              </a:ext>
            </a:extLst>
          </p:cNvPr>
          <p:cNvSpPr txBox="1"/>
          <p:nvPr>
            <p:custDataLst>
              <p:tags r:id="rId52"/>
            </p:custDataLst>
          </p:nvPr>
        </p:nvSpPr>
        <p:spPr>
          <a:xfrm>
            <a:off x="2852519" y="4751616"/>
            <a:ext cx="1637429" cy="241980"/>
          </a:xfrm>
          <a:prstGeom prst="rect">
            <a:avLst/>
          </a:prstGeom>
          <a:noFill/>
        </p:spPr>
        <p:txBody>
          <a:bodyPr wrap="square" lIns="72000" tIns="36000" rIns="72000" bIns="36000" rtlCol="0">
            <a:spAutoFit/>
          </a:bodyPr>
          <a:lstStyle/>
          <a:p>
            <a:r>
              <a:rPr lang="fr-FR" sz="1050">
                <a:latin typeface="+mj-lt"/>
                <a:cs typeface="Segoe UI Semilight" panose="020B0402040204020203" pitchFamily="34" charset="0"/>
              </a:rPr>
              <a:t>BÂTIMENT &amp; VRD*</a:t>
            </a:r>
          </a:p>
        </p:txBody>
      </p:sp>
      <p:grpSp>
        <p:nvGrpSpPr>
          <p:cNvPr id="144" name="Groupe 143">
            <a:extLst>
              <a:ext uri="{FF2B5EF4-FFF2-40B4-BE49-F238E27FC236}">
                <a16:creationId xmlns:a16="http://schemas.microsoft.com/office/drawing/2014/main" id="{D76CC50A-64F8-386B-13D8-CCC0D16D21C2}"/>
              </a:ext>
            </a:extLst>
          </p:cNvPr>
          <p:cNvGrpSpPr/>
          <p:nvPr>
            <p:custDataLst>
              <p:tags r:id="rId53"/>
            </p:custDataLst>
          </p:nvPr>
        </p:nvGrpSpPr>
        <p:grpSpPr>
          <a:xfrm>
            <a:off x="2438033" y="4710606"/>
            <a:ext cx="324000" cy="324000"/>
            <a:chOff x="582828" y="4780559"/>
            <a:chExt cx="397802" cy="409343"/>
          </a:xfrm>
        </p:grpSpPr>
        <p:grpSp>
          <p:nvGrpSpPr>
            <p:cNvPr id="145" name="Groupe 144">
              <a:extLst>
                <a:ext uri="{FF2B5EF4-FFF2-40B4-BE49-F238E27FC236}">
                  <a16:creationId xmlns:a16="http://schemas.microsoft.com/office/drawing/2014/main" id="{211A6DB2-762A-27BF-9DD1-9EBE30FE35BB}"/>
                </a:ext>
              </a:extLst>
            </p:cNvPr>
            <p:cNvGrpSpPr/>
            <p:nvPr>
              <p:custDataLst>
                <p:tags r:id="rId56"/>
              </p:custDataLst>
            </p:nvPr>
          </p:nvGrpSpPr>
          <p:grpSpPr>
            <a:xfrm>
              <a:off x="582828" y="4780559"/>
              <a:ext cx="397802" cy="409343"/>
              <a:chOff x="6237356" y="1618073"/>
              <a:chExt cx="554444" cy="554444"/>
            </a:xfrm>
          </p:grpSpPr>
          <p:sp>
            <p:nvSpPr>
              <p:cNvPr id="147" name="Ellipse 146">
                <a:extLst>
                  <a:ext uri="{FF2B5EF4-FFF2-40B4-BE49-F238E27FC236}">
                    <a16:creationId xmlns:a16="http://schemas.microsoft.com/office/drawing/2014/main" id="{19639D4B-7286-D674-1A8F-95EF6C399192}"/>
                  </a:ext>
                </a:extLst>
              </p:cNvPr>
              <p:cNvSpPr/>
              <p:nvPr/>
            </p:nvSpPr>
            <p:spPr>
              <a:xfrm rot="5400000">
                <a:off x="6237356" y="1618073"/>
                <a:ext cx="554444" cy="55444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48" name="Oval 589">
                <a:extLst>
                  <a:ext uri="{FF2B5EF4-FFF2-40B4-BE49-F238E27FC236}">
                    <a16:creationId xmlns:a16="http://schemas.microsoft.com/office/drawing/2014/main" id="{27C6EE1F-28DC-5330-BB6B-BCB9F87EA848}"/>
                  </a:ext>
                </a:extLst>
              </p:cNvPr>
              <p:cNvSpPr>
                <a:spLocks noChangeArrowheads="1"/>
              </p:cNvSpPr>
              <p:nvPr/>
            </p:nvSpPr>
            <p:spPr bwMode="auto">
              <a:xfrm>
                <a:off x="6319362" y="1700079"/>
                <a:ext cx="390433" cy="390433"/>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grpSp>
        <p:pic>
          <p:nvPicPr>
            <p:cNvPr id="146" name="Graphique 145" descr="Ville contour">
              <a:extLst>
                <a:ext uri="{FF2B5EF4-FFF2-40B4-BE49-F238E27FC236}">
                  <a16:creationId xmlns:a16="http://schemas.microsoft.com/office/drawing/2014/main" id="{AAB53645-7B42-3468-3197-4ADC48D7E591}"/>
                </a:ext>
              </a:extLst>
            </p:cNvPr>
            <p:cNvPicPr>
              <a:picLocks noChangeAspect="1"/>
            </p:cNvPicPr>
            <p:nvPr/>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659207" y="4862709"/>
              <a:ext cx="245042" cy="245042"/>
            </a:xfrm>
            <a:prstGeom prst="rect">
              <a:avLst/>
            </a:prstGeom>
          </p:spPr>
        </p:pic>
      </p:grpSp>
      <p:sp>
        <p:nvSpPr>
          <p:cNvPr id="149" name="Flèche : droite 148">
            <a:extLst>
              <a:ext uri="{FF2B5EF4-FFF2-40B4-BE49-F238E27FC236}">
                <a16:creationId xmlns:a16="http://schemas.microsoft.com/office/drawing/2014/main" id="{8D7D0D07-C966-4E67-35EC-472BF8C2E216}"/>
              </a:ext>
            </a:extLst>
          </p:cNvPr>
          <p:cNvSpPr/>
          <p:nvPr>
            <p:custDataLst>
              <p:tags r:id="rId54"/>
            </p:custDataLst>
          </p:nvPr>
        </p:nvSpPr>
        <p:spPr>
          <a:xfrm rot="19437678">
            <a:off x="5375435" y="4818606"/>
            <a:ext cx="180000" cy="1080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ZoneTexte 149">
            <a:extLst>
              <a:ext uri="{FF2B5EF4-FFF2-40B4-BE49-F238E27FC236}">
                <a16:creationId xmlns:a16="http://schemas.microsoft.com/office/drawing/2014/main" id="{56B95FFC-FE3D-4A10-5599-5A5E9F05EBBA}"/>
              </a:ext>
            </a:extLst>
          </p:cNvPr>
          <p:cNvSpPr txBox="1"/>
          <p:nvPr>
            <p:custDataLst>
              <p:tags r:id="rId55"/>
            </p:custDataLst>
          </p:nvPr>
        </p:nvSpPr>
        <p:spPr>
          <a:xfrm>
            <a:off x="6912177" y="4657163"/>
            <a:ext cx="2893689" cy="430887"/>
          </a:xfrm>
          <a:prstGeom prst="rect">
            <a:avLst/>
          </a:prstGeom>
          <a:noFill/>
        </p:spPr>
        <p:txBody>
          <a:bodyPr wrap="square" rtlCol="0" anchor="ctr" anchorCtr="0">
            <a:spAutoFit/>
          </a:bodyPr>
          <a:lstStyle/>
          <a:p>
            <a:pPr marL="171450" indent="-171450">
              <a:buFont typeface="Arial" panose="020B0604020202020204" pitchFamily="34" charset="0"/>
              <a:buChar char="•"/>
            </a:pPr>
            <a:r>
              <a:rPr lang="fr-FR" sz="1100"/>
              <a:t>Domotique (</a:t>
            </a:r>
            <a:r>
              <a:rPr lang="fr-FR" sz="1100" i="1"/>
              <a:t>smart-home</a:t>
            </a:r>
            <a:r>
              <a:rPr lang="fr-FR" sz="1100"/>
              <a:t>)</a:t>
            </a:r>
          </a:p>
          <a:p>
            <a:pPr marL="171450" indent="-171450">
              <a:buFont typeface="Arial" panose="020B0604020202020204" pitchFamily="34" charset="0"/>
              <a:buChar char="•"/>
            </a:pPr>
            <a:r>
              <a:rPr lang="fr-FR" sz="1100" err="1"/>
              <a:t>Smart-grid</a:t>
            </a:r>
            <a:endParaRPr lang="fr-FR" sz="1100"/>
          </a:p>
        </p:txBody>
      </p:sp>
    </p:spTree>
    <p:extLst>
      <p:ext uri="{BB962C8B-B14F-4D97-AF65-F5344CB8AC3E}">
        <p14:creationId xmlns:p14="http://schemas.microsoft.com/office/powerpoint/2010/main" val="199549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B99CC-D126-4CF3-8AFB-2AC351A4EC6F}"/>
              </a:ext>
            </a:extLst>
          </p:cNvPr>
          <p:cNvSpPr>
            <a:spLocks noGrp="1"/>
          </p:cNvSpPr>
          <p:nvPr>
            <p:ph type="ctrTitle"/>
            <p:custDataLst>
              <p:tags r:id="rId1"/>
            </p:custDataLst>
          </p:nvPr>
        </p:nvSpPr>
        <p:spPr>
          <a:xfrm>
            <a:off x="341461" y="2003208"/>
            <a:ext cx="7732864" cy="1438743"/>
          </a:xfrm>
        </p:spPr>
        <p:txBody>
          <a:bodyPr/>
          <a:lstStyle/>
          <a:p>
            <a:r>
              <a:rPr lang="fr-FR" sz="2800"/>
              <a:t>Les évolutions des systèmes et leurs impacts sur les métiers et les compétences</a:t>
            </a:r>
          </a:p>
        </p:txBody>
      </p:sp>
      <p:sp>
        <p:nvSpPr>
          <p:cNvPr id="4" name="Espace réservé du pied de page 3">
            <a:extLst>
              <a:ext uri="{FF2B5EF4-FFF2-40B4-BE49-F238E27FC236}">
                <a16:creationId xmlns:a16="http://schemas.microsoft.com/office/drawing/2014/main" id="{53B5DC91-BA6E-41F1-9015-099206D77876}"/>
              </a:ext>
            </a:extLst>
          </p:cNvPr>
          <p:cNvSpPr>
            <a:spLocks noGrp="1"/>
          </p:cNvSpPr>
          <p:nvPr>
            <p:ph type="ftr" sz="quarter" idx="11"/>
            <p:custDataLst>
              <p:tags r:id="rId2"/>
            </p:custDataLst>
          </p:nvPr>
        </p:nvSpPr>
        <p:spPr/>
        <p:txBody>
          <a:bodyPr/>
          <a:lstStyle/>
          <a:p>
            <a:r>
              <a:rPr lang="fr-FR">
                <a:solidFill>
                  <a:schemeClr val="bg1"/>
                </a:solidFill>
              </a:rPr>
              <a:t>KYU pour l’OPIIEC - 2022</a:t>
            </a:r>
            <a:br>
              <a:rPr lang="fr-FR">
                <a:solidFill>
                  <a:schemeClr val="bg1"/>
                </a:solidFill>
              </a:rPr>
            </a:br>
            <a:r>
              <a:rPr lang="fr-FR">
                <a:solidFill>
                  <a:schemeClr val="bg1"/>
                </a:solidFill>
              </a:rPr>
              <a:t>Formations et compétences sur les systèmes embarqués</a:t>
            </a:r>
          </a:p>
        </p:txBody>
      </p:sp>
      <p:sp>
        <p:nvSpPr>
          <p:cNvPr id="5" name="Espace réservé du numéro de diapositive 4">
            <a:extLst>
              <a:ext uri="{FF2B5EF4-FFF2-40B4-BE49-F238E27FC236}">
                <a16:creationId xmlns:a16="http://schemas.microsoft.com/office/drawing/2014/main" id="{C66E9C4F-D98E-4C98-9134-333AC837D7D2}"/>
              </a:ext>
            </a:extLst>
          </p:cNvPr>
          <p:cNvSpPr>
            <a:spLocks noGrp="1"/>
          </p:cNvSpPr>
          <p:nvPr>
            <p:ph type="sldNum" sz="quarter" idx="12"/>
            <p:custDataLst>
              <p:tags r:id="rId3"/>
            </p:custDataLst>
          </p:nvPr>
        </p:nvSpPr>
        <p:spPr/>
        <p:txBody>
          <a:bodyPr/>
          <a:lstStyle/>
          <a:p>
            <a:fld id="{A43914CE-9F6A-4F7F-8362-260763EB4F65}" type="slidenum">
              <a:rPr lang="fr-FR" smtClean="0"/>
              <a:pPr/>
              <a:t>9</a:t>
            </a:fld>
            <a:endParaRPr lang="fr-FR"/>
          </a:p>
        </p:txBody>
      </p:sp>
    </p:spTree>
    <p:extLst>
      <p:ext uri="{BB962C8B-B14F-4D97-AF65-F5344CB8AC3E}">
        <p14:creationId xmlns:p14="http://schemas.microsoft.com/office/powerpoint/2010/main" val="3874077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0"/>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21"/>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13"/>
</p:tagLst>
</file>

<file path=ppt/tags/tag105.xml><?xml version="1.0" encoding="utf-8"?>
<p:tagLst xmlns:a="http://schemas.openxmlformats.org/drawingml/2006/main" xmlns:r="http://schemas.openxmlformats.org/officeDocument/2006/relationships" xmlns:p="http://schemas.openxmlformats.org/presentationml/2006/main">
  <p:tag name="NUM" val="16"/>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14"/>
</p:tagLst>
</file>

<file path=ppt/tags/tag108.xml><?xml version="1.0" encoding="utf-8"?>
<p:tagLst xmlns:a="http://schemas.openxmlformats.org/drawingml/2006/main" xmlns:r="http://schemas.openxmlformats.org/officeDocument/2006/relationships" xmlns:p="http://schemas.openxmlformats.org/presentationml/2006/main">
  <p:tag name="NUM" val="15"/>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7"/>
</p:tagLst>
</file>

<file path=ppt/tags/tag111.xml><?xml version="1.0" encoding="utf-8"?>
<p:tagLst xmlns:a="http://schemas.openxmlformats.org/drawingml/2006/main" xmlns:r="http://schemas.openxmlformats.org/officeDocument/2006/relationships" xmlns:p="http://schemas.openxmlformats.org/presentationml/2006/main">
  <p:tag name="NUM" val="18"/>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9"/>
</p:tagLst>
</file>

<file path=ppt/tags/tag121.xml><?xml version="1.0" encoding="utf-8"?>
<p:tagLst xmlns:a="http://schemas.openxmlformats.org/drawingml/2006/main" xmlns:r="http://schemas.openxmlformats.org/officeDocument/2006/relationships" xmlns:p="http://schemas.openxmlformats.org/presentationml/2006/main">
  <p:tag name="NUM" val="10"/>
</p:tagLst>
</file>

<file path=ppt/tags/tag122.xml><?xml version="1.0" encoding="utf-8"?>
<p:tagLst xmlns:a="http://schemas.openxmlformats.org/drawingml/2006/main" xmlns:r="http://schemas.openxmlformats.org/officeDocument/2006/relationships" xmlns:p="http://schemas.openxmlformats.org/presentationml/2006/main">
  <p:tag name="NUM" val="11"/>
</p:tagLst>
</file>

<file path=ppt/tags/tag123.xml><?xml version="1.0" encoding="utf-8"?>
<p:tagLst xmlns:a="http://schemas.openxmlformats.org/drawingml/2006/main" xmlns:r="http://schemas.openxmlformats.org/officeDocument/2006/relationships" xmlns:p="http://schemas.openxmlformats.org/presentationml/2006/main">
  <p:tag name="NUM" val="12"/>
</p:tagLst>
</file>

<file path=ppt/tags/tag124.xml><?xml version="1.0" encoding="utf-8"?>
<p:tagLst xmlns:a="http://schemas.openxmlformats.org/drawingml/2006/main" xmlns:r="http://schemas.openxmlformats.org/officeDocument/2006/relationships" xmlns:p="http://schemas.openxmlformats.org/presentationml/2006/main">
  <p:tag name="NUM" val="13"/>
</p:tagLst>
</file>

<file path=ppt/tags/tag125.xml><?xml version="1.0" encoding="utf-8"?>
<p:tagLst xmlns:a="http://schemas.openxmlformats.org/drawingml/2006/main" xmlns:r="http://schemas.openxmlformats.org/officeDocument/2006/relationships" xmlns:p="http://schemas.openxmlformats.org/presentationml/2006/main">
  <p:tag name="NUM" val="14"/>
</p:tagLst>
</file>

<file path=ppt/tags/tag126.xml><?xml version="1.0" encoding="utf-8"?>
<p:tagLst xmlns:a="http://schemas.openxmlformats.org/drawingml/2006/main" xmlns:r="http://schemas.openxmlformats.org/officeDocument/2006/relationships" xmlns:p="http://schemas.openxmlformats.org/presentationml/2006/main">
  <p:tag name="NUM" val="15"/>
</p:tagLst>
</file>

<file path=ppt/tags/tag127.xml><?xml version="1.0" encoding="utf-8"?>
<p:tagLst xmlns:a="http://schemas.openxmlformats.org/drawingml/2006/main" xmlns:r="http://schemas.openxmlformats.org/officeDocument/2006/relationships" xmlns:p="http://schemas.openxmlformats.org/presentationml/2006/main">
  <p:tag name="NUM" val="16"/>
</p:tagLst>
</file>

<file path=ppt/tags/tag128.xml><?xml version="1.0" encoding="utf-8"?>
<p:tagLst xmlns:a="http://schemas.openxmlformats.org/drawingml/2006/main" xmlns:r="http://schemas.openxmlformats.org/officeDocument/2006/relationships" xmlns:p="http://schemas.openxmlformats.org/presentationml/2006/main">
  <p:tag name="NUM" val="17"/>
</p:tagLst>
</file>

<file path=ppt/tags/tag129.xml><?xml version="1.0" encoding="utf-8"?>
<p:tagLst xmlns:a="http://schemas.openxmlformats.org/drawingml/2006/main" xmlns:r="http://schemas.openxmlformats.org/officeDocument/2006/relationships" xmlns:p="http://schemas.openxmlformats.org/presentationml/2006/main">
  <p:tag name="NUM" val="18"/>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30.xml><?xml version="1.0" encoding="utf-8"?>
<p:tagLst xmlns:a="http://schemas.openxmlformats.org/drawingml/2006/main" xmlns:r="http://schemas.openxmlformats.org/officeDocument/2006/relationships" xmlns:p="http://schemas.openxmlformats.org/presentationml/2006/main">
  <p:tag name="NUM" val="19"/>
</p:tagLst>
</file>

<file path=ppt/tags/tag131.xml><?xml version="1.0" encoding="utf-8"?>
<p:tagLst xmlns:a="http://schemas.openxmlformats.org/drawingml/2006/main" xmlns:r="http://schemas.openxmlformats.org/officeDocument/2006/relationships" xmlns:p="http://schemas.openxmlformats.org/presentationml/2006/main">
  <p:tag name="NUM" val="20"/>
</p:tagLst>
</file>

<file path=ppt/tags/tag132.xml><?xml version="1.0" encoding="utf-8"?>
<p:tagLst xmlns:a="http://schemas.openxmlformats.org/drawingml/2006/main" xmlns:r="http://schemas.openxmlformats.org/officeDocument/2006/relationships" xmlns:p="http://schemas.openxmlformats.org/presentationml/2006/main">
  <p:tag name="NUM" val="21"/>
</p:tagLst>
</file>

<file path=ppt/tags/tag133.xml><?xml version="1.0" encoding="utf-8"?>
<p:tagLst xmlns:a="http://schemas.openxmlformats.org/drawingml/2006/main" xmlns:r="http://schemas.openxmlformats.org/officeDocument/2006/relationships" xmlns:p="http://schemas.openxmlformats.org/presentationml/2006/main">
  <p:tag name="NUM" val="22"/>
</p:tagLst>
</file>

<file path=ppt/tags/tag134.xml><?xml version="1.0" encoding="utf-8"?>
<p:tagLst xmlns:a="http://schemas.openxmlformats.org/drawingml/2006/main" xmlns:r="http://schemas.openxmlformats.org/officeDocument/2006/relationships" xmlns:p="http://schemas.openxmlformats.org/presentationml/2006/main">
  <p:tag name="NUM" val="23"/>
</p:tagLst>
</file>

<file path=ppt/tags/tag135.xml><?xml version="1.0" encoding="utf-8"?>
<p:tagLst xmlns:a="http://schemas.openxmlformats.org/drawingml/2006/main" xmlns:r="http://schemas.openxmlformats.org/officeDocument/2006/relationships" xmlns:p="http://schemas.openxmlformats.org/presentationml/2006/main">
  <p:tag name="NUM" val="24"/>
</p:tagLst>
</file>

<file path=ppt/tags/tag136.xml><?xml version="1.0" encoding="utf-8"?>
<p:tagLst xmlns:a="http://schemas.openxmlformats.org/drawingml/2006/main" xmlns:r="http://schemas.openxmlformats.org/officeDocument/2006/relationships" xmlns:p="http://schemas.openxmlformats.org/presentationml/2006/main">
  <p:tag name="NUM" val="25"/>
</p:tagLst>
</file>

<file path=ppt/tags/tag137.xml><?xml version="1.0" encoding="utf-8"?>
<p:tagLst xmlns:a="http://schemas.openxmlformats.org/drawingml/2006/main" xmlns:r="http://schemas.openxmlformats.org/officeDocument/2006/relationships" xmlns:p="http://schemas.openxmlformats.org/presentationml/2006/main">
  <p:tag name="NUM" val="26"/>
</p:tagLst>
</file>

<file path=ppt/tags/tag138.xml><?xml version="1.0" encoding="utf-8"?>
<p:tagLst xmlns:a="http://schemas.openxmlformats.org/drawingml/2006/main" xmlns:r="http://schemas.openxmlformats.org/officeDocument/2006/relationships" xmlns:p="http://schemas.openxmlformats.org/presentationml/2006/main">
  <p:tag name="NUM" val="27"/>
</p:tagLst>
</file>

<file path=ppt/tags/tag139.xml><?xml version="1.0" encoding="utf-8"?>
<p:tagLst xmlns:a="http://schemas.openxmlformats.org/drawingml/2006/main" xmlns:r="http://schemas.openxmlformats.org/officeDocument/2006/relationships" xmlns:p="http://schemas.openxmlformats.org/presentationml/2006/main">
  <p:tag name="NUM" val="28"/>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40.xml><?xml version="1.0" encoding="utf-8"?>
<p:tagLst xmlns:a="http://schemas.openxmlformats.org/drawingml/2006/main" xmlns:r="http://schemas.openxmlformats.org/officeDocument/2006/relationships" xmlns:p="http://schemas.openxmlformats.org/presentationml/2006/main">
  <p:tag name="NUM" val="29"/>
</p:tagLst>
</file>

<file path=ppt/tags/tag141.xml><?xml version="1.0" encoding="utf-8"?>
<p:tagLst xmlns:a="http://schemas.openxmlformats.org/drawingml/2006/main" xmlns:r="http://schemas.openxmlformats.org/officeDocument/2006/relationships" xmlns:p="http://schemas.openxmlformats.org/presentationml/2006/main">
  <p:tag name="NUM" val="30"/>
</p:tagLst>
</file>

<file path=ppt/tags/tag142.xml><?xml version="1.0" encoding="utf-8"?>
<p:tagLst xmlns:a="http://schemas.openxmlformats.org/drawingml/2006/main" xmlns:r="http://schemas.openxmlformats.org/officeDocument/2006/relationships" xmlns:p="http://schemas.openxmlformats.org/presentationml/2006/main">
  <p:tag name="NUM" val="31"/>
</p:tagLst>
</file>

<file path=ppt/tags/tag143.xml><?xml version="1.0" encoding="utf-8"?>
<p:tagLst xmlns:a="http://schemas.openxmlformats.org/drawingml/2006/main" xmlns:r="http://schemas.openxmlformats.org/officeDocument/2006/relationships" xmlns:p="http://schemas.openxmlformats.org/presentationml/2006/main">
  <p:tag name="NUM" val="32"/>
</p:tagLst>
</file>

<file path=ppt/tags/tag144.xml><?xml version="1.0" encoding="utf-8"?>
<p:tagLst xmlns:a="http://schemas.openxmlformats.org/drawingml/2006/main" xmlns:r="http://schemas.openxmlformats.org/officeDocument/2006/relationships" xmlns:p="http://schemas.openxmlformats.org/presentationml/2006/main">
  <p:tag name="NUM" val="33"/>
</p:tagLst>
</file>

<file path=ppt/tags/tag145.xml><?xml version="1.0" encoding="utf-8"?>
<p:tagLst xmlns:a="http://schemas.openxmlformats.org/drawingml/2006/main" xmlns:r="http://schemas.openxmlformats.org/officeDocument/2006/relationships" xmlns:p="http://schemas.openxmlformats.org/presentationml/2006/main">
  <p:tag name="NUM" val="34"/>
</p:tagLst>
</file>

<file path=ppt/tags/tag146.xml><?xml version="1.0" encoding="utf-8"?>
<p:tagLst xmlns:a="http://schemas.openxmlformats.org/drawingml/2006/main" xmlns:r="http://schemas.openxmlformats.org/officeDocument/2006/relationships" xmlns:p="http://schemas.openxmlformats.org/presentationml/2006/main">
  <p:tag name="NUM" val="35"/>
</p:tagLst>
</file>

<file path=ppt/tags/tag147.xml><?xml version="1.0" encoding="utf-8"?>
<p:tagLst xmlns:a="http://schemas.openxmlformats.org/drawingml/2006/main" xmlns:r="http://schemas.openxmlformats.org/officeDocument/2006/relationships" xmlns:p="http://schemas.openxmlformats.org/presentationml/2006/main">
  <p:tag name="NUM" val="36"/>
</p:tagLst>
</file>

<file path=ppt/tags/tag148.xml><?xml version="1.0" encoding="utf-8"?>
<p:tagLst xmlns:a="http://schemas.openxmlformats.org/drawingml/2006/main" xmlns:r="http://schemas.openxmlformats.org/officeDocument/2006/relationships" xmlns:p="http://schemas.openxmlformats.org/presentationml/2006/main">
  <p:tag name="NUM" val="37"/>
</p:tagLst>
</file>

<file path=ppt/tags/tag149.xml><?xml version="1.0" encoding="utf-8"?>
<p:tagLst xmlns:a="http://schemas.openxmlformats.org/drawingml/2006/main" xmlns:r="http://schemas.openxmlformats.org/officeDocument/2006/relationships" xmlns:p="http://schemas.openxmlformats.org/presentationml/2006/main">
  <p:tag name="NUM" val="38"/>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50.xml><?xml version="1.0" encoding="utf-8"?>
<p:tagLst xmlns:a="http://schemas.openxmlformats.org/drawingml/2006/main" xmlns:r="http://schemas.openxmlformats.org/officeDocument/2006/relationships" xmlns:p="http://schemas.openxmlformats.org/presentationml/2006/main">
  <p:tag name="NUM" val="39"/>
</p:tagLst>
</file>

<file path=ppt/tags/tag151.xml><?xml version="1.0" encoding="utf-8"?>
<p:tagLst xmlns:a="http://schemas.openxmlformats.org/drawingml/2006/main" xmlns:r="http://schemas.openxmlformats.org/officeDocument/2006/relationships" xmlns:p="http://schemas.openxmlformats.org/presentationml/2006/main">
  <p:tag name="NUM" val="40"/>
</p:tagLst>
</file>

<file path=ppt/tags/tag152.xml><?xml version="1.0" encoding="utf-8"?>
<p:tagLst xmlns:a="http://schemas.openxmlformats.org/drawingml/2006/main" xmlns:r="http://schemas.openxmlformats.org/officeDocument/2006/relationships" xmlns:p="http://schemas.openxmlformats.org/presentationml/2006/main">
  <p:tag name="NUM" val="41"/>
</p:tagLst>
</file>

<file path=ppt/tags/tag153.xml><?xml version="1.0" encoding="utf-8"?>
<p:tagLst xmlns:a="http://schemas.openxmlformats.org/drawingml/2006/main" xmlns:r="http://schemas.openxmlformats.org/officeDocument/2006/relationships" xmlns:p="http://schemas.openxmlformats.org/presentationml/2006/main">
  <p:tag name="NUM" val="42"/>
</p:tagLst>
</file>

<file path=ppt/tags/tag154.xml><?xml version="1.0" encoding="utf-8"?>
<p:tagLst xmlns:a="http://schemas.openxmlformats.org/drawingml/2006/main" xmlns:r="http://schemas.openxmlformats.org/officeDocument/2006/relationships" xmlns:p="http://schemas.openxmlformats.org/presentationml/2006/main">
  <p:tag name="NUM" val="43"/>
</p:tagLst>
</file>

<file path=ppt/tags/tag155.xml><?xml version="1.0" encoding="utf-8"?>
<p:tagLst xmlns:a="http://schemas.openxmlformats.org/drawingml/2006/main" xmlns:r="http://schemas.openxmlformats.org/officeDocument/2006/relationships" xmlns:p="http://schemas.openxmlformats.org/presentationml/2006/main">
  <p:tag name="NUM" val="44"/>
</p:tagLst>
</file>

<file path=ppt/tags/tag156.xml><?xml version="1.0" encoding="utf-8"?>
<p:tagLst xmlns:a="http://schemas.openxmlformats.org/drawingml/2006/main" xmlns:r="http://schemas.openxmlformats.org/officeDocument/2006/relationships" xmlns:p="http://schemas.openxmlformats.org/presentationml/2006/main">
  <p:tag name="NUM" val="45"/>
</p:tagLst>
</file>

<file path=ppt/tags/tag157.xml><?xml version="1.0" encoding="utf-8"?>
<p:tagLst xmlns:a="http://schemas.openxmlformats.org/drawingml/2006/main" xmlns:r="http://schemas.openxmlformats.org/officeDocument/2006/relationships" xmlns:p="http://schemas.openxmlformats.org/presentationml/2006/main">
  <p:tag name="NUM" val="46"/>
</p:tagLst>
</file>

<file path=ppt/tags/tag158.xml><?xml version="1.0" encoding="utf-8"?>
<p:tagLst xmlns:a="http://schemas.openxmlformats.org/drawingml/2006/main" xmlns:r="http://schemas.openxmlformats.org/officeDocument/2006/relationships" xmlns:p="http://schemas.openxmlformats.org/presentationml/2006/main">
  <p:tag name="NUM" val="47"/>
</p:tagLst>
</file>

<file path=ppt/tags/tag159.xml><?xml version="1.0" encoding="utf-8"?>
<p:tagLst xmlns:a="http://schemas.openxmlformats.org/drawingml/2006/main" xmlns:r="http://schemas.openxmlformats.org/officeDocument/2006/relationships" xmlns:p="http://schemas.openxmlformats.org/presentationml/2006/main">
  <p:tag name="NUM" val="48"/>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60.xml><?xml version="1.0" encoding="utf-8"?>
<p:tagLst xmlns:a="http://schemas.openxmlformats.org/drawingml/2006/main" xmlns:r="http://schemas.openxmlformats.org/officeDocument/2006/relationships" xmlns:p="http://schemas.openxmlformats.org/presentationml/2006/main">
  <p:tag name="NUM" val="49"/>
</p:tagLst>
</file>

<file path=ppt/tags/tag161.xml><?xml version="1.0" encoding="utf-8"?>
<p:tagLst xmlns:a="http://schemas.openxmlformats.org/drawingml/2006/main" xmlns:r="http://schemas.openxmlformats.org/officeDocument/2006/relationships" xmlns:p="http://schemas.openxmlformats.org/presentationml/2006/main">
  <p:tag name="NUM" val="50"/>
</p:tagLst>
</file>

<file path=ppt/tags/tag162.xml><?xml version="1.0" encoding="utf-8"?>
<p:tagLst xmlns:a="http://schemas.openxmlformats.org/drawingml/2006/main" xmlns:r="http://schemas.openxmlformats.org/officeDocument/2006/relationships" xmlns:p="http://schemas.openxmlformats.org/presentationml/2006/main">
  <p:tag name="NUM" val="51"/>
</p:tagLst>
</file>

<file path=ppt/tags/tag163.xml><?xml version="1.0" encoding="utf-8"?>
<p:tagLst xmlns:a="http://schemas.openxmlformats.org/drawingml/2006/main" xmlns:r="http://schemas.openxmlformats.org/officeDocument/2006/relationships" xmlns:p="http://schemas.openxmlformats.org/presentationml/2006/main">
  <p:tag name="NUM" val="52"/>
</p:tagLst>
</file>

<file path=ppt/tags/tag164.xml><?xml version="1.0" encoding="utf-8"?>
<p:tagLst xmlns:a="http://schemas.openxmlformats.org/drawingml/2006/main" xmlns:r="http://schemas.openxmlformats.org/officeDocument/2006/relationships" xmlns:p="http://schemas.openxmlformats.org/presentationml/2006/main">
  <p:tag name="NUM" val="53"/>
</p:tagLst>
</file>

<file path=ppt/tags/tag165.xml><?xml version="1.0" encoding="utf-8"?>
<p:tagLst xmlns:a="http://schemas.openxmlformats.org/drawingml/2006/main" xmlns:r="http://schemas.openxmlformats.org/officeDocument/2006/relationships" xmlns:p="http://schemas.openxmlformats.org/presentationml/2006/main">
  <p:tag name="NUM" val="54"/>
</p:tagLst>
</file>

<file path=ppt/tags/tag166.xml><?xml version="1.0" encoding="utf-8"?>
<p:tagLst xmlns:a="http://schemas.openxmlformats.org/drawingml/2006/main" xmlns:r="http://schemas.openxmlformats.org/officeDocument/2006/relationships" xmlns:p="http://schemas.openxmlformats.org/presentationml/2006/main">
  <p:tag name="NUM" val="55"/>
</p:tagLst>
</file>

<file path=ppt/tags/tag167.xml><?xml version="1.0" encoding="utf-8"?>
<p:tagLst xmlns:a="http://schemas.openxmlformats.org/drawingml/2006/main" xmlns:r="http://schemas.openxmlformats.org/officeDocument/2006/relationships" xmlns:p="http://schemas.openxmlformats.org/presentationml/2006/main">
  <p:tag name="NUM" val="16"/>
</p:tagLst>
</file>

<file path=ppt/tags/tag168.xml><?xml version="1.0" encoding="utf-8"?>
<p:tagLst xmlns:a="http://schemas.openxmlformats.org/drawingml/2006/main" xmlns:r="http://schemas.openxmlformats.org/officeDocument/2006/relationships" xmlns:p="http://schemas.openxmlformats.org/presentationml/2006/main">
  <p:tag name="NUM" val="16"/>
</p:tagLst>
</file>

<file path=ppt/tags/tag169.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70.xml><?xml version="1.0" encoding="utf-8"?>
<p:tagLst xmlns:a="http://schemas.openxmlformats.org/drawingml/2006/main" xmlns:r="http://schemas.openxmlformats.org/officeDocument/2006/relationships" xmlns:p="http://schemas.openxmlformats.org/presentationml/2006/main">
  <p:tag name="NUM" val="17"/>
</p:tagLst>
</file>

<file path=ppt/tags/tag171.xml><?xml version="1.0" encoding="utf-8"?>
<p:tagLst xmlns:a="http://schemas.openxmlformats.org/drawingml/2006/main" xmlns:r="http://schemas.openxmlformats.org/officeDocument/2006/relationships" xmlns:p="http://schemas.openxmlformats.org/presentationml/2006/main">
  <p:tag name="NUM" val="15"/>
</p:tagLst>
</file>

<file path=ppt/tags/tag172.xml><?xml version="1.0" encoding="utf-8"?>
<p:tagLst xmlns:a="http://schemas.openxmlformats.org/drawingml/2006/main" xmlns:r="http://schemas.openxmlformats.org/officeDocument/2006/relationships" xmlns:p="http://schemas.openxmlformats.org/presentationml/2006/main">
  <p:tag name="NUM" val="12"/>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7"/>
</p:tagLst>
</file>

<file path=ppt/tags/tag183.xml><?xml version="1.0" encoding="utf-8"?>
<p:tagLst xmlns:a="http://schemas.openxmlformats.org/drawingml/2006/main" xmlns:r="http://schemas.openxmlformats.org/officeDocument/2006/relationships" xmlns:p="http://schemas.openxmlformats.org/presentationml/2006/main">
  <p:tag name="NUM" val="8"/>
</p:tagLst>
</file>

<file path=ppt/tags/tag184.xml><?xml version="1.0" encoding="utf-8"?>
<p:tagLst xmlns:a="http://schemas.openxmlformats.org/drawingml/2006/main" xmlns:r="http://schemas.openxmlformats.org/officeDocument/2006/relationships" xmlns:p="http://schemas.openxmlformats.org/presentationml/2006/main">
  <p:tag name="NUM" val="9"/>
</p:tagLst>
</file>

<file path=ppt/tags/tag185.xml><?xml version="1.0" encoding="utf-8"?>
<p:tagLst xmlns:a="http://schemas.openxmlformats.org/drawingml/2006/main" xmlns:r="http://schemas.openxmlformats.org/officeDocument/2006/relationships" xmlns:p="http://schemas.openxmlformats.org/presentationml/2006/main">
  <p:tag name="NUM" val="10"/>
</p:tagLst>
</file>

<file path=ppt/tags/tag186.xml><?xml version="1.0" encoding="utf-8"?>
<p:tagLst xmlns:a="http://schemas.openxmlformats.org/drawingml/2006/main" xmlns:r="http://schemas.openxmlformats.org/officeDocument/2006/relationships" xmlns:p="http://schemas.openxmlformats.org/presentationml/2006/main">
  <p:tag name="NUM" val="11"/>
</p:tagLst>
</file>

<file path=ppt/tags/tag187.xml><?xml version="1.0" encoding="utf-8"?>
<p:tagLst xmlns:a="http://schemas.openxmlformats.org/drawingml/2006/main" xmlns:r="http://schemas.openxmlformats.org/officeDocument/2006/relationships" xmlns:p="http://schemas.openxmlformats.org/presentationml/2006/main">
  <p:tag name="NUM" val="12"/>
</p:tagLst>
</file>

<file path=ppt/tags/tag188.xml><?xml version="1.0" encoding="utf-8"?>
<p:tagLst xmlns:a="http://schemas.openxmlformats.org/drawingml/2006/main" xmlns:r="http://schemas.openxmlformats.org/officeDocument/2006/relationships" xmlns:p="http://schemas.openxmlformats.org/presentationml/2006/main">
  <p:tag name="NUM" val="13"/>
</p:tagLst>
</file>

<file path=ppt/tags/tag189.xml><?xml version="1.0" encoding="utf-8"?>
<p:tagLst xmlns:a="http://schemas.openxmlformats.org/drawingml/2006/main" xmlns:r="http://schemas.openxmlformats.org/officeDocument/2006/relationships" xmlns:p="http://schemas.openxmlformats.org/presentationml/2006/main">
  <p:tag name="NUM" val="14"/>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190.xml><?xml version="1.0" encoding="utf-8"?>
<p:tagLst xmlns:a="http://schemas.openxmlformats.org/drawingml/2006/main" xmlns:r="http://schemas.openxmlformats.org/officeDocument/2006/relationships" xmlns:p="http://schemas.openxmlformats.org/presentationml/2006/main">
  <p:tag name="NUM" val="15"/>
</p:tagLst>
</file>

<file path=ppt/tags/tag191.xml><?xml version="1.0" encoding="utf-8"?>
<p:tagLst xmlns:a="http://schemas.openxmlformats.org/drawingml/2006/main" xmlns:r="http://schemas.openxmlformats.org/officeDocument/2006/relationships" xmlns:p="http://schemas.openxmlformats.org/presentationml/2006/main">
  <p:tag name="NUM" val="16"/>
</p:tagLst>
</file>

<file path=ppt/tags/tag192.xml><?xml version="1.0" encoding="utf-8"?>
<p:tagLst xmlns:a="http://schemas.openxmlformats.org/drawingml/2006/main" xmlns:r="http://schemas.openxmlformats.org/officeDocument/2006/relationships" xmlns:p="http://schemas.openxmlformats.org/presentationml/2006/main">
  <p:tag name="NUM" val="17"/>
</p:tagLst>
</file>

<file path=ppt/tags/tag193.xml><?xml version="1.0" encoding="utf-8"?>
<p:tagLst xmlns:a="http://schemas.openxmlformats.org/drawingml/2006/main" xmlns:r="http://schemas.openxmlformats.org/officeDocument/2006/relationships" xmlns:p="http://schemas.openxmlformats.org/presentationml/2006/main">
  <p:tag name="NUM" val="18"/>
</p:tagLst>
</file>

<file path=ppt/tags/tag194.xml><?xml version="1.0" encoding="utf-8"?>
<p:tagLst xmlns:a="http://schemas.openxmlformats.org/drawingml/2006/main" xmlns:r="http://schemas.openxmlformats.org/officeDocument/2006/relationships" xmlns:p="http://schemas.openxmlformats.org/presentationml/2006/main">
  <p:tag name="NUM" val="19"/>
</p:tagLst>
</file>

<file path=ppt/tags/tag195.xml><?xml version="1.0" encoding="utf-8"?>
<p:tagLst xmlns:a="http://schemas.openxmlformats.org/drawingml/2006/main" xmlns:r="http://schemas.openxmlformats.org/officeDocument/2006/relationships" xmlns:p="http://schemas.openxmlformats.org/presentationml/2006/main">
  <p:tag name="NUM" val="20"/>
</p:tagLst>
</file>

<file path=ppt/tags/tag196.xml><?xml version="1.0" encoding="utf-8"?>
<p:tagLst xmlns:a="http://schemas.openxmlformats.org/drawingml/2006/main" xmlns:r="http://schemas.openxmlformats.org/officeDocument/2006/relationships" xmlns:p="http://schemas.openxmlformats.org/presentationml/2006/main">
  <p:tag name="NUM" val="21"/>
</p:tagLst>
</file>

<file path=ppt/tags/tag197.xml><?xml version="1.0" encoding="utf-8"?>
<p:tagLst xmlns:a="http://schemas.openxmlformats.org/drawingml/2006/main" xmlns:r="http://schemas.openxmlformats.org/officeDocument/2006/relationships" xmlns:p="http://schemas.openxmlformats.org/presentationml/2006/main">
  <p:tag name="NUM" val="22"/>
</p:tagLst>
</file>

<file path=ppt/tags/tag198.xml><?xml version="1.0" encoding="utf-8"?>
<p:tagLst xmlns:a="http://schemas.openxmlformats.org/drawingml/2006/main" xmlns:r="http://schemas.openxmlformats.org/officeDocument/2006/relationships" xmlns:p="http://schemas.openxmlformats.org/presentationml/2006/main">
  <p:tag name="NUM" val="23"/>
</p:tagLst>
</file>

<file path=ppt/tags/tag199.xml><?xml version="1.0" encoding="utf-8"?>
<p:tagLst xmlns:a="http://schemas.openxmlformats.org/drawingml/2006/main" xmlns:r="http://schemas.openxmlformats.org/officeDocument/2006/relationships" xmlns:p="http://schemas.openxmlformats.org/presentationml/2006/main">
  <p:tag name="NUM" val="2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9"/>
</p:tagLst>
</file>

<file path=ppt/tags/tag200.xml><?xml version="1.0" encoding="utf-8"?>
<p:tagLst xmlns:a="http://schemas.openxmlformats.org/drawingml/2006/main" xmlns:r="http://schemas.openxmlformats.org/officeDocument/2006/relationships" xmlns:p="http://schemas.openxmlformats.org/presentationml/2006/main">
  <p:tag name="NUM" val="25"/>
</p:tagLst>
</file>

<file path=ppt/tags/tag201.xml><?xml version="1.0" encoding="utf-8"?>
<p:tagLst xmlns:a="http://schemas.openxmlformats.org/drawingml/2006/main" xmlns:r="http://schemas.openxmlformats.org/officeDocument/2006/relationships" xmlns:p="http://schemas.openxmlformats.org/presentationml/2006/main">
  <p:tag name="NUM" val="26"/>
</p:tagLst>
</file>

<file path=ppt/tags/tag202.xml><?xml version="1.0" encoding="utf-8"?>
<p:tagLst xmlns:a="http://schemas.openxmlformats.org/drawingml/2006/main" xmlns:r="http://schemas.openxmlformats.org/officeDocument/2006/relationships" xmlns:p="http://schemas.openxmlformats.org/presentationml/2006/main">
  <p:tag name="NUM" val="27"/>
</p:tagLst>
</file>

<file path=ppt/tags/tag203.xml><?xml version="1.0" encoding="utf-8"?>
<p:tagLst xmlns:a="http://schemas.openxmlformats.org/drawingml/2006/main" xmlns:r="http://schemas.openxmlformats.org/officeDocument/2006/relationships" xmlns:p="http://schemas.openxmlformats.org/presentationml/2006/main">
  <p:tag name="NUM" val="28"/>
</p:tagLst>
</file>

<file path=ppt/tags/tag204.xml><?xml version="1.0" encoding="utf-8"?>
<p:tagLst xmlns:a="http://schemas.openxmlformats.org/drawingml/2006/main" xmlns:r="http://schemas.openxmlformats.org/officeDocument/2006/relationships" xmlns:p="http://schemas.openxmlformats.org/presentationml/2006/main">
  <p:tag name="NUM" val="29"/>
</p:tagLst>
</file>

<file path=ppt/tags/tag205.xml><?xml version="1.0" encoding="utf-8"?>
<p:tagLst xmlns:a="http://schemas.openxmlformats.org/drawingml/2006/main" xmlns:r="http://schemas.openxmlformats.org/officeDocument/2006/relationships" xmlns:p="http://schemas.openxmlformats.org/presentationml/2006/main">
  <p:tag name="NUM" val="30"/>
</p:tagLst>
</file>

<file path=ppt/tags/tag206.xml><?xml version="1.0" encoding="utf-8"?>
<p:tagLst xmlns:a="http://schemas.openxmlformats.org/drawingml/2006/main" xmlns:r="http://schemas.openxmlformats.org/officeDocument/2006/relationships" xmlns:p="http://schemas.openxmlformats.org/presentationml/2006/main">
  <p:tag name="NUM" val="31"/>
</p:tagLst>
</file>

<file path=ppt/tags/tag207.xml><?xml version="1.0" encoding="utf-8"?>
<p:tagLst xmlns:a="http://schemas.openxmlformats.org/drawingml/2006/main" xmlns:r="http://schemas.openxmlformats.org/officeDocument/2006/relationships" xmlns:p="http://schemas.openxmlformats.org/presentationml/2006/main">
  <p:tag name="NUM" val="32"/>
</p:tagLst>
</file>

<file path=ppt/tags/tag208.xml><?xml version="1.0" encoding="utf-8"?>
<p:tagLst xmlns:a="http://schemas.openxmlformats.org/drawingml/2006/main" xmlns:r="http://schemas.openxmlformats.org/officeDocument/2006/relationships" xmlns:p="http://schemas.openxmlformats.org/presentationml/2006/main">
  <p:tag name="NUM" val="33"/>
</p:tagLst>
</file>

<file path=ppt/tags/tag209.xml><?xml version="1.0" encoding="utf-8"?>
<p:tagLst xmlns:a="http://schemas.openxmlformats.org/drawingml/2006/main" xmlns:r="http://schemas.openxmlformats.org/officeDocument/2006/relationships" xmlns:p="http://schemas.openxmlformats.org/presentationml/2006/main">
  <p:tag name="NUM" val="34"/>
</p:tagLst>
</file>

<file path=ppt/tags/tag21.xml><?xml version="1.0" encoding="utf-8"?>
<p:tagLst xmlns:a="http://schemas.openxmlformats.org/drawingml/2006/main" xmlns:r="http://schemas.openxmlformats.org/officeDocument/2006/relationships" xmlns:p="http://schemas.openxmlformats.org/presentationml/2006/main">
  <p:tag name="NUM" val="20"/>
</p:tagLst>
</file>

<file path=ppt/tags/tag210.xml><?xml version="1.0" encoding="utf-8"?>
<p:tagLst xmlns:a="http://schemas.openxmlformats.org/drawingml/2006/main" xmlns:r="http://schemas.openxmlformats.org/officeDocument/2006/relationships" xmlns:p="http://schemas.openxmlformats.org/presentationml/2006/main">
  <p:tag name="NUM" val="35"/>
</p:tagLst>
</file>

<file path=ppt/tags/tag211.xml><?xml version="1.0" encoding="utf-8"?>
<p:tagLst xmlns:a="http://schemas.openxmlformats.org/drawingml/2006/main" xmlns:r="http://schemas.openxmlformats.org/officeDocument/2006/relationships" xmlns:p="http://schemas.openxmlformats.org/presentationml/2006/main">
  <p:tag name="NUM" val="36"/>
</p:tagLst>
</file>

<file path=ppt/tags/tag212.xml><?xml version="1.0" encoding="utf-8"?>
<p:tagLst xmlns:a="http://schemas.openxmlformats.org/drawingml/2006/main" xmlns:r="http://schemas.openxmlformats.org/officeDocument/2006/relationships" xmlns:p="http://schemas.openxmlformats.org/presentationml/2006/main">
  <p:tag name="NUM" val="37"/>
</p:tagLst>
</file>

<file path=ppt/tags/tag213.xml><?xml version="1.0" encoding="utf-8"?>
<p:tagLst xmlns:a="http://schemas.openxmlformats.org/drawingml/2006/main" xmlns:r="http://schemas.openxmlformats.org/officeDocument/2006/relationships" xmlns:p="http://schemas.openxmlformats.org/presentationml/2006/main">
  <p:tag name="NUM" val="38"/>
</p:tagLst>
</file>

<file path=ppt/tags/tag214.xml><?xml version="1.0" encoding="utf-8"?>
<p:tagLst xmlns:a="http://schemas.openxmlformats.org/drawingml/2006/main" xmlns:r="http://schemas.openxmlformats.org/officeDocument/2006/relationships" xmlns:p="http://schemas.openxmlformats.org/presentationml/2006/main">
  <p:tag name="NUM" val="39"/>
</p:tagLst>
</file>

<file path=ppt/tags/tag215.xml><?xml version="1.0" encoding="utf-8"?>
<p:tagLst xmlns:a="http://schemas.openxmlformats.org/drawingml/2006/main" xmlns:r="http://schemas.openxmlformats.org/officeDocument/2006/relationships" xmlns:p="http://schemas.openxmlformats.org/presentationml/2006/main">
  <p:tag name="NUM" val="40"/>
</p:tagLst>
</file>

<file path=ppt/tags/tag216.xml><?xml version="1.0" encoding="utf-8"?>
<p:tagLst xmlns:a="http://schemas.openxmlformats.org/drawingml/2006/main" xmlns:r="http://schemas.openxmlformats.org/officeDocument/2006/relationships" xmlns:p="http://schemas.openxmlformats.org/presentationml/2006/main">
  <p:tag name="NUM" val="41"/>
</p:tagLst>
</file>

<file path=ppt/tags/tag217.xml><?xml version="1.0" encoding="utf-8"?>
<p:tagLst xmlns:a="http://schemas.openxmlformats.org/drawingml/2006/main" xmlns:r="http://schemas.openxmlformats.org/officeDocument/2006/relationships" xmlns:p="http://schemas.openxmlformats.org/presentationml/2006/main">
  <p:tag name="NUM" val="42"/>
</p:tagLst>
</file>

<file path=ppt/tags/tag218.xml><?xml version="1.0" encoding="utf-8"?>
<p:tagLst xmlns:a="http://schemas.openxmlformats.org/drawingml/2006/main" xmlns:r="http://schemas.openxmlformats.org/officeDocument/2006/relationships" xmlns:p="http://schemas.openxmlformats.org/presentationml/2006/main">
  <p:tag name="NUM" val="43"/>
</p:tagLst>
</file>

<file path=ppt/tags/tag219.xml><?xml version="1.0" encoding="utf-8"?>
<p:tagLst xmlns:a="http://schemas.openxmlformats.org/drawingml/2006/main" xmlns:r="http://schemas.openxmlformats.org/officeDocument/2006/relationships" xmlns:p="http://schemas.openxmlformats.org/presentationml/2006/main">
  <p:tag name="NUM" val="44"/>
</p:tagLst>
</file>

<file path=ppt/tags/tag22.xml><?xml version="1.0" encoding="utf-8"?>
<p:tagLst xmlns:a="http://schemas.openxmlformats.org/drawingml/2006/main" xmlns:r="http://schemas.openxmlformats.org/officeDocument/2006/relationships" xmlns:p="http://schemas.openxmlformats.org/presentationml/2006/main">
  <p:tag name="NUM" val="21"/>
</p:tagLst>
</file>

<file path=ppt/tags/tag220.xml><?xml version="1.0" encoding="utf-8"?>
<p:tagLst xmlns:a="http://schemas.openxmlformats.org/drawingml/2006/main" xmlns:r="http://schemas.openxmlformats.org/officeDocument/2006/relationships" xmlns:p="http://schemas.openxmlformats.org/presentationml/2006/main">
  <p:tag name="NUM" val="45"/>
</p:tagLst>
</file>

<file path=ppt/tags/tag221.xml><?xml version="1.0" encoding="utf-8"?>
<p:tagLst xmlns:a="http://schemas.openxmlformats.org/drawingml/2006/main" xmlns:r="http://schemas.openxmlformats.org/officeDocument/2006/relationships" xmlns:p="http://schemas.openxmlformats.org/presentationml/2006/main">
  <p:tag name="NUM" val="46"/>
</p:tagLst>
</file>

<file path=ppt/tags/tag222.xml><?xml version="1.0" encoding="utf-8"?>
<p:tagLst xmlns:a="http://schemas.openxmlformats.org/drawingml/2006/main" xmlns:r="http://schemas.openxmlformats.org/officeDocument/2006/relationships" xmlns:p="http://schemas.openxmlformats.org/presentationml/2006/main">
  <p:tag name="NUM" val="47"/>
</p:tagLst>
</file>

<file path=ppt/tags/tag223.xml><?xml version="1.0" encoding="utf-8"?>
<p:tagLst xmlns:a="http://schemas.openxmlformats.org/drawingml/2006/main" xmlns:r="http://schemas.openxmlformats.org/officeDocument/2006/relationships" xmlns:p="http://schemas.openxmlformats.org/presentationml/2006/main">
  <p:tag name="NUM" val="48"/>
</p:tagLst>
</file>

<file path=ppt/tags/tag224.xml><?xml version="1.0" encoding="utf-8"?>
<p:tagLst xmlns:a="http://schemas.openxmlformats.org/drawingml/2006/main" xmlns:r="http://schemas.openxmlformats.org/officeDocument/2006/relationships" xmlns:p="http://schemas.openxmlformats.org/presentationml/2006/main">
  <p:tag name="NUM" val="49"/>
</p:tagLst>
</file>

<file path=ppt/tags/tag225.xml><?xml version="1.0" encoding="utf-8"?>
<p:tagLst xmlns:a="http://schemas.openxmlformats.org/drawingml/2006/main" xmlns:r="http://schemas.openxmlformats.org/officeDocument/2006/relationships" xmlns:p="http://schemas.openxmlformats.org/presentationml/2006/main">
  <p:tag name="NUM" val="50"/>
</p:tagLst>
</file>

<file path=ppt/tags/tag226.xml><?xml version="1.0" encoding="utf-8"?>
<p:tagLst xmlns:a="http://schemas.openxmlformats.org/drawingml/2006/main" xmlns:r="http://schemas.openxmlformats.org/officeDocument/2006/relationships" xmlns:p="http://schemas.openxmlformats.org/presentationml/2006/main">
  <p:tag name="NUM" val="51"/>
</p:tagLst>
</file>

<file path=ppt/tags/tag227.xml><?xml version="1.0" encoding="utf-8"?>
<p:tagLst xmlns:a="http://schemas.openxmlformats.org/drawingml/2006/main" xmlns:r="http://schemas.openxmlformats.org/officeDocument/2006/relationships" xmlns:p="http://schemas.openxmlformats.org/presentationml/2006/main">
  <p:tag name="NUM" val="52"/>
</p:tagLst>
</file>

<file path=ppt/tags/tag228.xml><?xml version="1.0" encoding="utf-8"?>
<p:tagLst xmlns:a="http://schemas.openxmlformats.org/drawingml/2006/main" xmlns:r="http://schemas.openxmlformats.org/officeDocument/2006/relationships" xmlns:p="http://schemas.openxmlformats.org/presentationml/2006/main">
  <p:tag name="NUM" val="53"/>
</p:tagLst>
</file>

<file path=ppt/tags/tag229.xml><?xml version="1.0" encoding="utf-8"?>
<p:tagLst xmlns:a="http://schemas.openxmlformats.org/drawingml/2006/main" xmlns:r="http://schemas.openxmlformats.org/officeDocument/2006/relationships" xmlns:p="http://schemas.openxmlformats.org/presentationml/2006/main">
  <p:tag name="NUM" val="54"/>
</p:tagLst>
</file>

<file path=ppt/tags/tag23.xml><?xml version="1.0" encoding="utf-8"?>
<p:tagLst xmlns:a="http://schemas.openxmlformats.org/drawingml/2006/main" xmlns:r="http://schemas.openxmlformats.org/officeDocument/2006/relationships" xmlns:p="http://schemas.openxmlformats.org/presentationml/2006/main">
  <p:tag name="NUM" val="22"/>
</p:tagLst>
</file>

<file path=ppt/tags/tag230.xml><?xml version="1.0" encoding="utf-8"?>
<p:tagLst xmlns:a="http://schemas.openxmlformats.org/drawingml/2006/main" xmlns:r="http://schemas.openxmlformats.org/officeDocument/2006/relationships" xmlns:p="http://schemas.openxmlformats.org/presentationml/2006/main">
  <p:tag name="NUM" val="55"/>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7"/>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5"/>
</p:tagLst>
</file>

<file path=ppt/tags/tag238.xml><?xml version="1.0" encoding="utf-8"?>
<p:tagLst xmlns:a="http://schemas.openxmlformats.org/drawingml/2006/main" xmlns:r="http://schemas.openxmlformats.org/officeDocument/2006/relationships" xmlns:p="http://schemas.openxmlformats.org/presentationml/2006/main">
  <p:tag name="NUM" val="6"/>
</p:tagLst>
</file>

<file path=ppt/tags/tag239.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23"/>
</p:tagLst>
</file>

<file path=ppt/tags/tag240.xml><?xml version="1.0" encoding="utf-8"?>
<p:tagLst xmlns:a="http://schemas.openxmlformats.org/drawingml/2006/main" xmlns:r="http://schemas.openxmlformats.org/officeDocument/2006/relationships" xmlns:p="http://schemas.openxmlformats.org/presentationml/2006/main">
  <p:tag name="NUM" val="8"/>
</p:tagLst>
</file>

<file path=ppt/tags/tag241.xml><?xml version="1.0" encoding="utf-8"?>
<p:tagLst xmlns:a="http://schemas.openxmlformats.org/drawingml/2006/main" xmlns:r="http://schemas.openxmlformats.org/officeDocument/2006/relationships" xmlns:p="http://schemas.openxmlformats.org/presentationml/2006/main">
  <p:tag name="NUM" val="9"/>
</p:tagLst>
</file>

<file path=ppt/tags/tag242.xml><?xml version="1.0" encoding="utf-8"?>
<p:tagLst xmlns:a="http://schemas.openxmlformats.org/drawingml/2006/main" xmlns:r="http://schemas.openxmlformats.org/officeDocument/2006/relationships" xmlns:p="http://schemas.openxmlformats.org/presentationml/2006/main">
  <p:tag name="NUM" val="10"/>
</p:tagLst>
</file>

<file path=ppt/tags/tag243.xml><?xml version="1.0" encoding="utf-8"?>
<p:tagLst xmlns:a="http://schemas.openxmlformats.org/drawingml/2006/main" xmlns:r="http://schemas.openxmlformats.org/officeDocument/2006/relationships" xmlns:p="http://schemas.openxmlformats.org/presentationml/2006/main">
  <p:tag name="NUM" val="11"/>
</p:tagLst>
</file>

<file path=ppt/tags/tag244.xml><?xml version="1.0" encoding="utf-8"?>
<p:tagLst xmlns:a="http://schemas.openxmlformats.org/drawingml/2006/main" xmlns:r="http://schemas.openxmlformats.org/officeDocument/2006/relationships" xmlns:p="http://schemas.openxmlformats.org/presentationml/2006/main">
  <p:tag name="NUM" val="12"/>
</p:tagLst>
</file>

<file path=ppt/tags/tag245.xml><?xml version="1.0" encoding="utf-8"?>
<p:tagLst xmlns:a="http://schemas.openxmlformats.org/drawingml/2006/main" xmlns:r="http://schemas.openxmlformats.org/officeDocument/2006/relationships" xmlns:p="http://schemas.openxmlformats.org/presentationml/2006/main">
  <p:tag name="NUM" val="13"/>
</p:tagLst>
</file>

<file path=ppt/tags/tag246.xml><?xml version="1.0" encoding="utf-8"?>
<p:tagLst xmlns:a="http://schemas.openxmlformats.org/drawingml/2006/main" xmlns:r="http://schemas.openxmlformats.org/officeDocument/2006/relationships" xmlns:p="http://schemas.openxmlformats.org/presentationml/2006/main">
  <p:tag name="NUM" val="14"/>
</p:tagLst>
</file>

<file path=ppt/tags/tag247.xml><?xml version="1.0" encoding="utf-8"?>
<p:tagLst xmlns:a="http://schemas.openxmlformats.org/drawingml/2006/main" xmlns:r="http://schemas.openxmlformats.org/officeDocument/2006/relationships" xmlns:p="http://schemas.openxmlformats.org/presentationml/2006/main">
  <p:tag name="NUM" val="15"/>
</p:tagLst>
</file>

<file path=ppt/tags/tag248.xml><?xml version="1.0" encoding="utf-8"?>
<p:tagLst xmlns:a="http://schemas.openxmlformats.org/drawingml/2006/main" xmlns:r="http://schemas.openxmlformats.org/officeDocument/2006/relationships" xmlns:p="http://schemas.openxmlformats.org/presentationml/2006/main">
  <p:tag name="NUM" val="16"/>
</p:tagLst>
</file>

<file path=ppt/tags/tag249.xml><?xml version="1.0" encoding="utf-8"?>
<p:tagLst xmlns:a="http://schemas.openxmlformats.org/drawingml/2006/main" xmlns:r="http://schemas.openxmlformats.org/officeDocument/2006/relationships" xmlns:p="http://schemas.openxmlformats.org/presentationml/2006/main">
  <p:tag name="NUM" val="17"/>
</p:tagLst>
</file>

<file path=ppt/tags/tag25.xml><?xml version="1.0" encoding="utf-8"?>
<p:tagLst xmlns:a="http://schemas.openxmlformats.org/drawingml/2006/main" xmlns:r="http://schemas.openxmlformats.org/officeDocument/2006/relationships" xmlns:p="http://schemas.openxmlformats.org/presentationml/2006/main">
  <p:tag name="NUM" val="24"/>
</p:tagLst>
</file>

<file path=ppt/tags/tag250.xml><?xml version="1.0" encoding="utf-8"?>
<p:tagLst xmlns:a="http://schemas.openxmlformats.org/drawingml/2006/main" xmlns:r="http://schemas.openxmlformats.org/officeDocument/2006/relationships" xmlns:p="http://schemas.openxmlformats.org/presentationml/2006/main">
  <p:tag name="NUM" val="18"/>
</p:tagLst>
</file>

<file path=ppt/tags/tag251.xml><?xml version="1.0" encoding="utf-8"?>
<p:tagLst xmlns:a="http://schemas.openxmlformats.org/drawingml/2006/main" xmlns:r="http://schemas.openxmlformats.org/officeDocument/2006/relationships" xmlns:p="http://schemas.openxmlformats.org/presentationml/2006/main">
  <p:tag name="NUM" val="19"/>
</p:tagLst>
</file>

<file path=ppt/tags/tag252.xml><?xml version="1.0" encoding="utf-8"?>
<p:tagLst xmlns:a="http://schemas.openxmlformats.org/drawingml/2006/main" xmlns:r="http://schemas.openxmlformats.org/officeDocument/2006/relationships" xmlns:p="http://schemas.openxmlformats.org/presentationml/2006/main">
  <p:tag name="NUM" val="20"/>
</p:tagLst>
</file>

<file path=ppt/tags/tag253.xml><?xml version="1.0" encoding="utf-8"?>
<p:tagLst xmlns:a="http://schemas.openxmlformats.org/drawingml/2006/main" xmlns:r="http://schemas.openxmlformats.org/officeDocument/2006/relationships" xmlns:p="http://schemas.openxmlformats.org/presentationml/2006/main">
  <p:tag name="NUM" val="21"/>
</p:tagLst>
</file>

<file path=ppt/tags/tag254.xml><?xml version="1.0" encoding="utf-8"?>
<p:tagLst xmlns:a="http://schemas.openxmlformats.org/drawingml/2006/main" xmlns:r="http://schemas.openxmlformats.org/officeDocument/2006/relationships" xmlns:p="http://schemas.openxmlformats.org/presentationml/2006/main">
  <p:tag name="NUM" val="22"/>
</p:tagLst>
</file>

<file path=ppt/tags/tag255.xml><?xml version="1.0" encoding="utf-8"?>
<p:tagLst xmlns:a="http://schemas.openxmlformats.org/drawingml/2006/main" xmlns:r="http://schemas.openxmlformats.org/officeDocument/2006/relationships" xmlns:p="http://schemas.openxmlformats.org/presentationml/2006/main">
  <p:tag name="NUM" val="23"/>
</p:tagLst>
</file>

<file path=ppt/tags/tag256.xml><?xml version="1.0" encoding="utf-8"?>
<p:tagLst xmlns:a="http://schemas.openxmlformats.org/drawingml/2006/main" xmlns:r="http://schemas.openxmlformats.org/officeDocument/2006/relationships" xmlns:p="http://schemas.openxmlformats.org/presentationml/2006/main">
  <p:tag name="NUM" val="24"/>
</p:tagLst>
</file>

<file path=ppt/tags/tag257.xml><?xml version="1.0" encoding="utf-8"?>
<p:tagLst xmlns:a="http://schemas.openxmlformats.org/drawingml/2006/main" xmlns:r="http://schemas.openxmlformats.org/officeDocument/2006/relationships" xmlns:p="http://schemas.openxmlformats.org/presentationml/2006/main">
  <p:tag name="NUM" val="25"/>
</p:tagLst>
</file>

<file path=ppt/tags/tag258.xml><?xml version="1.0" encoding="utf-8"?>
<p:tagLst xmlns:a="http://schemas.openxmlformats.org/drawingml/2006/main" xmlns:r="http://schemas.openxmlformats.org/officeDocument/2006/relationships" xmlns:p="http://schemas.openxmlformats.org/presentationml/2006/main">
  <p:tag name="NUM" val="26"/>
</p:tagLst>
</file>

<file path=ppt/tags/tag259.xml><?xml version="1.0" encoding="utf-8"?>
<p:tagLst xmlns:a="http://schemas.openxmlformats.org/drawingml/2006/main" xmlns:r="http://schemas.openxmlformats.org/officeDocument/2006/relationships" xmlns:p="http://schemas.openxmlformats.org/presentationml/2006/main">
  <p:tag name="NUM" val="27"/>
</p:tagLst>
</file>

<file path=ppt/tags/tag26.xml><?xml version="1.0" encoding="utf-8"?>
<p:tagLst xmlns:a="http://schemas.openxmlformats.org/drawingml/2006/main" xmlns:r="http://schemas.openxmlformats.org/officeDocument/2006/relationships" xmlns:p="http://schemas.openxmlformats.org/presentationml/2006/main">
  <p:tag name="NUM" val="25"/>
</p:tagLst>
</file>

<file path=ppt/tags/tag260.xml><?xml version="1.0" encoding="utf-8"?>
<p:tagLst xmlns:a="http://schemas.openxmlformats.org/drawingml/2006/main" xmlns:r="http://schemas.openxmlformats.org/officeDocument/2006/relationships" xmlns:p="http://schemas.openxmlformats.org/presentationml/2006/main">
  <p:tag name="NUM" val="28"/>
</p:tagLst>
</file>

<file path=ppt/tags/tag261.xml><?xml version="1.0" encoding="utf-8"?>
<p:tagLst xmlns:a="http://schemas.openxmlformats.org/drawingml/2006/main" xmlns:r="http://schemas.openxmlformats.org/officeDocument/2006/relationships" xmlns:p="http://schemas.openxmlformats.org/presentationml/2006/main">
  <p:tag name="NUM" val="29"/>
</p:tagLst>
</file>

<file path=ppt/tags/tag262.xml><?xml version="1.0" encoding="utf-8"?>
<p:tagLst xmlns:a="http://schemas.openxmlformats.org/drawingml/2006/main" xmlns:r="http://schemas.openxmlformats.org/officeDocument/2006/relationships" xmlns:p="http://schemas.openxmlformats.org/presentationml/2006/main">
  <p:tag name="NUM" val="30"/>
</p:tagLst>
</file>

<file path=ppt/tags/tag263.xml><?xml version="1.0" encoding="utf-8"?>
<p:tagLst xmlns:a="http://schemas.openxmlformats.org/drawingml/2006/main" xmlns:r="http://schemas.openxmlformats.org/officeDocument/2006/relationships" xmlns:p="http://schemas.openxmlformats.org/presentationml/2006/main">
  <p:tag name="NUM" val="31"/>
</p:tagLst>
</file>

<file path=ppt/tags/tag264.xml><?xml version="1.0" encoding="utf-8"?>
<p:tagLst xmlns:a="http://schemas.openxmlformats.org/drawingml/2006/main" xmlns:r="http://schemas.openxmlformats.org/officeDocument/2006/relationships" xmlns:p="http://schemas.openxmlformats.org/presentationml/2006/main">
  <p:tag name="NUM" val="32"/>
</p:tagLst>
</file>

<file path=ppt/tags/tag265.xml><?xml version="1.0" encoding="utf-8"?>
<p:tagLst xmlns:a="http://schemas.openxmlformats.org/drawingml/2006/main" xmlns:r="http://schemas.openxmlformats.org/officeDocument/2006/relationships" xmlns:p="http://schemas.openxmlformats.org/presentationml/2006/main">
  <p:tag name="NUM" val="33"/>
</p:tagLst>
</file>

<file path=ppt/tags/tag266.xml><?xml version="1.0" encoding="utf-8"?>
<p:tagLst xmlns:a="http://schemas.openxmlformats.org/drawingml/2006/main" xmlns:r="http://schemas.openxmlformats.org/officeDocument/2006/relationships" xmlns:p="http://schemas.openxmlformats.org/presentationml/2006/main">
  <p:tag name="NUM" val="34"/>
</p:tagLst>
</file>

<file path=ppt/tags/tag267.xml><?xml version="1.0" encoding="utf-8"?>
<p:tagLst xmlns:a="http://schemas.openxmlformats.org/drawingml/2006/main" xmlns:r="http://schemas.openxmlformats.org/officeDocument/2006/relationships" xmlns:p="http://schemas.openxmlformats.org/presentationml/2006/main">
  <p:tag name="NUM" val="35"/>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26"/>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5"/>
</p:tagLst>
</file>

<file path=ppt/tags/tag273.xml><?xml version="1.0" encoding="utf-8"?>
<p:tagLst xmlns:a="http://schemas.openxmlformats.org/drawingml/2006/main" xmlns:r="http://schemas.openxmlformats.org/officeDocument/2006/relationships" xmlns:p="http://schemas.openxmlformats.org/presentationml/2006/main">
  <p:tag name="NUM" val="6"/>
</p:tagLst>
</file>

<file path=ppt/tags/tag274.xml><?xml version="1.0" encoding="utf-8"?>
<p:tagLst xmlns:a="http://schemas.openxmlformats.org/drawingml/2006/main" xmlns:r="http://schemas.openxmlformats.org/officeDocument/2006/relationships" xmlns:p="http://schemas.openxmlformats.org/presentationml/2006/main">
  <p:tag name="NUM" val="7"/>
</p:tagLst>
</file>

<file path=ppt/tags/tag275.xml><?xml version="1.0" encoding="utf-8"?>
<p:tagLst xmlns:a="http://schemas.openxmlformats.org/drawingml/2006/main" xmlns:r="http://schemas.openxmlformats.org/officeDocument/2006/relationships" xmlns:p="http://schemas.openxmlformats.org/presentationml/2006/main">
  <p:tag name="NUM" val="8"/>
</p:tagLst>
</file>

<file path=ppt/tags/tag276.xml><?xml version="1.0" encoding="utf-8"?>
<p:tagLst xmlns:a="http://schemas.openxmlformats.org/drawingml/2006/main" xmlns:r="http://schemas.openxmlformats.org/officeDocument/2006/relationships" xmlns:p="http://schemas.openxmlformats.org/presentationml/2006/main">
  <p:tag name="NUM" val="9"/>
</p:tagLst>
</file>

<file path=ppt/tags/tag277.xml><?xml version="1.0" encoding="utf-8"?>
<p:tagLst xmlns:a="http://schemas.openxmlformats.org/drawingml/2006/main" xmlns:r="http://schemas.openxmlformats.org/officeDocument/2006/relationships" xmlns:p="http://schemas.openxmlformats.org/presentationml/2006/main">
  <p:tag name="NUM" val="10"/>
</p:tagLst>
</file>

<file path=ppt/tags/tag278.xml><?xml version="1.0" encoding="utf-8"?>
<p:tagLst xmlns:a="http://schemas.openxmlformats.org/drawingml/2006/main" xmlns:r="http://schemas.openxmlformats.org/officeDocument/2006/relationships" xmlns:p="http://schemas.openxmlformats.org/presentationml/2006/main">
  <p:tag name="NUM" val="11"/>
</p:tagLst>
</file>

<file path=ppt/tags/tag279.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20"/>
</p:tagLst>
</file>

<file path=ppt/tags/tag280.xml><?xml version="1.0" encoding="utf-8"?>
<p:tagLst xmlns:a="http://schemas.openxmlformats.org/drawingml/2006/main" xmlns:r="http://schemas.openxmlformats.org/officeDocument/2006/relationships" xmlns:p="http://schemas.openxmlformats.org/presentationml/2006/main">
  <p:tag name="NUM" val="13"/>
</p:tagLst>
</file>

<file path=ppt/tags/tag281.xml><?xml version="1.0" encoding="utf-8"?>
<p:tagLst xmlns:a="http://schemas.openxmlformats.org/drawingml/2006/main" xmlns:r="http://schemas.openxmlformats.org/officeDocument/2006/relationships" xmlns:p="http://schemas.openxmlformats.org/presentationml/2006/main">
  <p:tag name="NUM" val="14"/>
</p:tagLst>
</file>

<file path=ppt/tags/tag282.xml><?xml version="1.0" encoding="utf-8"?>
<p:tagLst xmlns:a="http://schemas.openxmlformats.org/drawingml/2006/main" xmlns:r="http://schemas.openxmlformats.org/officeDocument/2006/relationships" xmlns:p="http://schemas.openxmlformats.org/presentationml/2006/main">
  <p:tag name="NUM" val="15"/>
</p:tagLst>
</file>

<file path=ppt/tags/tag283.xml><?xml version="1.0" encoding="utf-8"?>
<p:tagLst xmlns:a="http://schemas.openxmlformats.org/drawingml/2006/main" xmlns:r="http://schemas.openxmlformats.org/officeDocument/2006/relationships" xmlns:p="http://schemas.openxmlformats.org/presentationml/2006/main">
  <p:tag name="NUM" val="16"/>
</p:tagLst>
</file>

<file path=ppt/tags/tag284.xml><?xml version="1.0" encoding="utf-8"?>
<p:tagLst xmlns:a="http://schemas.openxmlformats.org/drawingml/2006/main" xmlns:r="http://schemas.openxmlformats.org/officeDocument/2006/relationships" xmlns:p="http://schemas.openxmlformats.org/presentationml/2006/main">
  <p:tag name="NUM" val="17"/>
</p:tagLst>
</file>

<file path=ppt/tags/tag285.xml><?xml version="1.0" encoding="utf-8"?>
<p:tagLst xmlns:a="http://schemas.openxmlformats.org/drawingml/2006/main" xmlns:r="http://schemas.openxmlformats.org/officeDocument/2006/relationships" xmlns:p="http://schemas.openxmlformats.org/presentationml/2006/main">
  <p:tag name="NUM" val="18"/>
</p:tagLst>
</file>

<file path=ppt/tags/tag286.xml><?xml version="1.0" encoding="utf-8"?>
<p:tagLst xmlns:a="http://schemas.openxmlformats.org/drawingml/2006/main" xmlns:r="http://schemas.openxmlformats.org/officeDocument/2006/relationships" xmlns:p="http://schemas.openxmlformats.org/presentationml/2006/main">
  <p:tag name="NUM" val="19"/>
</p:tagLst>
</file>

<file path=ppt/tags/tag287.xml><?xml version="1.0" encoding="utf-8"?>
<p:tagLst xmlns:a="http://schemas.openxmlformats.org/drawingml/2006/main" xmlns:r="http://schemas.openxmlformats.org/officeDocument/2006/relationships" xmlns:p="http://schemas.openxmlformats.org/presentationml/2006/main">
  <p:tag name="NUM" val="20"/>
</p:tagLst>
</file>

<file path=ppt/tags/tag288.xml><?xml version="1.0" encoding="utf-8"?>
<p:tagLst xmlns:a="http://schemas.openxmlformats.org/drawingml/2006/main" xmlns:r="http://schemas.openxmlformats.org/officeDocument/2006/relationships" xmlns:p="http://schemas.openxmlformats.org/presentationml/2006/main">
  <p:tag name="NUM" val="21"/>
</p:tagLst>
</file>

<file path=ppt/tags/tag289.xml><?xml version="1.0" encoding="utf-8"?>
<p:tagLst xmlns:a="http://schemas.openxmlformats.org/drawingml/2006/main" xmlns:r="http://schemas.openxmlformats.org/officeDocument/2006/relationships" xmlns:p="http://schemas.openxmlformats.org/presentationml/2006/main">
  <p:tag name="NUM" val="22"/>
</p:tagLst>
</file>

<file path=ppt/tags/tag29.xml><?xml version="1.0" encoding="utf-8"?>
<p:tagLst xmlns:a="http://schemas.openxmlformats.org/drawingml/2006/main" xmlns:r="http://schemas.openxmlformats.org/officeDocument/2006/relationships" xmlns:p="http://schemas.openxmlformats.org/presentationml/2006/main">
  <p:tag name="NUM" val="25"/>
</p:tagLst>
</file>

<file path=ppt/tags/tag290.xml><?xml version="1.0" encoding="utf-8"?>
<p:tagLst xmlns:a="http://schemas.openxmlformats.org/drawingml/2006/main" xmlns:r="http://schemas.openxmlformats.org/officeDocument/2006/relationships" xmlns:p="http://schemas.openxmlformats.org/presentationml/2006/main">
  <p:tag name="NUM" val="23"/>
</p:tagLst>
</file>

<file path=ppt/tags/tag291.xml><?xml version="1.0" encoding="utf-8"?>
<p:tagLst xmlns:a="http://schemas.openxmlformats.org/drawingml/2006/main" xmlns:r="http://schemas.openxmlformats.org/officeDocument/2006/relationships" xmlns:p="http://schemas.openxmlformats.org/presentationml/2006/main">
  <p:tag name="NUM" val="24"/>
</p:tagLst>
</file>

<file path=ppt/tags/tag292.xml><?xml version="1.0" encoding="utf-8"?>
<p:tagLst xmlns:a="http://schemas.openxmlformats.org/drawingml/2006/main" xmlns:r="http://schemas.openxmlformats.org/officeDocument/2006/relationships" xmlns:p="http://schemas.openxmlformats.org/presentationml/2006/main">
  <p:tag name="NUM" val="25"/>
</p:tagLst>
</file>

<file path=ppt/tags/tag293.xml><?xml version="1.0" encoding="utf-8"?>
<p:tagLst xmlns:a="http://schemas.openxmlformats.org/drawingml/2006/main" xmlns:r="http://schemas.openxmlformats.org/officeDocument/2006/relationships" xmlns:p="http://schemas.openxmlformats.org/presentationml/2006/main">
  <p:tag name="NUM" val="26"/>
</p:tagLst>
</file>

<file path=ppt/tags/tag294.xml><?xml version="1.0" encoding="utf-8"?>
<p:tagLst xmlns:a="http://schemas.openxmlformats.org/drawingml/2006/main" xmlns:r="http://schemas.openxmlformats.org/officeDocument/2006/relationships" xmlns:p="http://schemas.openxmlformats.org/presentationml/2006/main">
  <p:tag name="NUM" val="27"/>
</p:tagLst>
</file>

<file path=ppt/tags/tag295.xml><?xml version="1.0" encoding="utf-8"?>
<p:tagLst xmlns:a="http://schemas.openxmlformats.org/drawingml/2006/main" xmlns:r="http://schemas.openxmlformats.org/officeDocument/2006/relationships" xmlns:p="http://schemas.openxmlformats.org/presentationml/2006/main">
  <p:tag name="NUM" val="28"/>
</p:tagLst>
</file>

<file path=ppt/tags/tag296.xml><?xml version="1.0" encoding="utf-8"?>
<p:tagLst xmlns:a="http://schemas.openxmlformats.org/drawingml/2006/main" xmlns:r="http://schemas.openxmlformats.org/officeDocument/2006/relationships" xmlns:p="http://schemas.openxmlformats.org/presentationml/2006/main">
  <p:tag name="NUM" val="29"/>
</p:tagLst>
</file>

<file path=ppt/tags/tag297.xml><?xml version="1.0" encoding="utf-8"?>
<p:tagLst xmlns:a="http://schemas.openxmlformats.org/drawingml/2006/main" xmlns:r="http://schemas.openxmlformats.org/officeDocument/2006/relationships" xmlns:p="http://schemas.openxmlformats.org/presentationml/2006/main">
  <p:tag name="NUM" val="30"/>
</p:tagLst>
</file>

<file path=ppt/tags/tag298.xml><?xml version="1.0" encoding="utf-8"?>
<p:tagLst xmlns:a="http://schemas.openxmlformats.org/drawingml/2006/main" xmlns:r="http://schemas.openxmlformats.org/officeDocument/2006/relationships" xmlns:p="http://schemas.openxmlformats.org/presentationml/2006/main">
  <p:tag name="NUM" val="18"/>
</p:tagLst>
</file>

<file path=ppt/tags/tag299.xml><?xml version="1.0" encoding="utf-8"?>
<p:tagLst xmlns:a="http://schemas.openxmlformats.org/drawingml/2006/main" xmlns:r="http://schemas.openxmlformats.org/officeDocument/2006/relationships" xmlns:p="http://schemas.openxmlformats.org/presentationml/2006/main">
  <p:tag name="NUM" val="2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21"/>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6"/>
</p:tagLst>
</file>

<file path=ppt/tags/tag303.xml><?xml version="1.0" encoding="utf-8"?>
<p:tagLst xmlns:a="http://schemas.openxmlformats.org/drawingml/2006/main" xmlns:r="http://schemas.openxmlformats.org/officeDocument/2006/relationships" xmlns:p="http://schemas.openxmlformats.org/presentationml/2006/main">
  <p:tag name="NUM" val="7"/>
</p:tagLst>
</file>

<file path=ppt/tags/tag304.xml><?xml version="1.0" encoding="utf-8"?>
<p:tagLst xmlns:a="http://schemas.openxmlformats.org/drawingml/2006/main" xmlns:r="http://schemas.openxmlformats.org/officeDocument/2006/relationships" xmlns:p="http://schemas.openxmlformats.org/presentationml/2006/main">
  <p:tag name="NUM" val="2"/>
</p:tagLst>
</file>

<file path=ppt/tags/tag305.xml><?xml version="1.0" encoding="utf-8"?>
<p:tagLst xmlns:a="http://schemas.openxmlformats.org/drawingml/2006/main" xmlns:r="http://schemas.openxmlformats.org/officeDocument/2006/relationships" xmlns:p="http://schemas.openxmlformats.org/presentationml/2006/main">
  <p:tag name="NUM" val="3"/>
</p:tagLst>
</file>

<file path=ppt/tags/tag306.xml><?xml version="1.0" encoding="utf-8"?>
<p:tagLst xmlns:a="http://schemas.openxmlformats.org/drawingml/2006/main" xmlns:r="http://schemas.openxmlformats.org/officeDocument/2006/relationships" xmlns:p="http://schemas.openxmlformats.org/presentationml/2006/main">
  <p:tag name="NUM" val="4"/>
</p:tagLst>
</file>

<file path=ppt/tags/tag307.xml><?xml version="1.0" encoding="utf-8"?>
<p:tagLst xmlns:a="http://schemas.openxmlformats.org/drawingml/2006/main" xmlns:r="http://schemas.openxmlformats.org/officeDocument/2006/relationships" xmlns:p="http://schemas.openxmlformats.org/presentationml/2006/main">
  <p:tag name="NUM" val="14"/>
</p:tagLst>
</file>

<file path=ppt/tags/tag308.xml><?xml version="1.0" encoding="utf-8"?>
<p:tagLst xmlns:a="http://schemas.openxmlformats.org/drawingml/2006/main" xmlns:r="http://schemas.openxmlformats.org/officeDocument/2006/relationships" xmlns:p="http://schemas.openxmlformats.org/presentationml/2006/main">
  <p:tag name="NUM" val="15"/>
</p:tagLst>
</file>

<file path=ppt/tags/tag309.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10"/>
</p:tagLst>
</file>

<file path=ppt/tags/tag311.xml><?xml version="1.0" encoding="utf-8"?>
<p:tagLst xmlns:a="http://schemas.openxmlformats.org/drawingml/2006/main" xmlns:r="http://schemas.openxmlformats.org/officeDocument/2006/relationships" xmlns:p="http://schemas.openxmlformats.org/presentationml/2006/main">
  <p:tag name="NUM" val="13"/>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3"/>
</p:tagLst>
</file>

<file path=ppt/tags/tag315.xml><?xml version="1.0" encoding="utf-8"?>
<p:tagLst xmlns:a="http://schemas.openxmlformats.org/drawingml/2006/main" xmlns:r="http://schemas.openxmlformats.org/officeDocument/2006/relationships" xmlns:p="http://schemas.openxmlformats.org/presentationml/2006/main">
  <p:tag name="NUM" val="4"/>
</p:tagLst>
</file>

<file path=ppt/tags/tag316.xml><?xml version="1.0" encoding="utf-8"?>
<p:tagLst xmlns:a="http://schemas.openxmlformats.org/drawingml/2006/main" xmlns:r="http://schemas.openxmlformats.org/officeDocument/2006/relationships" xmlns:p="http://schemas.openxmlformats.org/presentationml/2006/main">
  <p:tag name="NUM" val="5"/>
</p:tagLst>
</file>

<file path=ppt/tags/tag317.xml><?xml version="1.0" encoding="utf-8"?>
<p:tagLst xmlns:a="http://schemas.openxmlformats.org/drawingml/2006/main" xmlns:r="http://schemas.openxmlformats.org/officeDocument/2006/relationships" xmlns:p="http://schemas.openxmlformats.org/presentationml/2006/main">
  <p:tag name="NUM" val="6"/>
</p:tagLst>
</file>

<file path=ppt/tags/tag318.xml><?xml version="1.0" encoding="utf-8"?>
<p:tagLst xmlns:a="http://schemas.openxmlformats.org/drawingml/2006/main" xmlns:r="http://schemas.openxmlformats.org/officeDocument/2006/relationships" xmlns:p="http://schemas.openxmlformats.org/presentationml/2006/main">
  <p:tag name="NUM" val="7"/>
</p:tagLst>
</file>

<file path=ppt/tags/tag319.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20.xml><?xml version="1.0" encoding="utf-8"?>
<p:tagLst xmlns:a="http://schemas.openxmlformats.org/drawingml/2006/main" xmlns:r="http://schemas.openxmlformats.org/officeDocument/2006/relationships" xmlns:p="http://schemas.openxmlformats.org/presentationml/2006/main">
  <p:tag name="NUM" val="9"/>
</p:tagLst>
</file>

<file path=ppt/tags/tag321.xml><?xml version="1.0" encoding="utf-8"?>
<p:tagLst xmlns:a="http://schemas.openxmlformats.org/drawingml/2006/main" xmlns:r="http://schemas.openxmlformats.org/officeDocument/2006/relationships" xmlns:p="http://schemas.openxmlformats.org/presentationml/2006/main">
  <p:tag name="NUM" val="10"/>
</p:tagLst>
</file>

<file path=ppt/tags/tag322.xml><?xml version="1.0" encoding="utf-8"?>
<p:tagLst xmlns:a="http://schemas.openxmlformats.org/drawingml/2006/main" xmlns:r="http://schemas.openxmlformats.org/officeDocument/2006/relationships" xmlns:p="http://schemas.openxmlformats.org/presentationml/2006/main">
  <p:tag name="NUM" val="11"/>
</p:tagLst>
</file>

<file path=ppt/tags/tag323.xml><?xml version="1.0" encoding="utf-8"?>
<p:tagLst xmlns:a="http://schemas.openxmlformats.org/drawingml/2006/main" xmlns:r="http://schemas.openxmlformats.org/officeDocument/2006/relationships" xmlns:p="http://schemas.openxmlformats.org/presentationml/2006/main">
  <p:tag name="NUM" val="12"/>
</p:tagLst>
</file>

<file path=ppt/tags/tag324.xml><?xml version="1.0" encoding="utf-8"?>
<p:tagLst xmlns:a="http://schemas.openxmlformats.org/drawingml/2006/main" xmlns:r="http://schemas.openxmlformats.org/officeDocument/2006/relationships" xmlns:p="http://schemas.openxmlformats.org/presentationml/2006/main">
  <p:tag name="NUM" val="13"/>
</p:tagLst>
</file>

<file path=ppt/tags/tag325.xml><?xml version="1.0" encoding="utf-8"?>
<p:tagLst xmlns:a="http://schemas.openxmlformats.org/drawingml/2006/main" xmlns:r="http://schemas.openxmlformats.org/officeDocument/2006/relationships" xmlns:p="http://schemas.openxmlformats.org/presentationml/2006/main">
  <p:tag name="NUM" val="14"/>
</p:tagLst>
</file>

<file path=ppt/tags/tag326.xml><?xml version="1.0" encoding="utf-8"?>
<p:tagLst xmlns:a="http://schemas.openxmlformats.org/drawingml/2006/main" xmlns:r="http://schemas.openxmlformats.org/officeDocument/2006/relationships" xmlns:p="http://schemas.openxmlformats.org/presentationml/2006/main">
  <p:tag name="NUM" val="15"/>
</p:tagLst>
</file>

<file path=ppt/tags/tag327.xml><?xml version="1.0" encoding="utf-8"?>
<p:tagLst xmlns:a="http://schemas.openxmlformats.org/drawingml/2006/main" xmlns:r="http://schemas.openxmlformats.org/officeDocument/2006/relationships" xmlns:p="http://schemas.openxmlformats.org/presentationml/2006/main">
  <p:tag name="NUM" val="16"/>
</p:tagLst>
</file>

<file path=ppt/tags/tag328.xml><?xml version="1.0" encoding="utf-8"?>
<p:tagLst xmlns:a="http://schemas.openxmlformats.org/drawingml/2006/main" xmlns:r="http://schemas.openxmlformats.org/officeDocument/2006/relationships" xmlns:p="http://schemas.openxmlformats.org/presentationml/2006/main">
  <p:tag name="NUM" val="17"/>
</p:tagLst>
</file>

<file path=ppt/tags/tag329.xml><?xml version="1.0" encoding="utf-8"?>
<p:tagLst xmlns:a="http://schemas.openxmlformats.org/drawingml/2006/main" xmlns:r="http://schemas.openxmlformats.org/officeDocument/2006/relationships" xmlns:p="http://schemas.openxmlformats.org/presentationml/2006/main">
  <p:tag name="NUM" val="18"/>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30.xml><?xml version="1.0" encoding="utf-8"?>
<p:tagLst xmlns:a="http://schemas.openxmlformats.org/drawingml/2006/main" xmlns:r="http://schemas.openxmlformats.org/officeDocument/2006/relationships" xmlns:p="http://schemas.openxmlformats.org/presentationml/2006/main">
  <p:tag name="NUM" val="19"/>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NUM" val="3"/>
</p:tagLst>
</file>

<file path=ppt/tags/tag334.xml><?xml version="1.0" encoding="utf-8"?>
<p:tagLst xmlns:a="http://schemas.openxmlformats.org/drawingml/2006/main" xmlns:r="http://schemas.openxmlformats.org/officeDocument/2006/relationships" xmlns:p="http://schemas.openxmlformats.org/presentationml/2006/main">
  <p:tag name="NUM" val="4"/>
</p:tagLst>
</file>

<file path=ppt/tags/tag335.xml><?xml version="1.0" encoding="utf-8"?>
<p:tagLst xmlns:a="http://schemas.openxmlformats.org/drawingml/2006/main" xmlns:r="http://schemas.openxmlformats.org/officeDocument/2006/relationships" xmlns:p="http://schemas.openxmlformats.org/presentationml/2006/main">
  <p:tag name="NUM" val="5"/>
</p:tagLst>
</file>

<file path=ppt/tags/tag336.xml><?xml version="1.0" encoding="utf-8"?>
<p:tagLst xmlns:a="http://schemas.openxmlformats.org/drawingml/2006/main" xmlns:r="http://schemas.openxmlformats.org/officeDocument/2006/relationships" xmlns:p="http://schemas.openxmlformats.org/presentationml/2006/main">
  <p:tag name="NUM" val="6"/>
</p:tagLst>
</file>

<file path=ppt/tags/tag337.xml><?xml version="1.0" encoding="utf-8"?>
<p:tagLst xmlns:a="http://schemas.openxmlformats.org/drawingml/2006/main" xmlns:r="http://schemas.openxmlformats.org/officeDocument/2006/relationships" xmlns:p="http://schemas.openxmlformats.org/presentationml/2006/main">
  <p:tag name="NUM" val="7"/>
</p:tagLst>
</file>

<file path=ppt/tags/tag338.xml><?xml version="1.0" encoding="utf-8"?>
<p:tagLst xmlns:a="http://schemas.openxmlformats.org/drawingml/2006/main" xmlns:r="http://schemas.openxmlformats.org/officeDocument/2006/relationships" xmlns:p="http://schemas.openxmlformats.org/presentationml/2006/main">
  <p:tag name="NUM" val="8"/>
</p:tagLst>
</file>

<file path=ppt/tags/tag339.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40.xml><?xml version="1.0" encoding="utf-8"?>
<p:tagLst xmlns:a="http://schemas.openxmlformats.org/drawingml/2006/main" xmlns:r="http://schemas.openxmlformats.org/officeDocument/2006/relationships" xmlns:p="http://schemas.openxmlformats.org/presentationml/2006/main">
  <p:tag name="NUM" val="10"/>
</p:tagLst>
</file>

<file path=ppt/tags/tag341.xml><?xml version="1.0" encoding="utf-8"?>
<p:tagLst xmlns:a="http://schemas.openxmlformats.org/drawingml/2006/main" xmlns:r="http://schemas.openxmlformats.org/officeDocument/2006/relationships" xmlns:p="http://schemas.openxmlformats.org/presentationml/2006/main">
  <p:tag name="NUM" val="11"/>
</p:tagLst>
</file>

<file path=ppt/tags/tag342.xml><?xml version="1.0" encoding="utf-8"?>
<p:tagLst xmlns:a="http://schemas.openxmlformats.org/drawingml/2006/main" xmlns:r="http://schemas.openxmlformats.org/officeDocument/2006/relationships" xmlns:p="http://schemas.openxmlformats.org/presentationml/2006/main">
  <p:tag name="NUM" val="12"/>
</p:tagLst>
</file>

<file path=ppt/tags/tag343.xml><?xml version="1.0" encoding="utf-8"?>
<p:tagLst xmlns:a="http://schemas.openxmlformats.org/drawingml/2006/main" xmlns:r="http://schemas.openxmlformats.org/officeDocument/2006/relationships" xmlns:p="http://schemas.openxmlformats.org/presentationml/2006/main">
  <p:tag name="NUM" val="13"/>
</p:tagLst>
</file>

<file path=ppt/tags/tag344.xml><?xml version="1.0" encoding="utf-8"?>
<p:tagLst xmlns:a="http://schemas.openxmlformats.org/drawingml/2006/main" xmlns:r="http://schemas.openxmlformats.org/officeDocument/2006/relationships" xmlns:p="http://schemas.openxmlformats.org/presentationml/2006/main">
  <p:tag name="NUM" val="14"/>
</p:tagLst>
</file>

<file path=ppt/tags/tag345.xml><?xml version="1.0" encoding="utf-8"?>
<p:tagLst xmlns:a="http://schemas.openxmlformats.org/drawingml/2006/main" xmlns:r="http://schemas.openxmlformats.org/officeDocument/2006/relationships" xmlns:p="http://schemas.openxmlformats.org/presentationml/2006/main">
  <p:tag name="NUM" val="15"/>
</p:tagLst>
</file>

<file path=ppt/tags/tag346.xml><?xml version="1.0" encoding="utf-8"?>
<p:tagLst xmlns:a="http://schemas.openxmlformats.org/drawingml/2006/main" xmlns:r="http://schemas.openxmlformats.org/officeDocument/2006/relationships" xmlns:p="http://schemas.openxmlformats.org/presentationml/2006/main">
  <p:tag name="NUM" val="16"/>
</p:tagLst>
</file>

<file path=ppt/tags/tag347.xml><?xml version="1.0" encoding="utf-8"?>
<p:tagLst xmlns:a="http://schemas.openxmlformats.org/drawingml/2006/main" xmlns:r="http://schemas.openxmlformats.org/officeDocument/2006/relationships" xmlns:p="http://schemas.openxmlformats.org/presentationml/2006/main">
  <p:tag name="NUM" val="17"/>
</p:tagLst>
</file>

<file path=ppt/tags/tag348.xml><?xml version="1.0" encoding="utf-8"?>
<p:tagLst xmlns:a="http://schemas.openxmlformats.org/drawingml/2006/main" xmlns:r="http://schemas.openxmlformats.org/officeDocument/2006/relationships" xmlns:p="http://schemas.openxmlformats.org/presentationml/2006/main">
  <p:tag name="NUM" val="17"/>
</p:tagLst>
</file>

<file path=ppt/tags/tag349.xml><?xml version="1.0" encoding="utf-8"?>
<p:tagLst xmlns:a="http://schemas.openxmlformats.org/drawingml/2006/main" xmlns:r="http://schemas.openxmlformats.org/officeDocument/2006/relationships" xmlns:p="http://schemas.openxmlformats.org/presentationml/2006/main">
  <p:tag name="NUM" val="39"/>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50.xml><?xml version="1.0" encoding="utf-8"?>
<p:tagLst xmlns:a="http://schemas.openxmlformats.org/drawingml/2006/main" xmlns:r="http://schemas.openxmlformats.org/officeDocument/2006/relationships" xmlns:p="http://schemas.openxmlformats.org/presentationml/2006/main">
  <p:tag name="NUM" val="40"/>
</p:tagLst>
</file>

<file path=ppt/tags/tag351.xml><?xml version="1.0" encoding="utf-8"?>
<p:tagLst xmlns:a="http://schemas.openxmlformats.org/drawingml/2006/main" xmlns:r="http://schemas.openxmlformats.org/officeDocument/2006/relationships" xmlns:p="http://schemas.openxmlformats.org/presentationml/2006/main">
  <p:tag name="NUM" val="18"/>
</p:tagLst>
</file>

<file path=ppt/tags/tag352.xml><?xml version="1.0" encoding="utf-8"?>
<p:tagLst xmlns:a="http://schemas.openxmlformats.org/drawingml/2006/main" xmlns:r="http://schemas.openxmlformats.org/officeDocument/2006/relationships" xmlns:p="http://schemas.openxmlformats.org/presentationml/2006/main">
  <p:tag name="NUM" val="33"/>
</p:tagLst>
</file>

<file path=ppt/tags/tag353.xml><?xml version="1.0" encoding="utf-8"?>
<p:tagLst xmlns:a="http://schemas.openxmlformats.org/drawingml/2006/main" xmlns:r="http://schemas.openxmlformats.org/officeDocument/2006/relationships" xmlns:p="http://schemas.openxmlformats.org/presentationml/2006/main">
  <p:tag name="NUM" val="34"/>
</p:tagLst>
</file>

<file path=ppt/tags/tag354.xml><?xml version="1.0" encoding="utf-8"?>
<p:tagLst xmlns:a="http://schemas.openxmlformats.org/drawingml/2006/main" xmlns:r="http://schemas.openxmlformats.org/officeDocument/2006/relationships" xmlns:p="http://schemas.openxmlformats.org/presentationml/2006/main">
  <p:tag name="NUM" val="16"/>
</p:tagLst>
</file>

<file path=ppt/tags/tag355.xml><?xml version="1.0" encoding="utf-8"?>
<p:tagLst xmlns:a="http://schemas.openxmlformats.org/drawingml/2006/main" xmlns:r="http://schemas.openxmlformats.org/officeDocument/2006/relationships" xmlns:p="http://schemas.openxmlformats.org/presentationml/2006/main">
  <p:tag name="NUM" val="10"/>
</p:tagLst>
</file>

<file path=ppt/tags/tag356.xml><?xml version="1.0" encoding="utf-8"?>
<p:tagLst xmlns:a="http://schemas.openxmlformats.org/drawingml/2006/main" xmlns:r="http://schemas.openxmlformats.org/officeDocument/2006/relationships" xmlns:p="http://schemas.openxmlformats.org/presentationml/2006/main">
  <p:tag name="NUM" val="28"/>
</p:tagLst>
</file>

<file path=ppt/tags/tag357.xml><?xml version="1.0" encoding="utf-8"?>
<p:tagLst xmlns:a="http://schemas.openxmlformats.org/drawingml/2006/main" xmlns:r="http://schemas.openxmlformats.org/officeDocument/2006/relationships" xmlns:p="http://schemas.openxmlformats.org/presentationml/2006/main">
  <p:tag name="NUM" val="15"/>
</p:tagLst>
</file>

<file path=ppt/tags/tag358.xml><?xml version="1.0" encoding="utf-8"?>
<p:tagLst xmlns:a="http://schemas.openxmlformats.org/drawingml/2006/main" xmlns:r="http://schemas.openxmlformats.org/officeDocument/2006/relationships" xmlns:p="http://schemas.openxmlformats.org/presentationml/2006/main">
  <p:tag name="NUM" val="7"/>
</p:tagLst>
</file>

<file path=ppt/tags/tag359.xml><?xml version="1.0" encoding="utf-8"?>
<p:tagLst xmlns:a="http://schemas.openxmlformats.org/drawingml/2006/main" xmlns:r="http://schemas.openxmlformats.org/officeDocument/2006/relationships" xmlns:p="http://schemas.openxmlformats.org/presentationml/2006/main">
  <p:tag name="NUM" val="27"/>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60.xml><?xml version="1.0" encoding="utf-8"?>
<p:tagLst xmlns:a="http://schemas.openxmlformats.org/drawingml/2006/main" xmlns:r="http://schemas.openxmlformats.org/officeDocument/2006/relationships" xmlns:p="http://schemas.openxmlformats.org/presentationml/2006/main">
  <p:tag name="NUM" val="14"/>
</p:tagLst>
</file>

<file path=ppt/tags/tag361.xml><?xml version="1.0" encoding="utf-8"?>
<p:tagLst xmlns:a="http://schemas.openxmlformats.org/drawingml/2006/main" xmlns:r="http://schemas.openxmlformats.org/officeDocument/2006/relationships" xmlns:p="http://schemas.openxmlformats.org/presentationml/2006/main">
  <p:tag name="NUM" val="6"/>
</p:tagLst>
</file>

<file path=ppt/tags/tag362.xml><?xml version="1.0" encoding="utf-8"?>
<p:tagLst xmlns:a="http://schemas.openxmlformats.org/drawingml/2006/main" xmlns:r="http://schemas.openxmlformats.org/officeDocument/2006/relationships" xmlns:p="http://schemas.openxmlformats.org/presentationml/2006/main">
  <p:tag name="NUM" val="26"/>
</p:tagLst>
</file>

<file path=ppt/tags/tag363.xml><?xml version="1.0" encoding="utf-8"?>
<p:tagLst xmlns:a="http://schemas.openxmlformats.org/drawingml/2006/main" xmlns:r="http://schemas.openxmlformats.org/officeDocument/2006/relationships" xmlns:p="http://schemas.openxmlformats.org/presentationml/2006/main">
  <p:tag name="NUM" val="13"/>
</p:tagLst>
</file>

<file path=ppt/tags/tag364.xml><?xml version="1.0" encoding="utf-8"?>
<p:tagLst xmlns:a="http://schemas.openxmlformats.org/drawingml/2006/main" xmlns:r="http://schemas.openxmlformats.org/officeDocument/2006/relationships" xmlns:p="http://schemas.openxmlformats.org/presentationml/2006/main">
  <p:tag name="NUM" val="5"/>
</p:tagLst>
</file>

<file path=ppt/tags/tag365.xml><?xml version="1.0" encoding="utf-8"?>
<p:tagLst xmlns:a="http://schemas.openxmlformats.org/drawingml/2006/main" xmlns:r="http://schemas.openxmlformats.org/officeDocument/2006/relationships" xmlns:p="http://schemas.openxmlformats.org/presentationml/2006/main">
  <p:tag name="NUM" val="25"/>
</p:tagLst>
</file>

<file path=ppt/tags/tag366.xml><?xml version="1.0" encoding="utf-8"?>
<p:tagLst xmlns:a="http://schemas.openxmlformats.org/drawingml/2006/main" xmlns:r="http://schemas.openxmlformats.org/officeDocument/2006/relationships" xmlns:p="http://schemas.openxmlformats.org/presentationml/2006/main">
  <p:tag name="NUM" val="1"/>
</p:tagLst>
</file>

<file path=ppt/tags/tag367.xml><?xml version="1.0" encoding="utf-8"?>
<p:tagLst xmlns:a="http://schemas.openxmlformats.org/drawingml/2006/main" xmlns:r="http://schemas.openxmlformats.org/officeDocument/2006/relationships" xmlns:p="http://schemas.openxmlformats.org/presentationml/2006/main">
  <p:tag name="NUM" val="2"/>
</p:tagLst>
</file>

<file path=ppt/tags/tag368.xml><?xml version="1.0" encoding="utf-8"?>
<p:tagLst xmlns:a="http://schemas.openxmlformats.org/drawingml/2006/main" xmlns:r="http://schemas.openxmlformats.org/officeDocument/2006/relationships" xmlns:p="http://schemas.openxmlformats.org/presentationml/2006/main">
  <p:tag name="NUM" val="3"/>
</p:tagLst>
</file>

<file path=ppt/tags/tag369.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70.xml><?xml version="1.0" encoding="utf-8"?>
<p:tagLst xmlns:a="http://schemas.openxmlformats.org/drawingml/2006/main" xmlns:r="http://schemas.openxmlformats.org/officeDocument/2006/relationships" xmlns:p="http://schemas.openxmlformats.org/presentationml/2006/main">
  <p:tag name="NUM" val="2"/>
</p:tagLst>
</file>

<file path=ppt/tags/tag371.xml><?xml version="1.0" encoding="utf-8"?>
<p:tagLst xmlns:a="http://schemas.openxmlformats.org/drawingml/2006/main" xmlns:r="http://schemas.openxmlformats.org/officeDocument/2006/relationships" xmlns:p="http://schemas.openxmlformats.org/presentationml/2006/main">
  <p:tag name="NUM" val="3"/>
</p:tagLst>
</file>

<file path=ppt/tags/tag372.xml><?xml version="1.0" encoding="utf-8"?>
<p:tagLst xmlns:a="http://schemas.openxmlformats.org/drawingml/2006/main" xmlns:r="http://schemas.openxmlformats.org/officeDocument/2006/relationships" xmlns:p="http://schemas.openxmlformats.org/presentationml/2006/main">
  <p:tag name="NUM" val="4"/>
</p:tagLst>
</file>

<file path=ppt/tags/tag373.xml><?xml version="1.0" encoding="utf-8"?>
<p:tagLst xmlns:a="http://schemas.openxmlformats.org/drawingml/2006/main" xmlns:r="http://schemas.openxmlformats.org/officeDocument/2006/relationships" xmlns:p="http://schemas.openxmlformats.org/presentationml/2006/main">
  <p:tag name="NUM" val="5"/>
</p:tagLst>
</file>

<file path=ppt/tags/tag374.xml><?xml version="1.0" encoding="utf-8"?>
<p:tagLst xmlns:a="http://schemas.openxmlformats.org/drawingml/2006/main" xmlns:r="http://schemas.openxmlformats.org/officeDocument/2006/relationships" xmlns:p="http://schemas.openxmlformats.org/presentationml/2006/main">
  <p:tag name="NUM" val="6"/>
</p:tagLst>
</file>

<file path=ppt/tags/tag375.xml><?xml version="1.0" encoding="utf-8"?>
<p:tagLst xmlns:a="http://schemas.openxmlformats.org/drawingml/2006/main" xmlns:r="http://schemas.openxmlformats.org/officeDocument/2006/relationships" xmlns:p="http://schemas.openxmlformats.org/presentationml/2006/main">
  <p:tag name="NUM" val="1"/>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3"/>
</p:tagLst>
</file>

<file path=ppt/tags/tag378.xml><?xml version="1.0" encoding="utf-8"?>
<p:tagLst xmlns:a="http://schemas.openxmlformats.org/drawingml/2006/main" xmlns:r="http://schemas.openxmlformats.org/officeDocument/2006/relationships" xmlns:p="http://schemas.openxmlformats.org/presentationml/2006/main">
  <p:tag name="NUM" val="4"/>
</p:tagLst>
</file>

<file path=ppt/tags/tag379.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80.xml><?xml version="1.0" encoding="utf-8"?>
<p:tagLst xmlns:a="http://schemas.openxmlformats.org/drawingml/2006/main" xmlns:r="http://schemas.openxmlformats.org/officeDocument/2006/relationships" xmlns:p="http://schemas.openxmlformats.org/presentationml/2006/main">
  <p:tag name="NUM" val="6"/>
</p:tagLst>
</file>

<file path=ppt/tags/tag381.xml><?xml version="1.0" encoding="utf-8"?>
<p:tagLst xmlns:a="http://schemas.openxmlformats.org/drawingml/2006/main" xmlns:r="http://schemas.openxmlformats.org/officeDocument/2006/relationships" xmlns:p="http://schemas.openxmlformats.org/presentationml/2006/main">
  <p:tag name="NUM" val="7"/>
</p:tagLst>
</file>

<file path=ppt/tags/tag382.xml><?xml version="1.0" encoding="utf-8"?>
<p:tagLst xmlns:a="http://schemas.openxmlformats.org/drawingml/2006/main" xmlns:r="http://schemas.openxmlformats.org/officeDocument/2006/relationships" xmlns:p="http://schemas.openxmlformats.org/presentationml/2006/main">
  <p:tag name="NUM" val="8"/>
</p:tagLst>
</file>

<file path=ppt/tags/tag383.xml><?xml version="1.0" encoding="utf-8"?>
<p:tagLst xmlns:a="http://schemas.openxmlformats.org/drawingml/2006/main" xmlns:r="http://schemas.openxmlformats.org/officeDocument/2006/relationships" xmlns:p="http://schemas.openxmlformats.org/presentationml/2006/main">
  <p:tag name="NUM" val="9"/>
</p:tagLst>
</file>

<file path=ppt/tags/tag384.xml><?xml version="1.0" encoding="utf-8"?>
<p:tagLst xmlns:a="http://schemas.openxmlformats.org/drawingml/2006/main" xmlns:r="http://schemas.openxmlformats.org/officeDocument/2006/relationships" xmlns:p="http://schemas.openxmlformats.org/presentationml/2006/main">
  <p:tag name="NUM" val="10"/>
</p:tagLst>
</file>

<file path=ppt/tags/tag385.xml><?xml version="1.0" encoding="utf-8"?>
<p:tagLst xmlns:a="http://schemas.openxmlformats.org/drawingml/2006/main" xmlns:r="http://schemas.openxmlformats.org/officeDocument/2006/relationships" xmlns:p="http://schemas.openxmlformats.org/presentationml/2006/main">
  <p:tag name="NUM" val="11"/>
</p:tagLst>
</file>

<file path=ppt/tags/tag386.xml><?xml version="1.0" encoding="utf-8"?>
<p:tagLst xmlns:a="http://schemas.openxmlformats.org/drawingml/2006/main" xmlns:r="http://schemas.openxmlformats.org/officeDocument/2006/relationships" xmlns:p="http://schemas.openxmlformats.org/presentationml/2006/main">
  <p:tag name="NUM" val="12"/>
</p:tagLst>
</file>

<file path=ppt/tags/tag387.xml><?xml version="1.0" encoding="utf-8"?>
<p:tagLst xmlns:a="http://schemas.openxmlformats.org/drawingml/2006/main" xmlns:r="http://schemas.openxmlformats.org/officeDocument/2006/relationships" xmlns:p="http://schemas.openxmlformats.org/presentationml/2006/main">
  <p:tag name="NUM" val="13"/>
</p:tagLst>
</file>

<file path=ppt/tags/tag388.xml><?xml version="1.0" encoding="utf-8"?>
<p:tagLst xmlns:a="http://schemas.openxmlformats.org/drawingml/2006/main" xmlns:r="http://schemas.openxmlformats.org/officeDocument/2006/relationships" xmlns:p="http://schemas.openxmlformats.org/presentationml/2006/main">
  <p:tag name="NUM" val="14"/>
</p:tagLst>
</file>

<file path=ppt/tags/tag389.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390.xml><?xml version="1.0" encoding="utf-8"?>
<p:tagLst xmlns:a="http://schemas.openxmlformats.org/drawingml/2006/main" xmlns:r="http://schemas.openxmlformats.org/officeDocument/2006/relationships" xmlns:p="http://schemas.openxmlformats.org/presentationml/2006/main">
  <p:tag name="NUM" val="14"/>
</p:tagLst>
</file>

<file path=ppt/tags/tag391.xml><?xml version="1.0" encoding="utf-8"?>
<p:tagLst xmlns:a="http://schemas.openxmlformats.org/drawingml/2006/main" xmlns:r="http://schemas.openxmlformats.org/officeDocument/2006/relationships" xmlns:p="http://schemas.openxmlformats.org/presentationml/2006/main">
  <p:tag name="NUM" val="15"/>
</p:tagLst>
</file>

<file path=ppt/tags/tag392.xml><?xml version="1.0" encoding="utf-8"?>
<p:tagLst xmlns:a="http://schemas.openxmlformats.org/drawingml/2006/main" xmlns:r="http://schemas.openxmlformats.org/officeDocument/2006/relationships" xmlns:p="http://schemas.openxmlformats.org/presentationml/2006/main">
  <p:tag name="NUM" val="16"/>
</p:tagLst>
</file>

<file path=ppt/tags/tag393.xml><?xml version="1.0" encoding="utf-8"?>
<p:tagLst xmlns:a="http://schemas.openxmlformats.org/drawingml/2006/main" xmlns:r="http://schemas.openxmlformats.org/officeDocument/2006/relationships" xmlns:p="http://schemas.openxmlformats.org/presentationml/2006/main">
  <p:tag name="NUM" val="17"/>
</p:tagLst>
</file>

<file path=ppt/tags/tag394.xml><?xml version="1.0" encoding="utf-8"?>
<p:tagLst xmlns:a="http://schemas.openxmlformats.org/drawingml/2006/main" xmlns:r="http://schemas.openxmlformats.org/officeDocument/2006/relationships" xmlns:p="http://schemas.openxmlformats.org/presentationml/2006/main">
  <p:tag name="NUM" val="8"/>
</p:tagLst>
</file>

<file path=ppt/tags/tag395.xml><?xml version="1.0" encoding="utf-8"?>
<p:tagLst xmlns:a="http://schemas.openxmlformats.org/drawingml/2006/main" xmlns:r="http://schemas.openxmlformats.org/officeDocument/2006/relationships" xmlns:p="http://schemas.openxmlformats.org/presentationml/2006/main">
  <p:tag name="NUM" val="9"/>
</p:tagLst>
</file>

<file path=ppt/tags/tag396.xml><?xml version="1.0" encoding="utf-8"?>
<p:tagLst xmlns:a="http://schemas.openxmlformats.org/drawingml/2006/main" xmlns:r="http://schemas.openxmlformats.org/officeDocument/2006/relationships" xmlns:p="http://schemas.openxmlformats.org/presentationml/2006/main">
  <p:tag name="NUM" val="10"/>
</p:tagLst>
</file>

<file path=ppt/tags/tag397.xml><?xml version="1.0" encoding="utf-8"?>
<p:tagLst xmlns:a="http://schemas.openxmlformats.org/drawingml/2006/main" xmlns:r="http://schemas.openxmlformats.org/officeDocument/2006/relationships" xmlns:p="http://schemas.openxmlformats.org/presentationml/2006/main">
  <p:tag name="NUM" val="11"/>
</p:tagLst>
</file>

<file path=ppt/tags/tag398.xml><?xml version="1.0" encoding="utf-8"?>
<p:tagLst xmlns:a="http://schemas.openxmlformats.org/drawingml/2006/main" xmlns:r="http://schemas.openxmlformats.org/officeDocument/2006/relationships" xmlns:p="http://schemas.openxmlformats.org/presentationml/2006/main">
  <p:tag name="NUM" val="12"/>
</p:tagLst>
</file>

<file path=ppt/tags/tag39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00.xml><?xml version="1.0" encoding="utf-8"?>
<p:tagLst xmlns:a="http://schemas.openxmlformats.org/drawingml/2006/main" xmlns:r="http://schemas.openxmlformats.org/officeDocument/2006/relationships" xmlns:p="http://schemas.openxmlformats.org/presentationml/2006/main">
  <p:tag name="NUM" val="2"/>
</p:tagLst>
</file>

<file path=ppt/tags/tag401.xml><?xml version="1.0" encoding="utf-8"?>
<p:tagLst xmlns:a="http://schemas.openxmlformats.org/drawingml/2006/main" xmlns:r="http://schemas.openxmlformats.org/officeDocument/2006/relationships" xmlns:p="http://schemas.openxmlformats.org/presentationml/2006/main">
  <p:tag name="NUM" val="3"/>
</p:tagLst>
</file>

<file path=ppt/tags/tag402.xml><?xml version="1.0" encoding="utf-8"?>
<p:tagLst xmlns:a="http://schemas.openxmlformats.org/drawingml/2006/main" xmlns:r="http://schemas.openxmlformats.org/officeDocument/2006/relationships" xmlns:p="http://schemas.openxmlformats.org/presentationml/2006/main">
  <p:tag name="NUM" val="4"/>
</p:tagLst>
</file>

<file path=ppt/tags/tag403.xml><?xml version="1.0" encoding="utf-8"?>
<p:tagLst xmlns:a="http://schemas.openxmlformats.org/drawingml/2006/main" xmlns:r="http://schemas.openxmlformats.org/officeDocument/2006/relationships" xmlns:p="http://schemas.openxmlformats.org/presentationml/2006/main">
  <p:tag name="NUM" val="5"/>
</p:tagLst>
</file>

<file path=ppt/tags/tag404.xml><?xml version="1.0" encoding="utf-8"?>
<p:tagLst xmlns:a="http://schemas.openxmlformats.org/drawingml/2006/main" xmlns:r="http://schemas.openxmlformats.org/officeDocument/2006/relationships" xmlns:p="http://schemas.openxmlformats.org/presentationml/2006/main">
  <p:tag name="NUM" val="6"/>
</p:tagLst>
</file>

<file path=ppt/tags/tag405.xml><?xml version="1.0" encoding="utf-8"?>
<p:tagLst xmlns:a="http://schemas.openxmlformats.org/drawingml/2006/main" xmlns:r="http://schemas.openxmlformats.org/officeDocument/2006/relationships" xmlns:p="http://schemas.openxmlformats.org/presentationml/2006/main">
  <p:tag name="NUM" val="7"/>
</p:tagLst>
</file>

<file path=ppt/tags/tag406.xml><?xml version="1.0" encoding="utf-8"?>
<p:tagLst xmlns:a="http://schemas.openxmlformats.org/drawingml/2006/main" xmlns:r="http://schemas.openxmlformats.org/officeDocument/2006/relationships" xmlns:p="http://schemas.openxmlformats.org/presentationml/2006/main">
  <p:tag name="NUM" val="8"/>
</p:tagLst>
</file>

<file path=ppt/tags/tag407.xml><?xml version="1.0" encoding="utf-8"?>
<p:tagLst xmlns:a="http://schemas.openxmlformats.org/drawingml/2006/main" xmlns:r="http://schemas.openxmlformats.org/officeDocument/2006/relationships" xmlns:p="http://schemas.openxmlformats.org/presentationml/2006/main">
  <p:tag name="NUM" val="9"/>
</p:tagLst>
</file>

<file path=ppt/tags/tag408.xml><?xml version="1.0" encoding="utf-8"?>
<p:tagLst xmlns:a="http://schemas.openxmlformats.org/drawingml/2006/main" xmlns:r="http://schemas.openxmlformats.org/officeDocument/2006/relationships" xmlns:p="http://schemas.openxmlformats.org/presentationml/2006/main">
  <p:tag name="NUM" val="10"/>
</p:tagLst>
</file>

<file path=ppt/tags/tag409.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2"/>
</p:tagLst>
</file>

<file path=ppt/tags/tag410.xml><?xml version="1.0" encoding="utf-8"?>
<p:tagLst xmlns:a="http://schemas.openxmlformats.org/drawingml/2006/main" xmlns:r="http://schemas.openxmlformats.org/officeDocument/2006/relationships" xmlns:p="http://schemas.openxmlformats.org/presentationml/2006/main">
  <p:tag name="NUM" val="12"/>
</p:tagLst>
</file>

<file path=ppt/tags/tag411.xml><?xml version="1.0" encoding="utf-8"?>
<p:tagLst xmlns:a="http://schemas.openxmlformats.org/drawingml/2006/main" xmlns:r="http://schemas.openxmlformats.org/officeDocument/2006/relationships" xmlns:p="http://schemas.openxmlformats.org/presentationml/2006/main">
  <p:tag name="NUM" val="13"/>
</p:tagLst>
</file>

<file path=ppt/tags/tag412.xml><?xml version="1.0" encoding="utf-8"?>
<p:tagLst xmlns:a="http://schemas.openxmlformats.org/drawingml/2006/main" xmlns:r="http://schemas.openxmlformats.org/officeDocument/2006/relationships" xmlns:p="http://schemas.openxmlformats.org/presentationml/2006/main">
  <p:tag name="NUM" val="14"/>
</p:tagLst>
</file>

<file path=ppt/tags/tag413.xml><?xml version="1.0" encoding="utf-8"?>
<p:tagLst xmlns:a="http://schemas.openxmlformats.org/drawingml/2006/main" xmlns:r="http://schemas.openxmlformats.org/officeDocument/2006/relationships" xmlns:p="http://schemas.openxmlformats.org/presentationml/2006/main">
  <p:tag name="NUM" val="13"/>
</p:tagLst>
</file>

<file path=ppt/tags/tag414.xml><?xml version="1.0" encoding="utf-8"?>
<p:tagLst xmlns:a="http://schemas.openxmlformats.org/drawingml/2006/main" xmlns:r="http://schemas.openxmlformats.org/officeDocument/2006/relationships" xmlns:p="http://schemas.openxmlformats.org/presentationml/2006/main">
  <p:tag name="NUM" val="14"/>
</p:tagLst>
</file>

<file path=ppt/tags/tag415.xml><?xml version="1.0" encoding="utf-8"?>
<p:tagLst xmlns:a="http://schemas.openxmlformats.org/drawingml/2006/main" xmlns:r="http://schemas.openxmlformats.org/officeDocument/2006/relationships" xmlns:p="http://schemas.openxmlformats.org/presentationml/2006/main">
  <p:tag name="NUM" val="15"/>
</p:tagLst>
</file>

<file path=ppt/tags/tag416.xml><?xml version="1.0" encoding="utf-8"?>
<p:tagLst xmlns:a="http://schemas.openxmlformats.org/drawingml/2006/main" xmlns:r="http://schemas.openxmlformats.org/officeDocument/2006/relationships" xmlns:p="http://schemas.openxmlformats.org/presentationml/2006/main">
  <p:tag name="NUM" val="16"/>
</p:tagLst>
</file>

<file path=ppt/tags/tag417.xml><?xml version="1.0" encoding="utf-8"?>
<p:tagLst xmlns:a="http://schemas.openxmlformats.org/drawingml/2006/main" xmlns:r="http://schemas.openxmlformats.org/officeDocument/2006/relationships" xmlns:p="http://schemas.openxmlformats.org/presentationml/2006/main">
  <p:tag name="NUM" val="17"/>
</p:tagLst>
</file>

<file path=ppt/tags/tag418.xml><?xml version="1.0" encoding="utf-8"?>
<p:tagLst xmlns:a="http://schemas.openxmlformats.org/drawingml/2006/main" xmlns:r="http://schemas.openxmlformats.org/officeDocument/2006/relationships" xmlns:p="http://schemas.openxmlformats.org/presentationml/2006/main">
  <p:tag name="NUM" val="8"/>
</p:tagLst>
</file>

<file path=ppt/tags/tag419.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20.xml><?xml version="1.0" encoding="utf-8"?>
<p:tagLst xmlns:a="http://schemas.openxmlformats.org/drawingml/2006/main" xmlns:r="http://schemas.openxmlformats.org/officeDocument/2006/relationships" xmlns:p="http://schemas.openxmlformats.org/presentationml/2006/main">
  <p:tag name="NUM" val="10"/>
</p:tagLst>
</file>

<file path=ppt/tags/tag421.xml><?xml version="1.0" encoding="utf-8"?>
<p:tagLst xmlns:a="http://schemas.openxmlformats.org/drawingml/2006/main" xmlns:r="http://schemas.openxmlformats.org/officeDocument/2006/relationships" xmlns:p="http://schemas.openxmlformats.org/presentationml/2006/main">
  <p:tag name="NUM" val="11"/>
</p:tagLst>
</file>

<file path=ppt/tags/tag422.xml><?xml version="1.0" encoding="utf-8"?>
<p:tagLst xmlns:a="http://schemas.openxmlformats.org/drawingml/2006/main" xmlns:r="http://schemas.openxmlformats.org/officeDocument/2006/relationships" xmlns:p="http://schemas.openxmlformats.org/presentationml/2006/main">
  <p:tag name="NUM" val="12"/>
</p:tagLst>
</file>

<file path=ppt/tags/tag423.xml><?xml version="1.0" encoding="utf-8"?>
<p:tagLst xmlns:a="http://schemas.openxmlformats.org/drawingml/2006/main" xmlns:r="http://schemas.openxmlformats.org/officeDocument/2006/relationships" xmlns:p="http://schemas.openxmlformats.org/presentationml/2006/main">
  <p:tag name="NUM" val="1"/>
</p:tagLst>
</file>

<file path=ppt/tags/tag424.xml><?xml version="1.0" encoding="utf-8"?>
<p:tagLst xmlns:a="http://schemas.openxmlformats.org/drawingml/2006/main" xmlns:r="http://schemas.openxmlformats.org/officeDocument/2006/relationships" xmlns:p="http://schemas.openxmlformats.org/presentationml/2006/main">
  <p:tag name="NUM" val="2"/>
</p:tagLst>
</file>

<file path=ppt/tags/tag425.xml><?xml version="1.0" encoding="utf-8"?>
<p:tagLst xmlns:a="http://schemas.openxmlformats.org/drawingml/2006/main" xmlns:r="http://schemas.openxmlformats.org/officeDocument/2006/relationships" xmlns:p="http://schemas.openxmlformats.org/presentationml/2006/main">
  <p:tag name="NUM" val="3"/>
</p:tagLst>
</file>

<file path=ppt/tags/tag426.xml><?xml version="1.0" encoding="utf-8"?>
<p:tagLst xmlns:a="http://schemas.openxmlformats.org/drawingml/2006/main" xmlns:r="http://schemas.openxmlformats.org/officeDocument/2006/relationships" xmlns:p="http://schemas.openxmlformats.org/presentationml/2006/main">
  <p:tag name="NUM" val="4"/>
</p:tagLst>
</file>

<file path=ppt/tags/tag427.xml><?xml version="1.0" encoding="utf-8"?>
<p:tagLst xmlns:a="http://schemas.openxmlformats.org/drawingml/2006/main" xmlns:r="http://schemas.openxmlformats.org/officeDocument/2006/relationships" xmlns:p="http://schemas.openxmlformats.org/presentationml/2006/main">
  <p:tag name="NUM" val="5"/>
</p:tagLst>
</file>

<file path=ppt/tags/tag428.xml><?xml version="1.0" encoding="utf-8"?>
<p:tagLst xmlns:a="http://schemas.openxmlformats.org/drawingml/2006/main" xmlns:r="http://schemas.openxmlformats.org/officeDocument/2006/relationships" xmlns:p="http://schemas.openxmlformats.org/presentationml/2006/main">
  <p:tag name="NUM" val="6"/>
</p:tagLst>
</file>

<file path=ppt/tags/tag429.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4"/>
</p:tagLst>
</file>

<file path=ppt/tags/tag430.xml><?xml version="1.0" encoding="utf-8"?>
<p:tagLst xmlns:a="http://schemas.openxmlformats.org/drawingml/2006/main" xmlns:r="http://schemas.openxmlformats.org/officeDocument/2006/relationships" xmlns:p="http://schemas.openxmlformats.org/presentationml/2006/main">
  <p:tag name="NUM" val="8"/>
</p:tagLst>
</file>

<file path=ppt/tags/tag431.xml><?xml version="1.0" encoding="utf-8"?>
<p:tagLst xmlns:a="http://schemas.openxmlformats.org/drawingml/2006/main" xmlns:r="http://schemas.openxmlformats.org/officeDocument/2006/relationships" xmlns:p="http://schemas.openxmlformats.org/presentationml/2006/main">
  <p:tag name="NUM" val="9"/>
</p:tagLst>
</file>

<file path=ppt/tags/tag432.xml><?xml version="1.0" encoding="utf-8"?>
<p:tagLst xmlns:a="http://schemas.openxmlformats.org/drawingml/2006/main" xmlns:r="http://schemas.openxmlformats.org/officeDocument/2006/relationships" xmlns:p="http://schemas.openxmlformats.org/presentationml/2006/main">
  <p:tag name="NUM" val="10"/>
</p:tagLst>
</file>

<file path=ppt/tags/tag433.xml><?xml version="1.0" encoding="utf-8"?>
<p:tagLst xmlns:a="http://schemas.openxmlformats.org/drawingml/2006/main" xmlns:r="http://schemas.openxmlformats.org/officeDocument/2006/relationships" xmlns:p="http://schemas.openxmlformats.org/presentationml/2006/main">
  <p:tag name="NUM" val="1"/>
</p:tagLst>
</file>

<file path=ppt/tags/tag434.xml><?xml version="1.0" encoding="utf-8"?>
<p:tagLst xmlns:a="http://schemas.openxmlformats.org/drawingml/2006/main" xmlns:r="http://schemas.openxmlformats.org/officeDocument/2006/relationships" xmlns:p="http://schemas.openxmlformats.org/presentationml/2006/main">
  <p:tag name="NUM" val="2"/>
</p:tagLst>
</file>

<file path=ppt/tags/tag435.xml><?xml version="1.0" encoding="utf-8"?>
<p:tagLst xmlns:a="http://schemas.openxmlformats.org/drawingml/2006/main" xmlns:r="http://schemas.openxmlformats.org/officeDocument/2006/relationships" xmlns:p="http://schemas.openxmlformats.org/presentationml/2006/main">
  <p:tag name="NUM" val="3"/>
</p:tagLst>
</file>

<file path=ppt/tags/tag436.xml><?xml version="1.0" encoding="utf-8"?>
<p:tagLst xmlns:a="http://schemas.openxmlformats.org/drawingml/2006/main" xmlns:r="http://schemas.openxmlformats.org/officeDocument/2006/relationships" xmlns:p="http://schemas.openxmlformats.org/presentationml/2006/main">
  <p:tag name="NUM" val="4"/>
</p:tagLst>
</file>

<file path=ppt/tags/tag437.xml><?xml version="1.0" encoding="utf-8"?>
<p:tagLst xmlns:a="http://schemas.openxmlformats.org/drawingml/2006/main" xmlns:r="http://schemas.openxmlformats.org/officeDocument/2006/relationships" xmlns:p="http://schemas.openxmlformats.org/presentationml/2006/main">
  <p:tag name="NUM" val="5"/>
</p:tagLst>
</file>

<file path=ppt/tags/tag438.xml><?xml version="1.0" encoding="utf-8"?>
<p:tagLst xmlns:a="http://schemas.openxmlformats.org/drawingml/2006/main" xmlns:r="http://schemas.openxmlformats.org/officeDocument/2006/relationships" xmlns:p="http://schemas.openxmlformats.org/presentationml/2006/main">
  <p:tag name="NUM" val="6"/>
</p:tagLst>
</file>

<file path=ppt/tags/tag439.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15"/>
</p:tagLst>
</file>

<file path=ppt/tags/tag440.xml><?xml version="1.0" encoding="utf-8"?>
<p:tagLst xmlns:a="http://schemas.openxmlformats.org/drawingml/2006/main" xmlns:r="http://schemas.openxmlformats.org/officeDocument/2006/relationships" xmlns:p="http://schemas.openxmlformats.org/presentationml/2006/main">
  <p:tag name="NUM" val="8"/>
</p:tagLst>
</file>

<file path=ppt/tags/tag441.xml><?xml version="1.0" encoding="utf-8"?>
<p:tagLst xmlns:a="http://schemas.openxmlformats.org/drawingml/2006/main" xmlns:r="http://schemas.openxmlformats.org/officeDocument/2006/relationships" xmlns:p="http://schemas.openxmlformats.org/presentationml/2006/main">
  <p:tag name="NUM" val="9"/>
</p:tagLst>
</file>

<file path=ppt/tags/tag442.xml><?xml version="1.0" encoding="utf-8"?>
<p:tagLst xmlns:a="http://schemas.openxmlformats.org/drawingml/2006/main" xmlns:r="http://schemas.openxmlformats.org/officeDocument/2006/relationships" xmlns:p="http://schemas.openxmlformats.org/presentationml/2006/main">
  <p:tag name="NUM" val="1"/>
</p:tagLst>
</file>

<file path=ppt/tags/tag443.xml><?xml version="1.0" encoding="utf-8"?>
<p:tagLst xmlns:a="http://schemas.openxmlformats.org/drawingml/2006/main" xmlns:r="http://schemas.openxmlformats.org/officeDocument/2006/relationships" xmlns:p="http://schemas.openxmlformats.org/presentationml/2006/main">
  <p:tag name="NUM" val="2"/>
</p:tagLst>
</file>

<file path=ppt/tags/tag444.xml><?xml version="1.0" encoding="utf-8"?>
<p:tagLst xmlns:a="http://schemas.openxmlformats.org/drawingml/2006/main" xmlns:r="http://schemas.openxmlformats.org/officeDocument/2006/relationships" xmlns:p="http://schemas.openxmlformats.org/presentationml/2006/main">
  <p:tag name="NUM" val="3"/>
</p:tagLst>
</file>

<file path=ppt/tags/tag445.xml><?xml version="1.0" encoding="utf-8"?>
<p:tagLst xmlns:a="http://schemas.openxmlformats.org/drawingml/2006/main" xmlns:r="http://schemas.openxmlformats.org/officeDocument/2006/relationships" xmlns:p="http://schemas.openxmlformats.org/presentationml/2006/main">
  <p:tag name="NUM" val="7"/>
</p:tagLst>
</file>

<file path=ppt/tags/tag446.xml><?xml version="1.0" encoding="utf-8"?>
<p:tagLst xmlns:a="http://schemas.openxmlformats.org/drawingml/2006/main" xmlns:r="http://schemas.openxmlformats.org/officeDocument/2006/relationships" xmlns:p="http://schemas.openxmlformats.org/presentationml/2006/main">
  <p:tag name="NUM" val="1"/>
</p:tagLst>
</file>

<file path=ppt/tags/tag447.xml><?xml version="1.0" encoding="utf-8"?>
<p:tagLst xmlns:a="http://schemas.openxmlformats.org/drawingml/2006/main" xmlns:r="http://schemas.openxmlformats.org/officeDocument/2006/relationships" xmlns:p="http://schemas.openxmlformats.org/presentationml/2006/main">
  <p:tag name="NUM" val="17"/>
</p:tagLst>
</file>

<file path=ppt/tags/tag448.xml><?xml version="1.0" encoding="utf-8"?>
<p:tagLst xmlns:a="http://schemas.openxmlformats.org/drawingml/2006/main" xmlns:r="http://schemas.openxmlformats.org/officeDocument/2006/relationships" xmlns:p="http://schemas.openxmlformats.org/presentationml/2006/main">
  <p:tag name="NUM" val="10"/>
</p:tagLst>
</file>

<file path=ppt/tags/tag449.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50.xml><?xml version="1.0" encoding="utf-8"?>
<p:tagLst xmlns:a="http://schemas.openxmlformats.org/drawingml/2006/main" xmlns:r="http://schemas.openxmlformats.org/officeDocument/2006/relationships" xmlns:p="http://schemas.openxmlformats.org/presentationml/2006/main">
  <p:tag name="NUM" val="10"/>
</p:tagLst>
</file>

<file path=ppt/tags/tag451.xml><?xml version="1.0" encoding="utf-8"?>
<p:tagLst xmlns:a="http://schemas.openxmlformats.org/drawingml/2006/main" xmlns:r="http://schemas.openxmlformats.org/officeDocument/2006/relationships" xmlns:p="http://schemas.openxmlformats.org/presentationml/2006/main">
  <p:tag name="NUM" val="6"/>
</p:tagLst>
</file>

<file path=ppt/tags/tag452.xml><?xml version="1.0" encoding="utf-8"?>
<p:tagLst xmlns:a="http://schemas.openxmlformats.org/drawingml/2006/main" xmlns:r="http://schemas.openxmlformats.org/officeDocument/2006/relationships" xmlns:p="http://schemas.openxmlformats.org/presentationml/2006/main">
  <p:tag name="NUM" val="18"/>
</p:tagLst>
</file>

<file path=ppt/tags/tag453.xml><?xml version="1.0" encoding="utf-8"?>
<p:tagLst xmlns:a="http://schemas.openxmlformats.org/drawingml/2006/main" xmlns:r="http://schemas.openxmlformats.org/officeDocument/2006/relationships" xmlns:p="http://schemas.openxmlformats.org/presentationml/2006/main">
  <p:tag name="NUM" val="21"/>
</p:tagLst>
</file>

<file path=ppt/tags/tag454.xml><?xml version="1.0" encoding="utf-8"?>
<p:tagLst xmlns:a="http://schemas.openxmlformats.org/drawingml/2006/main" xmlns:r="http://schemas.openxmlformats.org/officeDocument/2006/relationships" xmlns:p="http://schemas.openxmlformats.org/presentationml/2006/main">
  <p:tag name="NUM" val="22"/>
</p:tagLst>
</file>

<file path=ppt/tags/tag455.xml><?xml version="1.0" encoding="utf-8"?>
<p:tagLst xmlns:a="http://schemas.openxmlformats.org/drawingml/2006/main" xmlns:r="http://schemas.openxmlformats.org/officeDocument/2006/relationships" xmlns:p="http://schemas.openxmlformats.org/presentationml/2006/main">
  <p:tag name="NUM" val="14"/>
</p:tagLst>
</file>

<file path=ppt/tags/tag456.xml><?xml version="1.0" encoding="utf-8"?>
<p:tagLst xmlns:a="http://schemas.openxmlformats.org/drawingml/2006/main" xmlns:r="http://schemas.openxmlformats.org/officeDocument/2006/relationships" xmlns:p="http://schemas.openxmlformats.org/presentationml/2006/main">
  <p:tag name="NUM" val="18"/>
</p:tagLst>
</file>

<file path=ppt/tags/tag457.xml><?xml version="1.0" encoding="utf-8"?>
<p:tagLst xmlns:a="http://schemas.openxmlformats.org/drawingml/2006/main" xmlns:r="http://schemas.openxmlformats.org/officeDocument/2006/relationships" xmlns:p="http://schemas.openxmlformats.org/presentationml/2006/main">
  <p:tag name="NUM" val="15"/>
</p:tagLst>
</file>

<file path=ppt/tags/tag458.xml><?xml version="1.0" encoding="utf-8"?>
<p:tagLst xmlns:a="http://schemas.openxmlformats.org/drawingml/2006/main" xmlns:r="http://schemas.openxmlformats.org/officeDocument/2006/relationships" xmlns:p="http://schemas.openxmlformats.org/presentationml/2006/main">
  <p:tag name="NUM" val="17"/>
</p:tagLst>
</file>

<file path=ppt/tags/tag459.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60.xml><?xml version="1.0" encoding="utf-8"?>
<p:tagLst xmlns:a="http://schemas.openxmlformats.org/drawingml/2006/main" xmlns:r="http://schemas.openxmlformats.org/officeDocument/2006/relationships" xmlns:p="http://schemas.openxmlformats.org/presentationml/2006/main">
  <p:tag name="NUM" val="12"/>
</p:tagLst>
</file>

<file path=ppt/tags/tag461.xml><?xml version="1.0" encoding="utf-8"?>
<p:tagLst xmlns:a="http://schemas.openxmlformats.org/drawingml/2006/main" xmlns:r="http://schemas.openxmlformats.org/officeDocument/2006/relationships" xmlns:p="http://schemas.openxmlformats.org/presentationml/2006/main">
  <p:tag name="NUM" val="13"/>
</p:tagLst>
</file>

<file path=ppt/tags/tag462.xml><?xml version="1.0" encoding="utf-8"?>
<p:tagLst xmlns:a="http://schemas.openxmlformats.org/drawingml/2006/main" xmlns:r="http://schemas.openxmlformats.org/officeDocument/2006/relationships" xmlns:p="http://schemas.openxmlformats.org/presentationml/2006/main">
  <p:tag name="NUM" val="20"/>
</p:tagLst>
</file>

<file path=ppt/tags/tag463.xml><?xml version="1.0" encoding="utf-8"?>
<p:tagLst xmlns:a="http://schemas.openxmlformats.org/drawingml/2006/main" xmlns:r="http://schemas.openxmlformats.org/officeDocument/2006/relationships" xmlns:p="http://schemas.openxmlformats.org/presentationml/2006/main">
  <p:tag name="NUM" val="11"/>
</p:tagLst>
</file>

<file path=ppt/tags/tag464.xml><?xml version="1.0" encoding="utf-8"?>
<p:tagLst xmlns:a="http://schemas.openxmlformats.org/drawingml/2006/main" xmlns:r="http://schemas.openxmlformats.org/officeDocument/2006/relationships" xmlns:p="http://schemas.openxmlformats.org/presentationml/2006/main">
  <p:tag name="NUM" val="12"/>
</p:tagLst>
</file>

<file path=ppt/tags/tag465.xml><?xml version="1.0" encoding="utf-8"?>
<p:tagLst xmlns:a="http://schemas.openxmlformats.org/drawingml/2006/main" xmlns:r="http://schemas.openxmlformats.org/officeDocument/2006/relationships" xmlns:p="http://schemas.openxmlformats.org/presentationml/2006/main">
  <p:tag name="NUM" val="13"/>
</p:tagLst>
</file>

<file path=ppt/tags/tag466.xml><?xml version="1.0" encoding="utf-8"?>
<p:tagLst xmlns:a="http://schemas.openxmlformats.org/drawingml/2006/main" xmlns:r="http://schemas.openxmlformats.org/officeDocument/2006/relationships" xmlns:p="http://schemas.openxmlformats.org/presentationml/2006/main">
  <p:tag name="NUM" val="20"/>
</p:tagLst>
</file>

<file path=ppt/tags/tag467.xml><?xml version="1.0" encoding="utf-8"?>
<p:tagLst xmlns:a="http://schemas.openxmlformats.org/drawingml/2006/main" xmlns:r="http://schemas.openxmlformats.org/officeDocument/2006/relationships" xmlns:p="http://schemas.openxmlformats.org/presentationml/2006/main">
  <p:tag name="NUM" val="7"/>
</p:tagLst>
</file>

<file path=ppt/tags/tag468.xml><?xml version="1.0" encoding="utf-8"?>
<p:tagLst xmlns:a="http://schemas.openxmlformats.org/drawingml/2006/main" xmlns:r="http://schemas.openxmlformats.org/officeDocument/2006/relationships" xmlns:p="http://schemas.openxmlformats.org/presentationml/2006/main">
  <p:tag name="NUM" val="8"/>
</p:tagLst>
</file>

<file path=ppt/tags/tag469.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70.xml><?xml version="1.0" encoding="utf-8"?>
<p:tagLst xmlns:a="http://schemas.openxmlformats.org/drawingml/2006/main" xmlns:r="http://schemas.openxmlformats.org/officeDocument/2006/relationships" xmlns:p="http://schemas.openxmlformats.org/presentationml/2006/main">
  <p:tag name="NUM" val="19"/>
</p:tagLst>
</file>

<file path=ppt/tags/tag471.xml><?xml version="1.0" encoding="utf-8"?>
<p:tagLst xmlns:a="http://schemas.openxmlformats.org/drawingml/2006/main" xmlns:r="http://schemas.openxmlformats.org/officeDocument/2006/relationships" xmlns:p="http://schemas.openxmlformats.org/presentationml/2006/main">
  <p:tag name="NUM" val="2"/>
</p:tagLst>
</file>

<file path=ppt/tags/tag472.xml><?xml version="1.0" encoding="utf-8"?>
<p:tagLst xmlns:a="http://schemas.openxmlformats.org/drawingml/2006/main" xmlns:r="http://schemas.openxmlformats.org/officeDocument/2006/relationships" xmlns:p="http://schemas.openxmlformats.org/presentationml/2006/main">
  <p:tag name="NUM" val="3"/>
</p:tagLst>
</file>

<file path=ppt/tags/tag473.xml><?xml version="1.0" encoding="utf-8"?>
<p:tagLst xmlns:a="http://schemas.openxmlformats.org/drawingml/2006/main" xmlns:r="http://schemas.openxmlformats.org/officeDocument/2006/relationships" xmlns:p="http://schemas.openxmlformats.org/presentationml/2006/main">
  <p:tag name="NUM" val="4"/>
</p:tagLst>
</file>

<file path=ppt/tags/tag474.xml><?xml version="1.0" encoding="utf-8"?>
<p:tagLst xmlns:a="http://schemas.openxmlformats.org/drawingml/2006/main" xmlns:r="http://schemas.openxmlformats.org/officeDocument/2006/relationships" xmlns:p="http://schemas.openxmlformats.org/presentationml/2006/main">
  <p:tag name="NUM" val="5"/>
</p:tagLst>
</file>

<file path=ppt/tags/tag475.xml><?xml version="1.0" encoding="utf-8"?>
<p:tagLst xmlns:a="http://schemas.openxmlformats.org/drawingml/2006/main" xmlns:r="http://schemas.openxmlformats.org/officeDocument/2006/relationships" xmlns:p="http://schemas.openxmlformats.org/presentationml/2006/main">
  <p:tag name="NUM" val="1"/>
</p:tagLst>
</file>

<file path=ppt/tags/tag476.xml><?xml version="1.0" encoding="utf-8"?>
<p:tagLst xmlns:a="http://schemas.openxmlformats.org/drawingml/2006/main" xmlns:r="http://schemas.openxmlformats.org/officeDocument/2006/relationships" xmlns:p="http://schemas.openxmlformats.org/presentationml/2006/main">
  <p:tag name="NUM" val="2"/>
</p:tagLst>
</file>

<file path=ppt/tags/tag477.xml><?xml version="1.0" encoding="utf-8"?>
<p:tagLst xmlns:a="http://schemas.openxmlformats.org/drawingml/2006/main" xmlns:r="http://schemas.openxmlformats.org/officeDocument/2006/relationships" xmlns:p="http://schemas.openxmlformats.org/presentationml/2006/main">
  <p:tag name="NUM" val="3"/>
</p:tagLst>
</file>

<file path=ppt/tags/tag478.xml><?xml version="1.0" encoding="utf-8"?>
<p:tagLst xmlns:a="http://schemas.openxmlformats.org/drawingml/2006/main" xmlns:r="http://schemas.openxmlformats.org/officeDocument/2006/relationships" xmlns:p="http://schemas.openxmlformats.org/presentationml/2006/main">
  <p:tag name="NUM" val="4"/>
</p:tagLst>
</file>

<file path=ppt/tags/tag479.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80.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1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3"/>
</p:tagLst>
</file>

<file path=ppt/tags/tag71.xml><?xml version="1.0" encoding="utf-8"?>
<p:tagLst xmlns:a="http://schemas.openxmlformats.org/drawingml/2006/main" xmlns:r="http://schemas.openxmlformats.org/officeDocument/2006/relationships" xmlns:p="http://schemas.openxmlformats.org/presentationml/2006/main">
  <p:tag name="NUM" val="14"/>
</p:tagLst>
</file>

<file path=ppt/tags/tag72.xml><?xml version="1.0" encoding="utf-8"?>
<p:tagLst xmlns:a="http://schemas.openxmlformats.org/drawingml/2006/main" xmlns:r="http://schemas.openxmlformats.org/officeDocument/2006/relationships" xmlns:p="http://schemas.openxmlformats.org/presentationml/2006/main">
  <p:tag name="NUM" val="15"/>
</p:tagLst>
</file>

<file path=ppt/tags/tag73.xml><?xml version="1.0" encoding="utf-8"?>
<p:tagLst xmlns:a="http://schemas.openxmlformats.org/drawingml/2006/main" xmlns:r="http://schemas.openxmlformats.org/officeDocument/2006/relationships" xmlns:p="http://schemas.openxmlformats.org/presentationml/2006/main">
  <p:tag name="NUM" val="1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17"/>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8"/>
</p:tagLst>
</file>

<file path=ppt/tags/tag96.xml><?xml version="1.0" encoding="utf-8"?>
<p:tagLst xmlns:a="http://schemas.openxmlformats.org/drawingml/2006/main" xmlns:r="http://schemas.openxmlformats.org/officeDocument/2006/relationships" xmlns:p="http://schemas.openxmlformats.org/presentationml/2006/main">
  <p:tag name="NUM" val="9"/>
</p:tagLst>
</file>

<file path=ppt/tags/tag97.xml><?xml version="1.0" encoding="utf-8"?>
<p:tagLst xmlns:a="http://schemas.openxmlformats.org/drawingml/2006/main" xmlns:r="http://schemas.openxmlformats.org/officeDocument/2006/relationships" xmlns:p="http://schemas.openxmlformats.org/presentationml/2006/main">
  <p:tag name="NUM" val="10"/>
</p:tagLst>
</file>

<file path=ppt/tags/tag98.xml><?xml version="1.0" encoding="utf-8"?>
<p:tagLst xmlns:a="http://schemas.openxmlformats.org/drawingml/2006/main" xmlns:r="http://schemas.openxmlformats.org/officeDocument/2006/relationships" xmlns:p="http://schemas.openxmlformats.org/presentationml/2006/main">
  <p:tag name="NUM" val="11"/>
</p:tagLst>
</file>

<file path=ppt/tags/tag9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Thème Office">
  <a:themeElements>
    <a:clrScheme name="OPIIEC">
      <a:dk1>
        <a:srgbClr val="212124"/>
      </a:dk1>
      <a:lt1>
        <a:sysClr val="window" lastClr="FFFFFF"/>
      </a:lt1>
      <a:dk2>
        <a:srgbClr val="242946"/>
      </a:dk2>
      <a:lt2>
        <a:srgbClr val="E7E6E6"/>
      </a:lt2>
      <a:accent1>
        <a:srgbClr val="6D4E92"/>
      </a:accent1>
      <a:accent2>
        <a:srgbClr val="B72F3A"/>
      </a:accent2>
      <a:accent3>
        <a:srgbClr val="761527"/>
      </a:accent3>
      <a:accent4>
        <a:srgbClr val="D38622"/>
      </a:accent4>
      <a:accent5>
        <a:srgbClr val="5B9BD5"/>
      </a:accent5>
      <a:accent6>
        <a:srgbClr val="70AD47"/>
      </a:accent6>
      <a:hlink>
        <a:srgbClr val="0563C1"/>
      </a:hlink>
      <a:folHlink>
        <a:srgbClr val="954F72"/>
      </a:folHlink>
    </a:clrScheme>
    <a:fontScheme name="OPIIE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7D6497EC2234AB8B53F58175B691E" ma:contentTypeVersion="4" ma:contentTypeDescription="Crée un document." ma:contentTypeScope="" ma:versionID="ae0a5779e775533e6812f23338b283a5">
  <xsd:schema xmlns:xsd="http://www.w3.org/2001/XMLSchema" xmlns:xs="http://www.w3.org/2001/XMLSchema" xmlns:p="http://schemas.microsoft.com/office/2006/metadata/properties" xmlns:ns2="fe2e8c06-de09-47e9-8c0c-279095707590" xmlns:ns3="29f7585c-2c50-42d9-b2f2-b7f1dc6f6284" targetNamespace="http://schemas.microsoft.com/office/2006/metadata/properties" ma:root="true" ma:fieldsID="99c48f0462515e945bd8b6020b714b46" ns2:_="" ns3:_="">
    <xsd:import namespace="fe2e8c06-de09-47e9-8c0c-279095707590"/>
    <xsd:import namespace="29f7585c-2c50-42d9-b2f2-b7f1dc6f62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e8c06-de09-47e9-8c0c-279095707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f7585c-2c50-42d9-b2f2-b7f1dc6f6284"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B390EE-EFA6-46AA-9900-B09FADB3FE29}">
  <ds:schemaRefs>
    <ds:schemaRef ds:uri="29f7585c-2c50-42d9-b2f2-b7f1dc6f6284"/>
    <ds:schemaRef ds:uri="fe2e8c06-de09-47e9-8c0c-2790957075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86E125-BE34-40E0-8AF3-95C3B1B654C6}">
  <ds:schemaRefs>
    <ds:schemaRef ds:uri="http://schemas.microsoft.com/sharepoint/v3/contenttype/forms"/>
  </ds:schemaRefs>
</ds:datastoreItem>
</file>

<file path=customXml/itemProps3.xml><?xml version="1.0" encoding="utf-8"?>
<ds:datastoreItem xmlns:ds="http://schemas.openxmlformats.org/officeDocument/2006/customXml" ds:itemID="{8A8D6560-3C6B-4D51-9E2E-596BB7C020B4}">
  <ds:schemaRefs>
    <ds:schemaRef ds:uri="29f7585c-2c50-42d9-b2f2-b7f1dc6f6284"/>
    <ds:schemaRef ds:uri="fe2e8c06-de09-47e9-8c0c-2790957075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4309</Words>
  <Application>Microsoft Office PowerPoint</Application>
  <PresentationFormat>Grand écran</PresentationFormat>
  <Paragraphs>400</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Systèmes embarqués</vt:lpstr>
      <vt:lpstr>Rappel des objectifs et des moyens mobilisés</vt:lpstr>
      <vt:lpstr>les systèmes embarqués en 2022</vt:lpstr>
      <vt:lpstr>des systèmes de pointe qui mêlent numérique et électronique </vt:lpstr>
      <vt:lpstr>Des systèmes de plus en plus sophistiqués au cœur des défis actuels </vt:lpstr>
      <vt:lpstr>Le fonctionnement des systèmes embarqués </vt:lpstr>
      <vt:lpstr>Une croissance de la filière à la fois… </vt:lpstr>
      <vt:lpstr>Des dynamiques marché propres aux secteurs d’application</vt:lpstr>
      <vt:lpstr>Les évolutions des systèmes et leurs impacts sur les métiers et les compétences</vt:lpstr>
      <vt:lpstr>Les principaux facteurs d’évolution du secteur</vt:lpstr>
      <vt:lpstr>Des impacts différents en fonction des métiers du secteur </vt:lpstr>
      <vt:lpstr>L’évolution du principal métier du secteur des systèmes embarqués </vt:lpstr>
      <vt:lpstr>L’évolution des besoins métier</vt:lpstr>
      <vt:lpstr>Les tensions au recrutement dans le secteur </vt:lpstr>
      <vt:lpstr>L’offre de formation relative aux systèmes embarqués</vt:lpstr>
      <vt:lpstr>Une cartographie interactive de l’offre de formation </vt:lpstr>
      <vt:lpstr>la formation initiale dans les systèmes embarqués </vt:lpstr>
      <vt:lpstr>la formation continue dans les systèmes embarqués </vt:lpstr>
      <vt:lpstr>Quels recours à la formation continue par les entreprises ? </vt:lpstr>
      <vt:lpstr>Quels recours à l’alternance par les entreprises ? </vt:lpstr>
      <vt:lpstr>4 enjeux majeurs pour le secteur des systèmes embarqués </vt:lpstr>
      <vt:lpstr>Systèmes embarqués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Canonge</dc:creator>
  <cp:lastModifiedBy>Antoine VOYER</cp:lastModifiedBy>
  <cp:revision>2</cp:revision>
  <cp:lastPrinted>2022-05-10T08:59:38Z</cp:lastPrinted>
  <dcterms:created xsi:type="dcterms:W3CDTF">2020-04-27T14:33:43Z</dcterms:created>
  <dcterms:modified xsi:type="dcterms:W3CDTF">2022-06-21T05:26:47Z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0x010100BD07D6497EC2234AB8B53F58175B691E</vt:lpwstr>
  </property>
</Properties>
</file>